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78" r:id="rId3"/>
    <p:sldMasterId id="2147483680" r:id="rId4"/>
    <p:sldMasterId id="2147483682" r:id="rId5"/>
    <p:sldMasterId id="2147483684" r:id="rId6"/>
  </p:sldMasterIdLst>
  <p:notesMasterIdLst>
    <p:notesMasterId r:id="rId99"/>
  </p:notesMasterIdLst>
  <p:handoutMasterIdLst>
    <p:handoutMasterId r:id="rId100"/>
  </p:handoutMasterIdLst>
  <p:sldIdLst>
    <p:sldId id="393" r:id="rId7"/>
    <p:sldId id="1259" r:id="rId8"/>
    <p:sldId id="1263" r:id="rId9"/>
    <p:sldId id="1265" r:id="rId10"/>
    <p:sldId id="1266" r:id="rId11"/>
    <p:sldId id="1267" r:id="rId12"/>
    <p:sldId id="1268" r:id="rId13"/>
    <p:sldId id="1262" r:id="rId14"/>
    <p:sldId id="1269" r:id="rId15"/>
    <p:sldId id="1352" r:id="rId16"/>
    <p:sldId id="1353" r:id="rId17"/>
    <p:sldId id="1139" r:id="rId18"/>
    <p:sldId id="1270" r:id="rId19"/>
    <p:sldId id="1354" r:id="rId20"/>
    <p:sldId id="1355" r:id="rId21"/>
    <p:sldId id="1356" r:id="rId22"/>
    <p:sldId id="1357" r:id="rId23"/>
    <p:sldId id="1358" r:id="rId24"/>
    <p:sldId id="1144" r:id="rId25"/>
    <p:sldId id="1145" r:id="rId26"/>
    <p:sldId id="1147" r:id="rId27"/>
    <p:sldId id="1148" r:id="rId28"/>
    <p:sldId id="1158" r:id="rId29"/>
    <p:sldId id="1274" r:id="rId30"/>
    <p:sldId id="1291" r:id="rId31"/>
    <p:sldId id="1285" r:id="rId32"/>
    <p:sldId id="1293" r:id="rId33"/>
    <p:sldId id="1298" r:id="rId34"/>
    <p:sldId id="1296" r:id="rId35"/>
    <p:sldId id="1340" r:id="rId36"/>
    <p:sldId id="1341" r:id="rId37"/>
    <p:sldId id="1303" r:id="rId38"/>
    <p:sldId id="1304" r:id="rId39"/>
    <p:sldId id="1346" r:id="rId40"/>
    <p:sldId id="1305" r:id="rId41"/>
    <p:sldId id="1306" r:id="rId42"/>
    <p:sldId id="1307" r:id="rId43"/>
    <p:sldId id="1308" r:id="rId44"/>
    <p:sldId id="1309" r:id="rId45"/>
    <p:sldId id="1310" r:id="rId46"/>
    <p:sldId id="1359" r:id="rId47"/>
    <p:sldId id="1342" r:id="rId48"/>
    <p:sldId id="1344" r:id="rId49"/>
    <p:sldId id="1302" r:id="rId50"/>
    <p:sldId id="1345" r:id="rId51"/>
    <p:sldId id="1286" r:id="rId52"/>
    <p:sldId id="1347" r:id="rId53"/>
    <p:sldId id="1287" r:id="rId54"/>
    <p:sldId id="1317" r:id="rId55"/>
    <p:sldId id="1227" r:id="rId56"/>
    <p:sldId id="1224" r:id="rId57"/>
    <p:sldId id="1256" r:id="rId58"/>
    <p:sldId id="1254" r:id="rId59"/>
    <p:sldId id="1255" r:id="rId60"/>
    <p:sldId id="1213" r:id="rId61"/>
    <p:sldId id="1215" r:id="rId62"/>
    <p:sldId id="1216" r:id="rId63"/>
    <p:sldId id="1257" r:id="rId64"/>
    <p:sldId id="1217" r:id="rId65"/>
    <p:sldId id="1229" r:id="rId66"/>
    <p:sldId id="1351" r:id="rId67"/>
    <p:sldId id="1230" r:id="rId68"/>
    <p:sldId id="1258" r:id="rId69"/>
    <p:sldId id="1221" r:id="rId70"/>
    <p:sldId id="1223" r:id="rId71"/>
    <p:sldId id="1226" r:id="rId72"/>
    <p:sldId id="1225" r:id="rId73"/>
    <p:sldId id="1228" r:id="rId74"/>
    <p:sldId id="1114" r:id="rId75"/>
    <p:sldId id="1360" r:id="rId76"/>
    <p:sldId id="1318" r:id="rId77"/>
    <p:sldId id="1319" r:id="rId78"/>
    <p:sldId id="1320" r:id="rId79"/>
    <p:sldId id="1321" r:id="rId80"/>
    <p:sldId id="1322" r:id="rId81"/>
    <p:sldId id="1323" r:id="rId82"/>
    <p:sldId id="1324" r:id="rId83"/>
    <p:sldId id="1325" r:id="rId84"/>
    <p:sldId id="1326" r:id="rId85"/>
    <p:sldId id="1327" r:id="rId86"/>
    <p:sldId id="1328" r:id="rId87"/>
    <p:sldId id="1329" r:id="rId88"/>
    <p:sldId id="1330" r:id="rId89"/>
    <p:sldId id="1331" r:id="rId90"/>
    <p:sldId id="1332" r:id="rId91"/>
    <p:sldId id="1333" r:id="rId92"/>
    <p:sldId id="1334" r:id="rId93"/>
    <p:sldId id="1335" r:id="rId94"/>
    <p:sldId id="1336" r:id="rId95"/>
    <p:sldId id="1337" r:id="rId96"/>
    <p:sldId id="1338" r:id="rId97"/>
    <p:sldId id="1339" r:id="rId98"/>
  </p:sldIdLst>
  <p:sldSz cx="9144000" cy="6858000" type="screen4x3"/>
  <p:notesSz cx="6934200" cy="9120188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30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0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0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0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0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0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0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0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0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992FD"/>
    <a:srgbClr val="CC00CC"/>
    <a:srgbClr val="2E6B9E"/>
    <a:srgbClr val="FFFF99"/>
    <a:srgbClr val="33CC33"/>
    <a:srgbClr val="0033CC"/>
    <a:srgbClr val="938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47" autoAdjust="0"/>
    <p:restoredTop sz="98487" autoAdjust="0"/>
  </p:normalViewPr>
  <p:slideViewPr>
    <p:cSldViewPr>
      <p:cViewPr>
        <p:scale>
          <a:sx n="61" d="100"/>
          <a:sy n="61" d="100"/>
        </p:scale>
        <p:origin x="559" y="41"/>
      </p:cViewPr>
      <p:guideLst>
        <p:guide orient="horz" pos="196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6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9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4575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fld id="{8AFE44F9-686A-4BB8-9E1B-F0BBA4FEA03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7083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1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10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1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1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fld id="{233CE9D4-56AE-4AC7-A6A4-28BE64C46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61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9D7285ED-2BE5-4F73-A8FB-979803C36867}" type="slidenum">
              <a:rPr lang="en-US" altLang="en-US" smtClean="0"/>
              <a:pPr eaLnBrk="1" hangingPunct="1">
                <a:spcBef>
                  <a:spcPct val="50000"/>
                </a:spcBef>
                <a:defRPr/>
              </a:pPr>
              <a:t>1</a:t>
            </a:fld>
            <a:endParaRPr lang="en-US" altLang="en-US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76DDBE-8EE7-4A6F-BD91-C43F7FF9988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4F8662-DA54-41D2-AFF5-EBF744AD735F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129C5E-81A9-4F65-BC5B-AC48A2F85E57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64FAF-4A5C-4392-93A5-1A4DE17DE84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872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1EF66-0336-48FF-A59A-1B7D22F7B26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402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BA154-4E13-4A6A-BAF5-A2CC2C3CB2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9212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611AF-A81A-48A3-801D-541986A2C36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0919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D3884-FAD2-45E8-A4C3-75DC2E23AEA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610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8DC67-61AB-4272-BF16-8F0B52549A2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266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D391-49FF-41C2-9661-B3FD3C751A9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77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B5B56-AF19-4F0D-8C3A-A2DBAE10811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967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CD871-6B6C-448C-A84E-4A1B37E05AF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064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5C037-3FE8-4996-98CB-5A8FFDD343B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733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6F8C3-5D35-481D-9010-FE8DFCE63F8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799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20676-FECF-410B-B5E6-48ADBA6194C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108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8C1ED-1E1E-4204-987B-D23211B6CBF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15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5105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cs typeface="+mn-cs"/>
              </a:defRPr>
            </a:lvl1pPr>
          </a:lstStyle>
          <a:p>
            <a:pPr>
              <a:defRPr/>
            </a:pPr>
            <a:fld id="{7BED4B91-6D70-48C6-B069-340F13BA022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B478BA1C-7C6D-478A-B951-C07702AE33B9}" type="slidenum">
              <a:rPr lang="en-CA" altLang="en-US" sz="1400" i="0" smtClean="0">
                <a:cs typeface="+mn-cs"/>
              </a:rPr>
              <a:pPr algn="r" eaLnBrk="1" hangingPunct="1">
                <a:defRPr/>
              </a:pPr>
              <a:t>‹#›</a:t>
            </a:fld>
            <a:endParaRPr lang="en-CA" altLang="en-US" sz="1400" i="0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21200" y="6451600"/>
            <a:ext cx="660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400" b="0" i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72F149FA-4569-49FB-B9C7-C4A57C24F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7" descr="YorkULogoHor(large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488"/>
            <a:ext cx="13652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523038" y="6421438"/>
            <a:ext cx="23415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Last Updated:  </a:t>
            </a:r>
            <a:r>
              <a:rPr lang="en-CA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January 6, 2015</a:t>
            </a:r>
            <a:endParaRPr lang="en-US" altLang="en-US" sz="1200" i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1365250" y="6323013"/>
            <a:ext cx="977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EECS 2011</a:t>
            </a: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1365250" y="6543675"/>
            <a:ext cx="1074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Prof. J. Elder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21200" y="6451600"/>
            <a:ext cx="660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400" b="0" i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6F642469-7534-43F9-B39F-DA7461A85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7" name="Picture 7" descr="YorkULogoHor(large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488"/>
            <a:ext cx="13652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523038" y="6421438"/>
            <a:ext cx="23415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Last Updated:  </a:t>
            </a:r>
            <a:r>
              <a:rPr lang="en-CA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January 6, 2015</a:t>
            </a:r>
            <a:endParaRPr lang="en-US" altLang="en-US" sz="1200" i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1365250" y="6323013"/>
            <a:ext cx="977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EECS 2011</a:t>
            </a: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1365250" y="6543675"/>
            <a:ext cx="1074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Prof. J. Elder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21200" y="6451600"/>
            <a:ext cx="660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400" b="0" i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D2B0900-33DD-44D7-92DE-82CE1C3CC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1" name="Picture 7" descr="YorkULogoHor(large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488"/>
            <a:ext cx="13652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523038" y="6421438"/>
            <a:ext cx="23415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Last Updated:  </a:t>
            </a:r>
            <a:r>
              <a:rPr lang="en-CA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January 6, 2015</a:t>
            </a:r>
            <a:endParaRPr lang="en-US" altLang="en-US" sz="1200" i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1365250" y="6323013"/>
            <a:ext cx="977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EECS 2011</a:t>
            </a: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1365250" y="6543675"/>
            <a:ext cx="1074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Prof. J. Elder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21200" y="6451600"/>
            <a:ext cx="660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400" b="0" i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4B7C5B2-6D0A-4F4F-B068-F443B1BEC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5" name="Picture 7" descr="YorkULogoHor(large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488"/>
            <a:ext cx="13652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523038" y="6421438"/>
            <a:ext cx="23415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Last Updated:  </a:t>
            </a:r>
            <a:r>
              <a:rPr lang="en-CA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January 6, 2015</a:t>
            </a:r>
            <a:endParaRPr lang="en-US" altLang="en-US" sz="1200" i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1365250" y="6323013"/>
            <a:ext cx="977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EECS 2011</a:t>
            </a: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1365250" y="6543675"/>
            <a:ext cx="1074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Prof. J. Elder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21200" y="6451600"/>
            <a:ext cx="660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400" b="0" i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7A3B868B-5BF8-49A9-9E24-46601ADA0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49" name="Picture 7" descr="YorkULogoHor(large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488"/>
            <a:ext cx="13652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523038" y="6421438"/>
            <a:ext cx="23415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Last Updated:  </a:t>
            </a:r>
            <a:r>
              <a:rPr lang="en-CA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January 6, 2015</a:t>
            </a:r>
            <a:endParaRPr lang="en-US" altLang="en-US" sz="1200" i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1365250" y="6323013"/>
            <a:ext cx="977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EECS 2011</a:t>
            </a: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1365250" y="6543675"/>
            <a:ext cx="1074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Prof. J. Elder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3.jpeg"/><Relationship Id="rId3" Type="http://schemas.openxmlformats.org/officeDocument/2006/relationships/oleObject" Target="../embeddings/oleObject1.bin"/><Relationship Id="rId7" Type="http://schemas.openxmlformats.org/officeDocument/2006/relationships/slide" Target="slide21.xml"/><Relationship Id="rId12" Type="http://schemas.openxmlformats.org/officeDocument/2006/relationships/slide" Target="slide4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11" Type="http://schemas.openxmlformats.org/officeDocument/2006/relationships/slide" Target="slide42.xml"/><Relationship Id="rId5" Type="http://schemas.openxmlformats.org/officeDocument/2006/relationships/slide" Target="slide2.xml"/><Relationship Id="rId15" Type="http://schemas.openxmlformats.org/officeDocument/2006/relationships/image" Target="../media/image5.png"/><Relationship Id="rId10" Type="http://schemas.openxmlformats.org/officeDocument/2006/relationships/slide" Target="slide30.xml"/><Relationship Id="rId4" Type="http://schemas.openxmlformats.org/officeDocument/2006/relationships/image" Target="../media/image2.wmf"/><Relationship Id="rId9" Type="http://schemas.openxmlformats.org/officeDocument/2006/relationships/slide" Target="slide27.xm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gif"/><Relationship Id="rId4" Type="http://schemas.openxmlformats.org/officeDocument/2006/relationships/image" Target="../media/image9.png"/><Relationship Id="rId9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4.gif"/><Relationship Id="rId4" Type="http://schemas.openxmlformats.org/officeDocument/2006/relationships/image" Target="../media/image11.png"/><Relationship Id="rId9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7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5943600"/>
            <a:ext cx="2819400" cy="8382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Jeff Edmonds</a:t>
            </a:r>
          </a:p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York University</a:t>
            </a:r>
            <a:endParaRPr lang="en-US" altLang="en-US" dirty="0"/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7285038" y="6397625"/>
            <a:ext cx="2085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01" tIns="45717" rIns="274301" bIns="45717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0" dirty="0">
                <a:solidFill>
                  <a:schemeClr val="accent2"/>
                </a:solidFill>
              </a:rPr>
              <a:t>COSC 2011</a:t>
            </a:r>
            <a:endParaRPr lang="en-US" altLang="en-US" sz="2400" i="0" dirty="0">
              <a:solidFill>
                <a:schemeClr val="accent2"/>
              </a:solidFill>
            </a:endParaRPr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0" y="6399213"/>
            <a:ext cx="19589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algn="ctr" eaLnBrk="0" hangingPunct="0">
              <a:defRPr/>
            </a:pPr>
            <a:r>
              <a:rPr lang="en-US" sz="2400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Lecture</a:t>
            </a:r>
            <a:r>
              <a:rPr lang="en-US" sz="24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2400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2</a:t>
            </a:r>
            <a:endParaRPr lang="en-US" sz="2400" i="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4646613" y="1981200"/>
            <a:ext cx="449135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i="0" dirty="0">
                <a:hlinkClick r:id="rId5" action="ppaction://hlinksldjump"/>
              </a:rPr>
              <a:t>Copy Value vs Copy Reference</a:t>
            </a:r>
            <a:endParaRPr lang="en-US" altLang="en-US" sz="2400" i="0" dirty="0">
              <a:hlinkClick r:id="rId6" action="ppaction://hlinksldjump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rId6" action="ppaction://hlinksldjump"/>
              </a:rPr>
              <a:t>Abstract Positions/Pointers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rId7" action="ppaction://hlinksldjump"/>
              </a:rPr>
              <a:t>Positions in an Array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rId8" action="ppaction://hlinksldjump"/>
              </a:rPr>
              <a:t>Pointer to Node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i="0" dirty="0">
                <a:hlinkClick r:id="rId9" action="ppaction://hlinksldjump"/>
              </a:rPr>
              <a:t>C vs Java vs Python</a:t>
            </a:r>
            <a:endParaRPr lang="fi-FI" altLang="en-US" sz="24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fi-FI" altLang="en-US" sz="2400" i="0" dirty="0">
                <a:hlinkClick r:id="rId10" action="ppaction://hlinksldjump"/>
              </a:rPr>
              <a:t>Building a Linked List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fi-FI" altLang="en-US" sz="2400" i="0" dirty="0">
                <a:hlinkClick r:id="rId11" action="ppaction://hlinksldjump"/>
              </a:rPr>
              <a:t>Walking, Dropping, and Following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rId12" action="ppaction://hlinksldjump"/>
              </a:rPr>
              <a:t>Implementing Positions in Trees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" action="ppaction://noaction"/>
              </a:rPr>
              <a:t>Building Trees</a:t>
            </a:r>
            <a:endParaRPr lang="en-US" altLang="en-US" sz="2400" i="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28600" y="15875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000" i="0" kern="0" dirty="0"/>
              <a:t>Positions and Pointers</a:t>
            </a:r>
          </a:p>
        </p:txBody>
      </p:sp>
      <p:pic>
        <p:nvPicPr>
          <p:cNvPr id="7176" name="Picture 2" descr="http://www.teclasap.com.br/wp-content/uploads/2013/07/finger-in-every-pi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22" y="1027421"/>
            <a:ext cx="2178844" cy="170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C64BD1F8-0478-4BC6-9E11-345B9C140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9" y="2795587"/>
            <a:ext cx="3931920" cy="67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992036E-E08F-4806-A998-400B64DF0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524518"/>
            <a:ext cx="3931920" cy="234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85">
            <a:extLst>
              <a:ext uri="{FF2B5EF4-FFF2-40B4-BE49-F238E27FC236}">
                <a16:creationId xmlns:a16="http://schemas.microsoft.com/office/drawing/2014/main" id="{EE691FA8-983C-4ED9-8A4D-9FDF09FA8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691" y="3598861"/>
            <a:ext cx="642688" cy="590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8C510C2-BADE-42D9-AEE2-01EA1585F6B0}"/>
              </a:ext>
            </a:extLst>
          </p:cNvPr>
          <p:cNvGrpSpPr/>
          <p:nvPr/>
        </p:nvGrpSpPr>
        <p:grpSpPr>
          <a:xfrm>
            <a:off x="3810000" y="3581400"/>
            <a:ext cx="2514600" cy="1066806"/>
            <a:chOff x="3810000" y="3581400"/>
            <a:chExt cx="2514600" cy="1066806"/>
          </a:xfrm>
        </p:grpSpPr>
        <p:grpSp>
          <p:nvGrpSpPr>
            <p:cNvPr id="52" name="Group 14">
              <a:extLst>
                <a:ext uri="{FF2B5EF4-FFF2-40B4-BE49-F238E27FC236}">
                  <a16:creationId xmlns:a16="http://schemas.microsoft.com/office/drawing/2014/main" id="{8DFC0C68-D1CF-48BA-AC39-B0BB9A08E6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6050" y="3581400"/>
              <a:ext cx="1098550" cy="1049338"/>
              <a:chOff x="533400" y="4025721"/>
              <a:chExt cx="1098316" cy="1048901"/>
            </a:xfrm>
          </p:grpSpPr>
          <p:sp>
            <p:nvSpPr>
              <p:cNvPr id="63" name="Rectangle 85">
                <a:extLst>
                  <a:ext uri="{FF2B5EF4-FFF2-40B4-BE49-F238E27FC236}">
                    <a16:creationId xmlns:a16="http://schemas.microsoft.com/office/drawing/2014/main" id="{0394DCE2-DE11-4325-BA6D-447E7A510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049" y="4025721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4" name="Rectangle 58">
                <a:extLst>
                  <a:ext uri="{FF2B5EF4-FFF2-40B4-BE49-F238E27FC236}">
                    <a16:creationId xmlns:a16="http://schemas.microsoft.com/office/drawing/2014/main" id="{696EDF8B-F6D5-41C5-B973-EAA1AD296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" y="4643735"/>
                <a:ext cx="109831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y</a:t>
                </a:r>
              </a:p>
            </p:txBody>
          </p:sp>
        </p:grpSp>
        <p:sp>
          <p:nvSpPr>
            <p:cNvPr id="71" name="Rectangle 58">
              <a:extLst>
                <a:ext uri="{FF2B5EF4-FFF2-40B4-BE49-F238E27FC236}">
                  <a16:creationId xmlns:a16="http://schemas.microsoft.com/office/drawing/2014/main" id="{5DFEEF6B-75C3-44CD-91F6-9A194A1B0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217139"/>
              <a:ext cx="1098550" cy="43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x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40DD7A2C-17B4-4801-9FA5-C76EEC01B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1060" y="4914046"/>
            <a:ext cx="1098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x</a:t>
            </a:r>
            <a:r>
              <a:rPr kumimoji="0" lang="en-CA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= </a:t>
            </a:r>
            <a:r>
              <a:rPr kumimoji="0" lang="en-CA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y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9D82856-7F8E-4252-ABE7-B47E90439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5410200"/>
            <a:ext cx="485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y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1AEED93-4E4A-4BA5-8DA4-3CFC24139D72}"/>
              </a:ext>
            </a:extLst>
          </p:cNvPr>
          <p:cNvGrpSpPr/>
          <p:nvPr/>
        </p:nvGrpSpPr>
        <p:grpSpPr>
          <a:xfrm>
            <a:off x="530225" y="4337903"/>
            <a:ext cx="3492501" cy="2061540"/>
            <a:chOff x="530225" y="4337903"/>
            <a:chExt cx="3492501" cy="206154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292EB5-7152-4095-BAC3-045744B1A33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0225" y="5140254"/>
              <a:ext cx="3356154" cy="0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A722CC4-0ADD-4225-B8FF-17F15B31062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73213" y="4343400"/>
              <a:ext cx="26987" cy="2056043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32F3094-9A23-4F40-A03F-EBAAD0BCE646}"/>
                </a:ext>
              </a:extLst>
            </p:cNvPr>
            <p:cNvSpPr/>
            <p:nvPr/>
          </p:nvSpPr>
          <p:spPr>
            <a:xfrm>
              <a:off x="533400" y="4337903"/>
              <a:ext cx="109855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Name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of box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8E731DC-CA02-40AF-9670-9089D25E1651}"/>
                </a:ext>
              </a:extLst>
            </p:cNvPr>
            <p:cNvSpPr/>
            <p:nvPr/>
          </p:nvSpPr>
          <p:spPr>
            <a:xfrm>
              <a:off x="1568450" y="4343400"/>
              <a:ext cx="12795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Location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of box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FFE4B40-6E3D-40A1-A50B-FF66067F2FD0}"/>
                </a:ext>
              </a:extLst>
            </p:cNvPr>
            <p:cNvSpPr/>
            <p:nvPr/>
          </p:nvSpPr>
          <p:spPr>
            <a:xfrm>
              <a:off x="2743200" y="4350603"/>
              <a:ext cx="12795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Value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in box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EEAE473-CF95-4335-9FFC-39F6093A569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6100" y="5562600"/>
              <a:ext cx="3356154" cy="0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726CCB1-886D-49F2-B73D-23C53A638E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1975" y="5959546"/>
              <a:ext cx="3356154" cy="0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D79CDAA-EF84-4BE9-996D-DF8156E3A05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868613" y="4343400"/>
              <a:ext cx="26987" cy="2056043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6481EF92-3A93-403B-ADF4-C6BA3415B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8660" y="3446929"/>
            <a:ext cx="1020763" cy="841375"/>
          </a:xfrm>
          <a:prstGeom prst="ellipse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E1708535-E3C9-4DE3-8DE0-213E62682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844" y="3488044"/>
            <a:ext cx="1020763" cy="841375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EDCC8A6-473E-46E9-A43C-98AEB234F7FD}"/>
              </a:ext>
            </a:extLst>
          </p:cNvPr>
          <p:cNvCxnSpPr>
            <a:cxnSpLocks/>
            <a:endCxn id="90" idx="3"/>
          </p:cNvCxnSpPr>
          <p:nvPr/>
        </p:nvCxnSpPr>
        <p:spPr bwMode="auto">
          <a:xfrm flipV="1">
            <a:off x="2208213" y="4206202"/>
            <a:ext cx="1771118" cy="1195664"/>
          </a:xfrm>
          <a:prstGeom prst="straightConnector1">
            <a:avLst/>
          </a:prstGeom>
          <a:noFill/>
          <a:ln w="25400" cap="flat" cmpd="sng" algn="ctr">
            <a:solidFill>
              <a:srgbClr val="CC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DC26094-08C0-4899-8907-FDC420F1ED98}"/>
              </a:ext>
            </a:extLst>
          </p:cNvPr>
          <p:cNvCxnSpPr>
            <a:cxnSpLocks/>
          </p:cNvCxnSpPr>
          <p:nvPr/>
        </p:nvCxnSpPr>
        <p:spPr bwMode="auto">
          <a:xfrm flipV="1">
            <a:off x="3395912" y="3911600"/>
            <a:ext cx="949870" cy="1457155"/>
          </a:xfrm>
          <a:prstGeom prst="straightConnector1">
            <a:avLst/>
          </a:prstGeom>
          <a:noFill/>
          <a:ln w="25400" cap="flat" cmpd="sng" algn="ctr">
            <a:solidFill>
              <a:srgbClr val="CC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5F5DF8D-72A1-4F96-BA74-C606154711F1}"/>
              </a:ext>
            </a:extLst>
          </p:cNvPr>
          <p:cNvCxnSpPr>
            <a:cxnSpLocks/>
          </p:cNvCxnSpPr>
          <p:nvPr/>
        </p:nvCxnSpPr>
        <p:spPr bwMode="auto">
          <a:xfrm flipV="1">
            <a:off x="2197100" y="4049485"/>
            <a:ext cx="3224641" cy="1777489"/>
          </a:xfrm>
          <a:prstGeom prst="straightConnector1">
            <a:avLst/>
          </a:prstGeom>
          <a:noFill/>
          <a:ln w="25400" cap="flat" cmpd="sng" algn="ctr">
            <a:solidFill>
              <a:srgbClr val="CC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26FAE3F-CF05-4E22-A10F-DFECC8ED6243}"/>
              </a:ext>
            </a:extLst>
          </p:cNvPr>
          <p:cNvCxnSpPr>
            <a:cxnSpLocks/>
          </p:cNvCxnSpPr>
          <p:nvPr/>
        </p:nvCxnSpPr>
        <p:spPr bwMode="auto">
          <a:xfrm flipV="1">
            <a:off x="3322388" y="3916363"/>
            <a:ext cx="2446655" cy="1951038"/>
          </a:xfrm>
          <a:prstGeom prst="straightConnector1">
            <a:avLst/>
          </a:prstGeom>
          <a:noFill/>
          <a:ln w="25400" cap="flat" cmpd="sng" algn="ctr">
            <a:solidFill>
              <a:srgbClr val="CC00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9B41090-C7C2-4BE6-841F-301FF207E497}"/>
              </a:ext>
            </a:extLst>
          </p:cNvPr>
          <p:cNvSpPr/>
          <p:nvPr/>
        </p:nvSpPr>
        <p:spPr>
          <a:xfrm>
            <a:off x="6265209" y="5344954"/>
            <a:ext cx="1279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Value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 box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y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B462B6A-9D37-4C15-BEF8-A60446E7C0C4}"/>
              </a:ext>
            </a:extLst>
          </p:cNvPr>
          <p:cNvSpPr/>
          <p:nvPr/>
        </p:nvSpPr>
        <p:spPr>
          <a:xfrm>
            <a:off x="4731689" y="5301783"/>
            <a:ext cx="1279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Location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of box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x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20AE61-F61C-43FC-AA52-954C1F53CEB0}"/>
              </a:ext>
            </a:extLst>
          </p:cNvPr>
          <p:cNvGrpSpPr/>
          <p:nvPr/>
        </p:nvGrpSpPr>
        <p:grpSpPr>
          <a:xfrm>
            <a:off x="5707589" y="6116400"/>
            <a:ext cx="1082021" cy="744708"/>
            <a:chOff x="5707589" y="6116400"/>
            <a:chExt cx="1082021" cy="744708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41ACD6B-FC8E-4DC5-B119-EF6238CF63E3}"/>
                </a:ext>
              </a:extLst>
            </p:cNvPr>
            <p:cNvSpPr/>
            <p:nvPr/>
          </p:nvSpPr>
          <p:spPr bwMode="auto">
            <a:xfrm>
              <a:off x="5707589" y="6116400"/>
              <a:ext cx="1082021" cy="363818"/>
            </a:xfrm>
            <a:custGeom>
              <a:avLst/>
              <a:gdLst>
                <a:gd name="connsiteX0" fmla="*/ 1057836 w 1082021"/>
                <a:gd name="connsiteY0" fmla="*/ 35859 h 394825"/>
                <a:gd name="connsiteX1" fmla="*/ 1021977 w 1082021"/>
                <a:gd name="connsiteY1" fmla="*/ 71718 h 394825"/>
                <a:gd name="connsiteX2" fmla="*/ 537883 w 1082021"/>
                <a:gd name="connsiteY2" fmla="*/ 394447 h 394825"/>
                <a:gd name="connsiteX3" fmla="*/ 0 w 1082021"/>
                <a:gd name="connsiteY3" fmla="*/ 0 h 394825"/>
                <a:gd name="connsiteX4" fmla="*/ 0 w 1082021"/>
                <a:gd name="connsiteY4" fmla="*/ 0 h 39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2021" h="394825">
                  <a:moveTo>
                    <a:pt x="1057836" y="35859"/>
                  </a:moveTo>
                  <a:cubicBezTo>
                    <a:pt x="1083236" y="23906"/>
                    <a:pt x="1108636" y="11953"/>
                    <a:pt x="1021977" y="71718"/>
                  </a:cubicBezTo>
                  <a:cubicBezTo>
                    <a:pt x="935318" y="131483"/>
                    <a:pt x="708213" y="406400"/>
                    <a:pt x="537883" y="394447"/>
                  </a:cubicBezTo>
                  <a:cubicBezTo>
                    <a:pt x="367553" y="382494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52BD467C-5158-4649-A462-1DDE0374FCB8}"/>
                </a:ext>
              </a:extLst>
            </p:cNvPr>
            <p:cNvSpPr/>
            <p:nvPr/>
          </p:nvSpPr>
          <p:spPr>
            <a:xfrm>
              <a:off x="5751629" y="6399443"/>
              <a:ext cx="7480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put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110" name="Rectangle 109">
            <a:extLst>
              <a:ext uri="{FF2B5EF4-FFF2-40B4-BE49-F238E27FC236}">
                <a16:creationId xmlns:a16="http://schemas.microsoft.com/office/drawing/2014/main" id="{488AE156-A83B-409A-A8C1-484E79152751}"/>
              </a:ext>
            </a:extLst>
          </p:cNvPr>
          <p:cNvSpPr/>
          <p:nvPr/>
        </p:nvSpPr>
        <p:spPr>
          <a:xfrm>
            <a:off x="6900378" y="6243935"/>
            <a:ext cx="1736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green = go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95A904A-F0B5-4077-8290-9C19A0D2AE7E}"/>
              </a:ext>
            </a:extLst>
          </p:cNvPr>
          <p:cNvSpPr/>
          <p:nvPr/>
        </p:nvSpPr>
        <p:spPr>
          <a:xfrm>
            <a:off x="3675065" y="6248400"/>
            <a:ext cx="2328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red = stepped on</a:t>
            </a:r>
          </a:p>
        </p:txBody>
      </p:sp>
      <p:sp>
        <p:nvSpPr>
          <p:cNvPr id="113" name="Rectangle 60">
            <a:extLst>
              <a:ext uri="{FF2B5EF4-FFF2-40B4-BE49-F238E27FC236}">
                <a16:creationId xmlns:a16="http://schemas.microsoft.com/office/drawing/2014/main" id="{E82764B8-6EA4-4B5A-BE79-F9040A2F9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258" y="3650317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8715</a:t>
            </a:r>
          </a:p>
        </p:txBody>
      </p:sp>
      <p:sp>
        <p:nvSpPr>
          <p:cNvPr id="114" name="Rectangle 60">
            <a:extLst>
              <a:ext uri="{FF2B5EF4-FFF2-40B4-BE49-F238E27FC236}">
                <a16:creationId xmlns:a16="http://schemas.microsoft.com/office/drawing/2014/main" id="{8979634E-ECEC-4B38-A4C5-C29D3DEF3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1355" y="3639671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2039</a:t>
            </a:r>
          </a:p>
        </p:txBody>
      </p:sp>
      <p:sp>
        <p:nvSpPr>
          <p:cNvPr id="120" name="Rectangle 60">
            <a:extLst>
              <a:ext uri="{FF2B5EF4-FFF2-40B4-BE49-F238E27FC236}">
                <a16:creationId xmlns:a16="http://schemas.microsoft.com/office/drawing/2014/main" id="{45FB6D3D-CB28-4950-881E-7BD38056C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850" y="3660834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8715</a:t>
            </a:r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E86AED08-B350-47A4-846E-CF4329B2C5C4}"/>
              </a:ext>
            </a:extLst>
          </p:cNvPr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Pointers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740FB80-8C8A-4539-9791-3D04C85CE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24" y="5054600"/>
            <a:ext cx="485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x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5F5858B-14AA-4AA6-BDAB-37AB01799BAF}"/>
              </a:ext>
            </a:extLst>
          </p:cNvPr>
          <p:cNvGrpSpPr/>
          <p:nvPr/>
        </p:nvGrpSpPr>
        <p:grpSpPr>
          <a:xfrm>
            <a:off x="5530850" y="2074862"/>
            <a:ext cx="2927350" cy="2420938"/>
            <a:chOff x="5530850" y="2074862"/>
            <a:chExt cx="2927350" cy="2420938"/>
          </a:xfrm>
        </p:grpSpPr>
        <p:grpSp>
          <p:nvGrpSpPr>
            <p:cNvPr id="51" name="Group 4">
              <a:extLst>
                <a:ext uri="{FF2B5EF4-FFF2-40B4-BE49-F238E27FC236}">
                  <a16:creationId xmlns:a16="http://schemas.microsoft.com/office/drawing/2014/main" id="{23F5569F-74B0-496F-AB65-FEC97F91C3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6600" y="2082800"/>
              <a:ext cx="1371600" cy="882650"/>
              <a:chOff x="990600" y="2535887"/>
              <a:chExt cx="1371600" cy="881308"/>
            </a:xfrm>
          </p:grpSpPr>
          <p:sp>
            <p:nvSpPr>
              <p:cNvPr id="77" name="Rectangle 59">
                <a:extLst>
                  <a:ext uri="{FF2B5EF4-FFF2-40B4-BE49-F238E27FC236}">
                    <a16:creationId xmlns:a16="http://schemas.microsoft.com/office/drawing/2014/main" id="{5F62FEF2-031E-4CA4-8EE6-737A0147C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element</a:t>
                </a:r>
              </a:p>
            </p:txBody>
          </p:sp>
          <p:sp>
            <p:nvSpPr>
              <p:cNvPr id="79" name="Rectangle 82">
                <a:extLst>
                  <a:ext uri="{FF2B5EF4-FFF2-40B4-BE49-F238E27FC236}">
                    <a16:creationId xmlns:a16="http://schemas.microsoft.com/office/drawing/2014/main" id="{F55EF0E1-ABBD-4C16-9563-23A784E23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82" name="Rectangle 83">
                <a:extLst>
                  <a:ext uri="{FF2B5EF4-FFF2-40B4-BE49-F238E27FC236}">
                    <a16:creationId xmlns:a16="http://schemas.microsoft.com/office/drawing/2014/main" id="{C497E46A-7F2C-4447-8845-B5980B35E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83" name="Rectangle 59">
                <a:extLst>
                  <a:ext uri="{FF2B5EF4-FFF2-40B4-BE49-F238E27FC236}">
                    <a16:creationId xmlns:a16="http://schemas.microsoft.com/office/drawing/2014/main" id="{E603C5BE-84FC-40B9-9D11-4BC0572DF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next</a:t>
                </a:r>
              </a:p>
            </p:txBody>
          </p:sp>
        </p:grpSp>
        <p:grpSp>
          <p:nvGrpSpPr>
            <p:cNvPr id="53" name="Group 14">
              <a:extLst>
                <a:ext uri="{FF2B5EF4-FFF2-40B4-BE49-F238E27FC236}">
                  <a16:creationId xmlns:a16="http://schemas.microsoft.com/office/drawing/2014/main" id="{C364A99F-EFBD-4D75-9940-6069452F3B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30850" y="2074862"/>
              <a:ext cx="1098550" cy="1049338"/>
              <a:chOff x="533400" y="4025721"/>
              <a:chExt cx="1098316" cy="1048901"/>
            </a:xfrm>
          </p:grpSpPr>
          <p:sp>
            <p:nvSpPr>
              <p:cNvPr id="72" name="Rectangle 85">
                <a:extLst>
                  <a:ext uri="{FF2B5EF4-FFF2-40B4-BE49-F238E27FC236}">
                    <a16:creationId xmlns:a16="http://schemas.microsoft.com/office/drawing/2014/main" id="{DC46D111-9608-4B78-B5CF-93B32F337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049" y="4025721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6" name="Rectangle 58">
                <a:extLst>
                  <a:ext uri="{FF2B5EF4-FFF2-40B4-BE49-F238E27FC236}">
                    <a16:creationId xmlns:a16="http://schemas.microsoft.com/office/drawing/2014/main" id="{C66E74BF-2646-4B76-A151-BC510152B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" y="4643735"/>
                <a:ext cx="109831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temp</a:t>
                </a:r>
              </a:p>
            </p:txBody>
          </p:sp>
        </p:grpSp>
        <p:sp>
          <p:nvSpPr>
            <p:cNvPr id="54" name="Rectangle 60">
              <a:extLst>
                <a:ext uri="{FF2B5EF4-FFF2-40B4-BE49-F238E27FC236}">
                  <a16:creationId xmlns:a16="http://schemas.microsoft.com/office/drawing/2014/main" id="{3DF59B37-84E5-41E2-9DB8-F55EDF95D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2924175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8715</a:t>
              </a:r>
            </a:p>
          </p:txBody>
        </p:sp>
        <p:grpSp>
          <p:nvGrpSpPr>
            <p:cNvPr id="55" name="Group 29">
              <a:extLst>
                <a:ext uri="{FF2B5EF4-FFF2-40B4-BE49-F238E27FC236}">
                  <a16:creationId xmlns:a16="http://schemas.microsoft.com/office/drawing/2014/main" id="{99F89CB2-D54D-47EE-B5B8-C3A3650FA909}"/>
                </a:ext>
              </a:extLst>
            </p:cNvPr>
            <p:cNvGrpSpPr/>
            <p:nvPr/>
          </p:nvGrpSpPr>
          <p:grpSpPr>
            <a:xfrm>
              <a:off x="8049211" y="2441107"/>
              <a:ext cx="182880" cy="904554"/>
              <a:chOff x="4661452" y="1238416"/>
              <a:chExt cx="182880" cy="904554"/>
            </a:xfrm>
          </p:grpSpPr>
          <p:cxnSp>
            <p:nvCxnSpPr>
              <p:cNvPr id="69" name="Straight Arrow Connector 28">
                <a:extLst>
                  <a:ext uri="{FF2B5EF4-FFF2-40B4-BE49-F238E27FC236}">
                    <a16:creationId xmlns:a16="http://schemas.microsoft.com/office/drawing/2014/main" id="{FEEE97F9-5D31-432F-A7C3-A93A4935801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746227" y="1320010"/>
                <a:ext cx="0" cy="822960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D721AFC9-E2AC-4A92-8A29-94ED675F336D}"/>
                  </a:ext>
                </a:extLst>
              </p:cNvPr>
              <p:cNvSpPr/>
              <p:nvPr/>
            </p:nvSpPr>
            <p:spPr bwMode="auto">
              <a:xfrm>
                <a:off x="4661452" y="123841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56" name="Rectangle 60">
              <a:extLst>
                <a:ext uri="{FF2B5EF4-FFF2-40B4-BE49-F238E27FC236}">
                  <a16:creationId xmlns:a16="http://schemas.microsoft.com/office/drawing/2014/main" id="{B19D0C9F-4A17-41F8-8357-0024910E7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861" y="2133600"/>
              <a:ext cx="461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8715</a:t>
              </a:r>
            </a:p>
          </p:txBody>
        </p:sp>
        <p:grpSp>
          <p:nvGrpSpPr>
            <p:cNvPr id="57" name="Group 29">
              <a:extLst>
                <a:ext uri="{FF2B5EF4-FFF2-40B4-BE49-F238E27FC236}">
                  <a16:creationId xmlns:a16="http://schemas.microsoft.com/office/drawing/2014/main" id="{66526F21-6C1C-4338-9A4C-9EC37E327640}"/>
                </a:ext>
              </a:extLst>
            </p:cNvPr>
            <p:cNvGrpSpPr/>
            <p:nvPr/>
          </p:nvGrpSpPr>
          <p:grpSpPr>
            <a:xfrm>
              <a:off x="5993674" y="2382931"/>
              <a:ext cx="1092926" cy="182880"/>
              <a:chOff x="4661452" y="1238416"/>
              <a:chExt cx="1092926" cy="182880"/>
            </a:xfrm>
          </p:grpSpPr>
          <p:cxnSp>
            <p:nvCxnSpPr>
              <p:cNvPr id="67" name="Straight Arrow Connector 28">
                <a:extLst>
                  <a:ext uri="{FF2B5EF4-FFF2-40B4-BE49-F238E27FC236}">
                    <a16:creationId xmlns:a16="http://schemas.microsoft.com/office/drawing/2014/main" id="{1CD6035E-D88B-4BF5-B7BD-42F3378570A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764156" y="1320011"/>
                <a:ext cx="990222" cy="0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332D797-05AD-42FB-A79B-E8E028658E0E}"/>
                  </a:ext>
                </a:extLst>
              </p:cNvPr>
              <p:cNvSpPr/>
              <p:nvPr/>
            </p:nvSpPr>
            <p:spPr bwMode="auto">
              <a:xfrm>
                <a:off x="4661452" y="123841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8" name="Group 4">
              <a:extLst>
                <a:ext uri="{FF2B5EF4-FFF2-40B4-BE49-F238E27FC236}">
                  <a16:creationId xmlns:a16="http://schemas.microsoft.com/office/drawing/2014/main" id="{241CAB05-56D6-4D4B-82D9-C992CDAF9C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6600" y="3377426"/>
              <a:ext cx="1371600" cy="882650"/>
              <a:chOff x="990600" y="2535887"/>
              <a:chExt cx="1371600" cy="881308"/>
            </a:xfrm>
          </p:grpSpPr>
          <p:sp>
            <p:nvSpPr>
              <p:cNvPr id="61" name="Rectangle 59">
                <a:extLst>
                  <a:ext uri="{FF2B5EF4-FFF2-40B4-BE49-F238E27FC236}">
                    <a16:creationId xmlns:a16="http://schemas.microsoft.com/office/drawing/2014/main" id="{3F44E5C9-5FE9-46A1-8258-8291EB622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element</a:t>
                </a:r>
              </a:p>
            </p:txBody>
          </p:sp>
          <p:sp>
            <p:nvSpPr>
              <p:cNvPr id="62" name="Rectangle 82">
                <a:extLst>
                  <a:ext uri="{FF2B5EF4-FFF2-40B4-BE49-F238E27FC236}">
                    <a16:creationId xmlns:a16="http://schemas.microsoft.com/office/drawing/2014/main" id="{2FDE4FA9-D342-47F2-BFAF-2B422FBB0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5" name="Rectangle 83">
                <a:extLst>
                  <a:ext uri="{FF2B5EF4-FFF2-40B4-BE49-F238E27FC236}">
                    <a16:creationId xmlns:a16="http://schemas.microsoft.com/office/drawing/2014/main" id="{C0DFBA94-E589-454D-AE66-014A6F5F6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6" name="Rectangle 59">
                <a:extLst>
                  <a:ext uri="{FF2B5EF4-FFF2-40B4-BE49-F238E27FC236}">
                    <a16:creationId xmlns:a16="http://schemas.microsoft.com/office/drawing/2014/main" id="{E15A4ADA-B681-4B43-BEBC-70A2DFABA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next</a:t>
                </a:r>
              </a:p>
            </p:txBody>
          </p:sp>
        </p:grpSp>
        <p:sp>
          <p:nvSpPr>
            <p:cNvPr id="59" name="Rectangle 60">
              <a:extLst>
                <a:ext uri="{FF2B5EF4-FFF2-40B4-BE49-F238E27FC236}">
                  <a16:creationId xmlns:a16="http://schemas.microsoft.com/office/drawing/2014/main" id="{357EBFC2-E2FA-443B-9D86-4068D780B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4218801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9321</a:t>
              </a:r>
            </a:p>
          </p:txBody>
        </p:sp>
        <p:sp>
          <p:nvSpPr>
            <p:cNvPr id="60" name="Rectangle 60">
              <a:extLst>
                <a:ext uri="{FF2B5EF4-FFF2-40B4-BE49-F238E27FC236}">
                  <a16:creationId xmlns:a16="http://schemas.microsoft.com/office/drawing/2014/main" id="{58155571-06DB-4341-A328-889923C90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8443" y="2111823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9321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0D08885-BF54-4354-AEF3-3AA6D0A91D5C}"/>
              </a:ext>
            </a:extLst>
          </p:cNvPr>
          <p:cNvGrpSpPr/>
          <p:nvPr/>
        </p:nvGrpSpPr>
        <p:grpSpPr>
          <a:xfrm>
            <a:off x="5530850" y="779462"/>
            <a:ext cx="2927350" cy="1125538"/>
            <a:chOff x="5530850" y="779462"/>
            <a:chExt cx="2927350" cy="1125538"/>
          </a:xfrm>
        </p:grpSpPr>
        <p:grpSp>
          <p:nvGrpSpPr>
            <p:cNvPr id="87" name="Group 4">
              <a:extLst>
                <a:ext uri="{FF2B5EF4-FFF2-40B4-BE49-F238E27FC236}">
                  <a16:creationId xmlns:a16="http://schemas.microsoft.com/office/drawing/2014/main" id="{46E46E98-C871-422F-A8C1-0B48A16FEB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6600" y="787400"/>
              <a:ext cx="1371600" cy="882650"/>
              <a:chOff x="990600" y="2535887"/>
              <a:chExt cx="1371600" cy="881308"/>
            </a:xfrm>
          </p:grpSpPr>
          <p:sp>
            <p:nvSpPr>
              <p:cNvPr id="116" name="Rectangle 59">
                <a:extLst>
                  <a:ext uri="{FF2B5EF4-FFF2-40B4-BE49-F238E27FC236}">
                    <a16:creationId xmlns:a16="http://schemas.microsoft.com/office/drawing/2014/main" id="{1C9B344D-B492-4540-B3A6-11E95691D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element</a:t>
                </a:r>
              </a:p>
            </p:txBody>
          </p:sp>
          <p:sp>
            <p:nvSpPr>
              <p:cNvPr id="117" name="Rectangle 82">
                <a:extLst>
                  <a:ext uri="{FF2B5EF4-FFF2-40B4-BE49-F238E27FC236}">
                    <a16:creationId xmlns:a16="http://schemas.microsoft.com/office/drawing/2014/main" id="{F928453F-3D45-4D1E-A38D-F7F9069C3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19" name="Rectangle 83">
                <a:extLst>
                  <a:ext uri="{FF2B5EF4-FFF2-40B4-BE49-F238E27FC236}">
                    <a16:creationId xmlns:a16="http://schemas.microsoft.com/office/drawing/2014/main" id="{1AA94423-766F-4438-B579-1397B71E7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21" name="Rectangle 59">
                <a:extLst>
                  <a:ext uri="{FF2B5EF4-FFF2-40B4-BE49-F238E27FC236}">
                    <a16:creationId xmlns:a16="http://schemas.microsoft.com/office/drawing/2014/main" id="{169823F9-5A56-4AF7-A4BE-67EE920E1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next</a:t>
                </a:r>
              </a:p>
            </p:txBody>
          </p:sp>
        </p:grpSp>
        <p:grpSp>
          <p:nvGrpSpPr>
            <p:cNvPr id="88" name="Group 14">
              <a:extLst>
                <a:ext uri="{FF2B5EF4-FFF2-40B4-BE49-F238E27FC236}">
                  <a16:creationId xmlns:a16="http://schemas.microsoft.com/office/drawing/2014/main" id="{CEC9A0A6-03B8-4890-B84C-0D11A58563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30850" y="779462"/>
              <a:ext cx="1098550" cy="1049338"/>
              <a:chOff x="533400" y="4025721"/>
              <a:chExt cx="1098316" cy="1048901"/>
            </a:xfrm>
          </p:grpSpPr>
          <p:sp>
            <p:nvSpPr>
              <p:cNvPr id="108" name="Rectangle 85">
                <a:extLst>
                  <a:ext uri="{FF2B5EF4-FFF2-40B4-BE49-F238E27FC236}">
                    <a16:creationId xmlns:a16="http://schemas.microsoft.com/office/drawing/2014/main" id="{6D604CA5-8B5E-4EC0-A3FA-9F3F9464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049" y="4025721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15" name="Rectangle 58">
                <a:extLst>
                  <a:ext uri="{FF2B5EF4-FFF2-40B4-BE49-F238E27FC236}">
                    <a16:creationId xmlns:a16="http://schemas.microsoft.com/office/drawing/2014/main" id="{E2ACB76B-DBE9-41DE-822F-A407BDA9C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" y="4643735"/>
                <a:ext cx="109831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head</a:t>
                </a:r>
              </a:p>
            </p:txBody>
          </p:sp>
        </p:grpSp>
        <p:sp>
          <p:nvSpPr>
            <p:cNvPr id="92" name="Rectangle 60">
              <a:extLst>
                <a:ext uri="{FF2B5EF4-FFF2-40B4-BE49-F238E27FC236}">
                  <a16:creationId xmlns:a16="http://schemas.microsoft.com/office/drawing/2014/main" id="{0E3386C8-82ED-4548-84F8-203C93471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1628775"/>
              <a:ext cx="4603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2039</a:t>
              </a:r>
            </a:p>
          </p:txBody>
        </p:sp>
        <p:sp>
          <p:nvSpPr>
            <p:cNvPr id="93" name="Rectangle 60">
              <a:extLst>
                <a:ext uri="{FF2B5EF4-FFF2-40B4-BE49-F238E27FC236}">
                  <a16:creationId xmlns:a16="http://schemas.microsoft.com/office/drawing/2014/main" id="{0664D794-CBBF-4BB3-AA5F-820B8EAEC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861" y="838200"/>
              <a:ext cx="461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2039</a:t>
              </a:r>
            </a:p>
          </p:txBody>
        </p:sp>
        <p:grpSp>
          <p:nvGrpSpPr>
            <p:cNvPr id="94" name="Group 29">
              <a:extLst>
                <a:ext uri="{FF2B5EF4-FFF2-40B4-BE49-F238E27FC236}">
                  <a16:creationId xmlns:a16="http://schemas.microsoft.com/office/drawing/2014/main" id="{9E3B8261-3765-4931-AC99-A6DA50103547}"/>
                </a:ext>
              </a:extLst>
            </p:cNvPr>
            <p:cNvGrpSpPr/>
            <p:nvPr/>
          </p:nvGrpSpPr>
          <p:grpSpPr>
            <a:xfrm>
              <a:off x="5993674" y="1087531"/>
              <a:ext cx="1092926" cy="182880"/>
              <a:chOff x="4661452" y="1238416"/>
              <a:chExt cx="1092926" cy="182880"/>
            </a:xfrm>
          </p:grpSpPr>
          <p:cxnSp>
            <p:nvCxnSpPr>
              <p:cNvPr id="99" name="Straight Arrow Connector 28">
                <a:extLst>
                  <a:ext uri="{FF2B5EF4-FFF2-40B4-BE49-F238E27FC236}">
                    <a16:creationId xmlns:a16="http://schemas.microsoft.com/office/drawing/2014/main" id="{5C2ECD11-318B-475C-93F3-C8432BF7B31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764156" y="1320011"/>
                <a:ext cx="990222" cy="0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B21F5BF4-E31D-47D9-B595-1C88408AFE1E}"/>
                  </a:ext>
                </a:extLst>
              </p:cNvPr>
              <p:cNvSpPr/>
              <p:nvPr/>
            </p:nvSpPr>
            <p:spPr bwMode="auto">
              <a:xfrm>
                <a:off x="4661452" y="123841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527DD4B-E365-495E-AC40-150FEDFEAF37}"/>
              </a:ext>
            </a:extLst>
          </p:cNvPr>
          <p:cNvGrpSpPr/>
          <p:nvPr/>
        </p:nvGrpSpPr>
        <p:grpSpPr>
          <a:xfrm>
            <a:off x="8070739" y="806124"/>
            <a:ext cx="672737" cy="502418"/>
            <a:chOff x="8070739" y="806124"/>
            <a:chExt cx="672737" cy="502418"/>
          </a:xfrm>
        </p:grpSpPr>
        <p:sp>
          <p:nvSpPr>
            <p:cNvPr id="161" name="Rectangle 60">
              <a:extLst>
                <a:ext uri="{FF2B5EF4-FFF2-40B4-BE49-F238E27FC236}">
                  <a16:creationId xmlns:a16="http://schemas.microsoft.com/office/drawing/2014/main" id="{2BE40A44-DFBF-44C7-8EDE-CB27D6C5C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8784" y="806124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grpSp>
          <p:nvGrpSpPr>
            <p:cNvPr id="162" name="Group 39">
              <a:extLst>
                <a:ext uri="{FF2B5EF4-FFF2-40B4-BE49-F238E27FC236}">
                  <a16:creationId xmlns:a16="http://schemas.microsoft.com/office/drawing/2014/main" id="{3C63B421-C491-4A33-933C-276EEEF64DF1}"/>
                </a:ext>
              </a:extLst>
            </p:cNvPr>
            <p:cNvGrpSpPr/>
            <p:nvPr/>
          </p:nvGrpSpPr>
          <p:grpSpPr>
            <a:xfrm>
              <a:off x="8070739" y="1079942"/>
              <a:ext cx="672737" cy="228600"/>
              <a:chOff x="8077200" y="1024346"/>
              <a:chExt cx="672737" cy="228600"/>
            </a:xfrm>
          </p:grpSpPr>
          <p:cxnSp>
            <p:nvCxnSpPr>
              <p:cNvPr id="163" name="Straight Arrow Connector 28">
                <a:extLst>
                  <a:ext uri="{FF2B5EF4-FFF2-40B4-BE49-F238E27FC236}">
                    <a16:creationId xmlns:a16="http://schemas.microsoft.com/office/drawing/2014/main" id="{8B124BF1-E194-4DDF-A095-DDC99C09DCB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179904" y="1117915"/>
                <a:ext cx="457200" cy="0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00557AF9-B550-4F72-A85A-4B0A3567BC61}"/>
                  </a:ext>
                </a:extLst>
              </p:cNvPr>
              <p:cNvSpPr/>
              <p:nvPr/>
            </p:nvSpPr>
            <p:spPr bwMode="auto">
              <a:xfrm>
                <a:off x="8077200" y="103632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cxnSp>
            <p:nvCxnSpPr>
              <p:cNvPr id="165" name="Straight Arrow Connector 28">
                <a:extLst>
                  <a:ext uri="{FF2B5EF4-FFF2-40B4-BE49-F238E27FC236}">
                    <a16:creationId xmlns:a16="http://schemas.microsoft.com/office/drawing/2014/main" id="{258BD1D2-94E9-44E3-A168-84DE9AEBF28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V="1">
                <a:off x="8533311" y="1138646"/>
                <a:ext cx="228600" cy="0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6" name="Straight Arrow Connector 28">
                <a:extLst>
                  <a:ext uri="{FF2B5EF4-FFF2-40B4-BE49-F238E27FC236}">
                    <a16:creationId xmlns:a16="http://schemas.microsoft.com/office/drawing/2014/main" id="{CDA93214-EFCC-473F-BD81-F30ABCC567F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V="1">
                <a:off x="8704217" y="1138646"/>
                <a:ext cx="91440" cy="0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7" name="Straight Arrow Connector 28">
                <a:extLst>
                  <a:ext uri="{FF2B5EF4-FFF2-40B4-BE49-F238E27FC236}">
                    <a16:creationId xmlns:a16="http://schemas.microsoft.com/office/drawing/2014/main" id="{AE3C8CBB-8AC3-49B1-9FC7-D259F7BD39D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V="1">
                <a:off x="8622139" y="1138646"/>
                <a:ext cx="155448" cy="0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8978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15468 0.00069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3" y="23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73" grpId="0"/>
      <p:bldP spid="78" grpId="0"/>
      <p:bldP spid="89" grpId="0" animBg="1"/>
      <p:bldP spid="90" grpId="0" animBg="1"/>
      <p:bldP spid="106" grpId="0"/>
      <p:bldP spid="107" grpId="0"/>
      <p:bldP spid="110" grpId="0"/>
      <p:bldP spid="111" grpId="0"/>
      <p:bldP spid="113" grpId="0"/>
      <p:bldP spid="113" grpId="1"/>
      <p:bldP spid="114" grpId="0"/>
      <p:bldP spid="114" grpId="1"/>
      <p:bldP spid="120" grpId="0"/>
      <p:bldP spid="120" grpId="1"/>
      <p:bldP spid="120" grpId="2"/>
      <p:bldP spid="1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610AF87-3B2A-4AE5-B444-D9FFDC6A8529}"/>
              </a:ext>
            </a:extLst>
          </p:cNvPr>
          <p:cNvGrpSpPr/>
          <p:nvPr/>
        </p:nvGrpSpPr>
        <p:grpSpPr>
          <a:xfrm>
            <a:off x="5530850" y="2074862"/>
            <a:ext cx="2927350" cy="2420938"/>
            <a:chOff x="5530850" y="2074862"/>
            <a:chExt cx="2927350" cy="2420938"/>
          </a:xfrm>
        </p:grpSpPr>
        <p:grpSp>
          <p:nvGrpSpPr>
            <p:cNvPr id="25" name="Group 4"/>
            <p:cNvGrpSpPr>
              <a:grpSpLocks/>
            </p:cNvGrpSpPr>
            <p:nvPr/>
          </p:nvGrpSpPr>
          <p:grpSpPr bwMode="auto">
            <a:xfrm>
              <a:off x="7086600" y="2082800"/>
              <a:ext cx="1371600" cy="882650"/>
              <a:chOff x="990600" y="2535887"/>
              <a:chExt cx="1371600" cy="881308"/>
            </a:xfrm>
          </p:grpSpPr>
          <p:sp>
            <p:nvSpPr>
              <p:cNvPr id="27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element</a:t>
                </a:r>
              </a:p>
            </p:txBody>
          </p:sp>
          <p:sp>
            <p:nvSpPr>
              <p:cNvPr id="33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37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40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next</a:t>
                </a:r>
              </a:p>
            </p:txBody>
          </p:sp>
        </p:grpSp>
        <p:grpSp>
          <p:nvGrpSpPr>
            <p:cNvPr id="41" name="Group 14"/>
            <p:cNvGrpSpPr>
              <a:grpSpLocks/>
            </p:cNvGrpSpPr>
            <p:nvPr/>
          </p:nvGrpSpPr>
          <p:grpSpPr bwMode="auto">
            <a:xfrm>
              <a:off x="5530850" y="2074862"/>
              <a:ext cx="1098550" cy="1049338"/>
              <a:chOff x="533400" y="4025721"/>
              <a:chExt cx="1098316" cy="1048901"/>
            </a:xfrm>
          </p:grpSpPr>
          <p:sp>
            <p:nvSpPr>
              <p:cNvPr id="42" name="Rectangle 85"/>
              <p:cNvSpPr>
                <a:spLocks noChangeArrowheads="1"/>
              </p:cNvSpPr>
              <p:nvPr/>
            </p:nvSpPr>
            <p:spPr bwMode="auto">
              <a:xfrm>
                <a:off x="729049" y="4025721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43" name="Rectangle 58"/>
              <p:cNvSpPr>
                <a:spLocks noChangeArrowheads="1"/>
              </p:cNvSpPr>
              <p:nvPr/>
            </p:nvSpPr>
            <p:spPr bwMode="auto">
              <a:xfrm>
                <a:off x="533400" y="4643735"/>
                <a:ext cx="109831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temp</a:t>
                </a:r>
              </a:p>
            </p:txBody>
          </p:sp>
        </p:grpSp>
        <p:sp>
          <p:nvSpPr>
            <p:cNvPr id="44" name="Rectangle 60"/>
            <p:cNvSpPr>
              <a:spLocks noChangeArrowheads="1"/>
            </p:cNvSpPr>
            <p:nvPr/>
          </p:nvSpPr>
          <p:spPr bwMode="auto">
            <a:xfrm>
              <a:off x="7127875" y="2924175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8715</a:t>
              </a:r>
            </a:p>
          </p:txBody>
        </p:sp>
        <p:grpSp>
          <p:nvGrpSpPr>
            <p:cNvPr id="92" name="Group 29">
              <a:extLst>
                <a:ext uri="{FF2B5EF4-FFF2-40B4-BE49-F238E27FC236}">
                  <a16:creationId xmlns:a16="http://schemas.microsoft.com/office/drawing/2014/main" id="{A71FB16A-9767-4DE5-9E46-367C47DE0C4D}"/>
                </a:ext>
              </a:extLst>
            </p:cNvPr>
            <p:cNvGrpSpPr/>
            <p:nvPr/>
          </p:nvGrpSpPr>
          <p:grpSpPr>
            <a:xfrm>
              <a:off x="8049211" y="2441107"/>
              <a:ext cx="182880" cy="904554"/>
              <a:chOff x="4661452" y="1238416"/>
              <a:chExt cx="182880" cy="904554"/>
            </a:xfrm>
          </p:grpSpPr>
          <p:cxnSp>
            <p:nvCxnSpPr>
              <p:cNvPr id="93" name="Straight Arrow Connector 28">
                <a:extLst>
                  <a:ext uri="{FF2B5EF4-FFF2-40B4-BE49-F238E27FC236}">
                    <a16:creationId xmlns:a16="http://schemas.microsoft.com/office/drawing/2014/main" id="{83FF4CA0-9AEC-4C1C-8D05-965BB02AC9E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746227" y="1320010"/>
                <a:ext cx="0" cy="822960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7434753F-B9B5-47E0-80A6-C4D3B7AD48C4}"/>
                  </a:ext>
                </a:extLst>
              </p:cNvPr>
              <p:cNvSpPr/>
              <p:nvPr/>
            </p:nvSpPr>
            <p:spPr bwMode="auto">
              <a:xfrm>
                <a:off x="4661452" y="123841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45" name="Rectangle 60"/>
            <p:cNvSpPr>
              <a:spLocks noChangeArrowheads="1"/>
            </p:cNvSpPr>
            <p:nvPr/>
          </p:nvSpPr>
          <p:spPr bwMode="auto">
            <a:xfrm>
              <a:off x="5842861" y="2133600"/>
              <a:ext cx="461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8715</a:t>
              </a:r>
            </a:p>
          </p:txBody>
        </p:sp>
        <p:grpSp>
          <p:nvGrpSpPr>
            <p:cNvPr id="47" name="Group 29"/>
            <p:cNvGrpSpPr/>
            <p:nvPr/>
          </p:nvGrpSpPr>
          <p:grpSpPr>
            <a:xfrm>
              <a:off x="5993674" y="2382931"/>
              <a:ext cx="1092926" cy="182880"/>
              <a:chOff x="4661452" y="1238416"/>
              <a:chExt cx="1092926" cy="182880"/>
            </a:xfrm>
          </p:grpSpPr>
          <p:cxnSp>
            <p:nvCxnSpPr>
              <p:cNvPr id="48" name="Straight Arrow Connector 28"/>
              <p:cNvCxnSpPr>
                <a:cxnSpLocks noChangeShapeType="1"/>
              </p:cNvCxnSpPr>
              <p:nvPr/>
            </p:nvCxnSpPr>
            <p:spPr bwMode="auto">
              <a:xfrm flipV="1">
                <a:off x="4764156" y="1320011"/>
                <a:ext cx="990222" cy="0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9" name="Oval 48"/>
              <p:cNvSpPr/>
              <p:nvPr/>
            </p:nvSpPr>
            <p:spPr bwMode="auto">
              <a:xfrm>
                <a:off x="4661452" y="123841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34" name="Group 4">
              <a:extLst>
                <a:ext uri="{FF2B5EF4-FFF2-40B4-BE49-F238E27FC236}">
                  <a16:creationId xmlns:a16="http://schemas.microsoft.com/office/drawing/2014/main" id="{6343E317-E6E8-4DE0-9022-2974BAE876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6600" y="3377426"/>
              <a:ext cx="1371600" cy="882650"/>
              <a:chOff x="990600" y="2535887"/>
              <a:chExt cx="1371600" cy="881308"/>
            </a:xfrm>
          </p:grpSpPr>
          <p:sp>
            <p:nvSpPr>
              <p:cNvPr id="135" name="Rectangle 59">
                <a:extLst>
                  <a:ext uri="{FF2B5EF4-FFF2-40B4-BE49-F238E27FC236}">
                    <a16:creationId xmlns:a16="http://schemas.microsoft.com/office/drawing/2014/main" id="{50183B06-485E-4259-A3A6-CB2C5F338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element</a:t>
                </a:r>
              </a:p>
            </p:txBody>
          </p:sp>
          <p:sp>
            <p:nvSpPr>
              <p:cNvPr id="136" name="Rectangle 82">
                <a:extLst>
                  <a:ext uri="{FF2B5EF4-FFF2-40B4-BE49-F238E27FC236}">
                    <a16:creationId xmlns:a16="http://schemas.microsoft.com/office/drawing/2014/main" id="{E2F9B26C-B81D-4F28-B7D5-3E64DE918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37" name="Rectangle 83">
                <a:extLst>
                  <a:ext uri="{FF2B5EF4-FFF2-40B4-BE49-F238E27FC236}">
                    <a16:creationId xmlns:a16="http://schemas.microsoft.com/office/drawing/2014/main" id="{47587D30-B095-402C-8B9F-3F4D9653D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38" name="Rectangle 59">
                <a:extLst>
                  <a:ext uri="{FF2B5EF4-FFF2-40B4-BE49-F238E27FC236}">
                    <a16:creationId xmlns:a16="http://schemas.microsoft.com/office/drawing/2014/main" id="{691EF5C5-98FA-4623-9FC8-0F9AE2B68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next</a:t>
                </a:r>
              </a:p>
            </p:txBody>
          </p:sp>
        </p:grpSp>
        <p:sp>
          <p:nvSpPr>
            <p:cNvPr id="139" name="Rectangle 60">
              <a:extLst>
                <a:ext uri="{FF2B5EF4-FFF2-40B4-BE49-F238E27FC236}">
                  <a16:creationId xmlns:a16="http://schemas.microsoft.com/office/drawing/2014/main" id="{DF0C6FA8-68E5-432C-943C-073D8ECC0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4218801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9321</a:t>
              </a:r>
            </a:p>
          </p:txBody>
        </p:sp>
        <p:sp>
          <p:nvSpPr>
            <p:cNvPr id="140" name="Rectangle 60">
              <a:extLst>
                <a:ext uri="{FF2B5EF4-FFF2-40B4-BE49-F238E27FC236}">
                  <a16:creationId xmlns:a16="http://schemas.microsoft.com/office/drawing/2014/main" id="{FEF59305-9453-4497-97B0-4E4FF5A0E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8443" y="2111823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9321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1046230-BD7D-43B5-8CDC-35A364B3F8BC}"/>
              </a:ext>
            </a:extLst>
          </p:cNvPr>
          <p:cNvGrpSpPr/>
          <p:nvPr/>
        </p:nvGrpSpPr>
        <p:grpSpPr>
          <a:xfrm>
            <a:off x="5530850" y="779462"/>
            <a:ext cx="2927350" cy="1125538"/>
            <a:chOff x="5530850" y="779462"/>
            <a:chExt cx="2927350" cy="1125538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7086600" y="787400"/>
              <a:ext cx="1371600" cy="882650"/>
              <a:chOff x="990600" y="2535887"/>
              <a:chExt cx="1371600" cy="881308"/>
            </a:xfrm>
          </p:grpSpPr>
          <p:sp>
            <p:nvSpPr>
              <p:cNvPr id="33808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element</a:t>
                </a:r>
              </a:p>
            </p:txBody>
          </p:sp>
          <p:sp>
            <p:nvSpPr>
              <p:cNvPr id="33809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33810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33811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next</a:t>
                </a:r>
              </a:p>
            </p:txBody>
          </p:sp>
        </p:grp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5530850" y="779462"/>
              <a:ext cx="1098550" cy="1049338"/>
              <a:chOff x="533400" y="4025721"/>
              <a:chExt cx="1098316" cy="1048901"/>
            </a:xfrm>
          </p:grpSpPr>
          <p:sp>
            <p:nvSpPr>
              <p:cNvPr id="28" name="Rectangle 85"/>
              <p:cNvSpPr>
                <a:spLocks noChangeArrowheads="1"/>
              </p:cNvSpPr>
              <p:nvPr/>
            </p:nvSpPr>
            <p:spPr bwMode="auto">
              <a:xfrm>
                <a:off x="729049" y="4025721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29" name="Rectangle 58"/>
              <p:cNvSpPr>
                <a:spLocks noChangeArrowheads="1"/>
              </p:cNvSpPr>
              <p:nvPr/>
            </p:nvSpPr>
            <p:spPr bwMode="auto">
              <a:xfrm>
                <a:off x="533400" y="4643735"/>
                <a:ext cx="109831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head</a:t>
                </a:r>
              </a:p>
            </p:txBody>
          </p:sp>
        </p:grpSp>
        <p:sp>
          <p:nvSpPr>
            <p:cNvPr id="22" name="Rectangle 60"/>
            <p:cNvSpPr>
              <a:spLocks noChangeArrowheads="1"/>
            </p:cNvSpPr>
            <p:nvPr/>
          </p:nvSpPr>
          <p:spPr bwMode="auto">
            <a:xfrm>
              <a:off x="7127875" y="1628775"/>
              <a:ext cx="4603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2039</a:t>
              </a:r>
            </a:p>
          </p:txBody>
        </p:sp>
        <p:sp>
          <p:nvSpPr>
            <p:cNvPr id="23" name="Rectangle 60"/>
            <p:cNvSpPr>
              <a:spLocks noChangeArrowheads="1"/>
            </p:cNvSpPr>
            <p:nvPr/>
          </p:nvSpPr>
          <p:spPr bwMode="auto">
            <a:xfrm>
              <a:off x="5842861" y="838200"/>
              <a:ext cx="461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2039</a:t>
              </a:r>
            </a:p>
          </p:txBody>
        </p:sp>
        <p:grpSp>
          <p:nvGrpSpPr>
            <p:cNvPr id="4" name="Group 29"/>
            <p:cNvGrpSpPr/>
            <p:nvPr/>
          </p:nvGrpSpPr>
          <p:grpSpPr>
            <a:xfrm>
              <a:off x="5993674" y="1087531"/>
              <a:ext cx="1092926" cy="182880"/>
              <a:chOff x="4661452" y="1238416"/>
              <a:chExt cx="1092926" cy="182880"/>
            </a:xfrm>
          </p:grpSpPr>
          <p:cxnSp>
            <p:nvCxnSpPr>
              <p:cNvPr id="31" name="Straight Arrow Connector 28"/>
              <p:cNvCxnSpPr>
                <a:cxnSpLocks noChangeShapeType="1"/>
              </p:cNvCxnSpPr>
              <p:nvPr/>
            </p:nvCxnSpPr>
            <p:spPr bwMode="auto">
              <a:xfrm flipV="1">
                <a:off x="4764156" y="1320011"/>
                <a:ext cx="990222" cy="0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" name="Oval 31"/>
              <p:cNvSpPr/>
              <p:nvPr/>
            </p:nvSpPr>
            <p:spPr bwMode="auto">
              <a:xfrm>
                <a:off x="4661452" y="123841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40DD7A2C-17B4-4801-9FA5-C76EEC01B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913294"/>
            <a:ext cx="35440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head.next</a:t>
            </a:r>
            <a:r>
              <a:rPr kumimoji="0" lang="en-CA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= </a:t>
            </a:r>
            <a:r>
              <a:rPr kumimoji="0" lang="en-CA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temp.next</a:t>
            </a:r>
            <a:endParaRPr kumimoji="0" lang="en-CA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C0D6951-62BC-4A15-8E04-FB07E2804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7" y="5880100"/>
            <a:ext cx="1752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temp.next</a:t>
            </a:r>
            <a:endParaRPr kumimoji="0" lang="en-CA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B2595F7-9439-4C22-937F-A13D13E7B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41" y="5064417"/>
            <a:ext cx="9822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head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A8D42C8-1AC3-4473-9EEB-F89942E4E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842" y="1973253"/>
            <a:ext cx="1020763" cy="841375"/>
          </a:xfrm>
          <a:prstGeom prst="ellipse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681580A-37F4-40C0-ACBA-D2A23C081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061" y="668201"/>
            <a:ext cx="1020763" cy="841375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EDCC8A6-473E-46E9-A43C-98AEB234F7FD}"/>
              </a:ext>
            </a:extLst>
          </p:cNvPr>
          <p:cNvCxnSpPr>
            <a:cxnSpLocks/>
          </p:cNvCxnSpPr>
          <p:nvPr/>
        </p:nvCxnSpPr>
        <p:spPr bwMode="auto">
          <a:xfrm flipV="1">
            <a:off x="2208213" y="1239962"/>
            <a:ext cx="5607436" cy="4526122"/>
          </a:xfrm>
          <a:prstGeom prst="straightConnector1">
            <a:avLst/>
          </a:prstGeom>
          <a:noFill/>
          <a:ln w="25400" cap="flat" cmpd="sng" algn="ctr">
            <a:solidFill>
              <a:srgbClr val="CC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DC26094-08C0-4899-8907-FDC420F1ED98}"/>
              </a:ext>
            </a:extLst>
          </p:cNvPr>
          <p:cNvCxnSpPr>
            <a:cxnSpLocks/>
          </p:cNvCxnSpPr>
          <p:nvPr/>
        </p:nvCxnSpPr>
        <p:spPr bwMode="auto">
          <a:xfrm flipV="1">
            <a:off x="3395912" y="1219290"/>
            <a:ext cx="5249172" cy="4546794"/>
          </a:xfrm>
          <a:prstGeom prst="straightConnector1">
            <a:avLst/>
          </a:prstGeom>
          <a:noFill/>
          <a:ln w="25400" cap="flat" cmpd="sng" algn="ctr">
            <a:solidFill>
              <a:srgbClr val="CC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5F5DF8D-72A1-4F96-BA74-C606154711F1}"/>
              </a:ext>
            </a:extLst>
          </p:cNvPr>
          <p:cNvCxnSpPr>
            <a:cxnSpLocks/>
          </p:cNvCxnSpPr>
          <p:nvPr/>
        </p:nvCxnSpPr>
        <p:spPr bwMode="auto">
          <a:xfrm flipV="1">
            <a:off x="2208213" y="2540727"/>
            <a:ext cx="5601560" cy="3635224"/>
          </a:xfrm>
          <a:prstGeom prst="straightConnector1">
            <a:avLst/>
          </a:prstGeom>
          <a:noFill/>
          <a:ln w="25400" cap="flat" cmpd="sng" algn="ctr">
            <a:solidFill>
              <a:srgbClr val="CC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26FAE3F-CF05-4E22-A10F-DFECC8ED6243}"/>
              </a:ext>
            </a:extLst>
          </p:cNvPr>
          <p:cNvCxnSpPr>
            <a:cxnSpLocks/>
            <a:endCxn id="136" idx="1"/>
          </p:cNvCxnSpPr>
          <p:nvPr/>
        </p:nvCxnSpPr>
        <p:spPr bwMode="auto">
          <a:xfrm flipV="1">
            <a:off x="3395912" y="3673153"/>
            <a:ext cx="3777186" cy="2502798"/>
          </a:xfrm>
          <a:prstGeom prst="straightConnector1">
            <a:avLst/>
          </a:prstGeom>
          <a:noFill/>
          <a:ln w="25400" cap="flat" cmpd="sng" algn="ctr">
            <a:solidFill>
              <a:srgbClr val="CC00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9B41090-C7C2-4BE6-841F-301FF207E497}"/>
              </a:ext>
            </a:extLst>
          </p:cNvPr>
          <p:cNvSpPr/>
          <p:nvPr/>
        </p:nvSpPr>
        <p:spPr>
          <a:xfrm>
            <a:off x="6265209" y="5344954"/>
            <a:ext cx="1279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Value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 box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y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B462B6A-9D37-4C15-BEF8-A60446E7C0C4}"/>
              </a:ext>
            </a:extLst>
          </p:cNvPr>
          <p:cNvSpPr/>
          <p:nvPr/>
        </p:nvSpPr>
        <p:spPr>
          <a:xfrm>
            <a:off x="4731689" y="5301783"/>
            <a:ext cx="1279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Location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of box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x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20AE61-F61C-43FC-AA52-954C1F53CEB0}"/>
              </a:ext>
            </a:extLst>
          </p:cNvPr>
          <p:cNvGrpSpPr/>
          <p:nvPr/>
        </p:nvGrpSpPr>
        <p:grpSpPr>
          <a:xfrm>
            <a:off x="5707589" y="6116400"/>
            <a:ext cx="1082021" cy="744708"/>
            <a:chOff x="5707589" y="6116400"/>
            <a:chExt cx="1082021" cy="744708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41ACD6B-FC8E-4DC5-B119-EF6238CF63E3}"/>
                </a:ext>
              </a:extLst>
            </p:cNvPr>
            <p:cNvSpPr/>
            <p:nvPr/>
          </p:nvSpPr>
          <p:spPr bwMode="auto">
            <a:xfrm>
              <a:off x="5707589" y="6116400"/>
              <a:ext cx="1082021" cy="363818"/>
            </a:xfrm>
            <a:custGeom>
              <a:avLst/>
              <a:gdLst>
                <a:gd name="connsiteX0" fmla="*/ 1057836 w 1082021"/>
                <a:gd name="connsiteY0" fmla="*/ 35859 h 394825"/>
                <a:gd name="connsiteX1" fmla="*/ 1021977 w 1082021"/>
                <a:gd name="connsiteY1" fmla="*/ 71718 h 394825"/>
                <a:gd name="connsiteX2" fmla="*/ 537883 w 1082021"/>
                <a:gd name="connsiteY2" fmla="*/ 394447 h 394825"/>
                <a:gd name="connsiteX3" fmla="*/ 0 w 1082021"/>
                <a:gd name="connsiteY3" fmla="*/ 0 h 394825"/>
                <a:gd name="connsiteX4" fmla="*/ 0 w 1082021"/>
                <a:gd name="connsiteY4" fmla="*/ 0 h 39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2021" h="394825">
                  <a:moveTo>
                    <a:pt x="1057836" y="35859"/>
                  </a:moveTo>
                  <a:cubicBezTo>
                    <a:pt x="1083236" y="23906"/>
                    <a:pt x="1108636" y="11953"/>
                    <a:pt x="1021977" y="71718"/>
                  </a:cubicBezTo>
                  <a:cubicBezTo>
                    <a:pt x="935318" y="131483"/>
                    <a:pt x="708213" y="406400"/>
                    <a:pt x="537883" y="394447"/>
                  </a:cubicBezTo>
                  <a:cubicBezTo>
                    <a:pt x="367553" y="382494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52BD467C-5158-4649-A462-1DDE0374FCB8}"/>
                </a:ext>
              </a:extLst>
            </p:cNvPr>
            <p:cNvSpPr/>
            <p:nvPr/>
          </p:nvSpPr>
          <p:spPr>
            <a:xfrm>
              <a:off x="5751629" y="6399443"/>
              <a:ext cx="7480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put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110" name="Rectangle 109">
            <a:extLst>
              <a:ext uri="{FF2B5EF4-FFF2-40B4-BE49-F238E27FC236}">
                <a16:creationId xmlns:a16="http://schemas.microsoft.com/office/drawing/2014/main" id="{488AE156-A83B-409A-A8C1-484E79152751}"/>
              </a:ext>
            </a:extLst>
          </p:cNvPr>
          <p:cNvSpPr/>
          <p:nvPr/>
        </p:nvSpPr>
        <p:spPr>
          <a:xfrm>
            <a:off x="6900378" y="6243935"/>
            <a:ext cx="1736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green = go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95A904A-F0B5-4077-8290-9C19A0D2AE7E}"/>
              </a:ext>
            </a:extLst>
          </p:cNvPr>
          <p:cNvSpPr/>
          <p:nvPr/>
        </p:nvSpPr>
        <p:spPr>
          <a:xfrm>
            <a:off x="3675065" y="6248400"/>
            <a:ext cx="2328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red = stepped on</a:t>
            </a:r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E86AED08-B350-47A4-846E-CF4329B2C5C4}"/>
              </a:ext>
            </a:extLst>
          </p:cNvPr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Pointers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9EF05C-4F05-4BE8-940D-4389343D5A41}"/>
              </a:ext>
            </a:extLst>
          </p:cNvPr>
          <p:cNvGrpSpPr/>
          <p:nvPr/>
        </p:nvGrpSpPr>
        <p:grpSpPr>
          <a:xfrm>
            <a:off x="8070739" y="806124"/>
            <a:ext cx="672737" cy="502418"/>
            <a:chOff x="8070739" y="806124"/>
            <a:chExt cx="672737" cy="502418"/>
          </a:xfrm>
        </p:grpSpPr>
        <p:sp>
          <p:nvSpPr>
            <p:cNvPr id="99" name="Rectangle 60">
              <a:extLst>
                <a:ext uri="{FF2B5EF4-FFF2-40B4-BE49-F238E27FC236}">
                  <a16:creationId xmlns:a16="http://schemas.microsoft.com/office/drawing/2014/main" id="{C62CCD62-56EA-4CE6-91B6-AA8B57BA2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8784" y="806124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grpSp>
          <p:nvGrpSpPr>
            <p:cNvPr id="123" name="Group 39">
              <a:extLst>
                <a:ext uri="{FF2B5EF4-FFF2-40B4-BE49-F238E27FC236}">
                  <a16:creationId xmlns:a16="http://schemas.microsoft.com/office/drawing/2014/main" id="{107874B2-2259-4FB7-9829-D681A9A2B2A4}"/>
                </a:ext>
              </a:extLst>
            </p:cNvPr>
            <p:cNvGrpSpPr/>
            <p:nvPr/>
          </p:nvGrpSpPr>
          <p:grpSpPr>
            <a:xfrm>
              <a:off x="8070739" y="1079942"/>
              <a:ext cx="672737" cy="228600"/>
              <a:chOff x="8077200" y="1024346"/>
              <a:chExt cx="672737" cy="228600"/>
            </a:xfrm>
          </p:grpSpPr>
          <p:cxnSp>
            <p:nvCxnSpPr>
              <p:cNvPr id="124" name="Straight Arrow Connector 28">
                <a:extLst>
                  <a:ext uri="{FF2B5EF4-FFF2-40B4-BE49-F238E27FC236}">
                    <a16:creationId xmlns:a16="http://schemas.microsoft.com/office/drawing/2014/main" id="{DE74255F-D76E-4533-9C3F-48F9AAFC6BD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179904" y="1117915"/>
                <a:ext cx="457200" cy="0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41633A15-8813-4128-B98A-A80F4B696D19}"/>
                  </a:ext>
                </a:extLst>
              </p:cNvPr>
              <p:cNvSpPr/>
              <p:nvPr/>
            </p:nvSpPr>
            <p:spPr bwMode="auto">
              <a:xfrm>
                <a:off x="8077200" y="103632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cxnSp>
            <p:nvCxnSpPr>
              <p:cNvPr id="126" name="Straight Arrow Connector 28">
                <a:extLst>
                  <a:ext uri="{FF2B5EF4-FFF2-40B4-BE49-F238E27FC236}">
                    <a16:creationId xmlns:a16="http://schemas.microsoft.com/office/drawing/2014/main" id="{6F1CC059-5EAE-49BF-83E6-BCB60C81DB5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V="1">
                <a:off x="8533311" y="1138646"/>
                <a:ext cx="228600" cy="0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" name="Straight Arrow Connector 28">
                <a:extLst>
                  <a:ext uri="{FF2B5EF4-FFF2-40B4-BE49-F238E27FC236}">
                    <a16:creationId xmlns:a16="http://schemas.microsoft.com/office/drawing/2014/main" id="{96EF1C1F-310A-4229-850E-E5E020992A5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V="1">
                <a:off x="8704217" y="1138646"/>
                <a:ext cx="91440" cy="0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Straight Arrow Connector 28">
                <a:extLst>
                  <a:ext uri="{FF2B5EF4-FFF2-40B4-BE49-F238E27FC236}">
                    <a16:creationId xmlns:a16="http://schemas.microsoft.com/office/drawing/2014/main" id="{726B0782-5241-4F96-9772-7D7FEE24A4B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V="1">
                <a:off x="8622139" y="1138646"/>
                <a:ext cx="155448" cy="0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6F6642B-1199-4239-B36A-519161A77E0B}"/>
              </a:ext>
            </a:extLst>
          </p:cNvPr>
          <p:cNvSpPr/>
          <p:nvPr/>
        </p:nvSpPr>
        <p:spPr bwMode="auto">
          <a:xfrm>
            <a:off x="7812527" y="789089"/>
            <a:ext cx="640080" cy="594360"/>
          </a:xfrm>
          <a:prstGeom prst="rect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E1893B1-B2D8-447D-8EDF-4727ABC05960}"/>
              </a:ext>
            </a:extLst>
          </p:cNvPr>
          <p:cNvSpPr/>
          <p:nvPr/>
        </p:nvSpPr>
        <p:spPr bwMode="auto">
          <a:xfrm>
            <a:off x="7180729" y="3380740"/>
            <a:ext cx="1280160" cy="594360"/>
          </a:xfrm>
          <a:prstGeom prst="rect">
            <a:avLst/>
          </a:prstGeom>
          <a:noFill/>
          <a:ln w="3175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7DB185-E453-4853-B33B-CAE170A4952E}"/>
              </a:ext>
            </a:extLst>
          </p:cNvPr>
          <p:cNvGrpSpPr/>
          <p:nvPr/>
        </p:nvGrpSpPr>
        <p:grpSpPr>
          <a:xfrm>
            <a:off x="8074611" y="1079500"/>
            <a:ext cx="824589" cy="2273300"/>
            <a:chOff x="8074611" y="1079500"/>
            <a:chExt cx="824589" cy="22733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6E0C10E-32EC-4A7C-80C8-B52D8DE6E8DF}"/>
                </a:ext>
              </a:extLst>
            </p:cNvPr>
            <p:cNvSpPr/>
            <p:nvPr/>
          </p:nvSpPr>
          <p:spPr bwMode="auto">
            <a:xfrm>
              <a:off x="8166100" y="1193800"/>
              <a:ext cx="733100" cy="2159000"/>
            </a:xfrm>
            <a:custGeom>
              <a:avLst/>
              <a:gdLst>
                <a:gd name="connsiteX0" fmla="*/ 0 w 733100"/>
                <a:gd name="connsiteY0" fmla="*/ 0 h 2159000"/>
                <a:gd name="connsiteX1" fmla="*/ 723900 w 733100"/>
                <a:gd name="connsiteY1" fmla="*/ 1333500 h 2159000"/>
                <a:gd name="connsiteX2" fmla="*/ 342900 w 733100"/>
                <a:gd name="connsiteY2" fmla="*/ 2159000 h 215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100" h="2159000">
                  <a:moveTo>
                    <a:pt x="0" y="0"/>
                  </a:moveTo>
                  <a:cubicBezTo>
                    <a:pt x="333375" y="486833"/>
                    <a:pt x="666750" y="973667"/>
                    <a:pt x="723900" y="1333500"/>
                  </a:cubicBezTo>
                  <a:cubicBezTo>
                    <a:pt x="781050" y="1693333"/>
                    <a:pt x="561975" y="1926166"/>
                    <a:pt x="342900" y="2159000"/>
                  </a:cubicBezTo>
                </a:path>
              </a:pathLst>
            </a:custGeom>
            <a:noFill/>
            <a:ln w="25400">
              <a:solidFill>
                <a:schemeClr val="hlink"/>
              </a:solidFill>
              <a:miter lim="800000"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634253E-3716-48A1-87B5-BAB4FB1A6313}"/>
                </a:ext>
              </a:extLst>
            </p:cNvPr>
            <p:cNvSpPr/>
            <p:nvPr/>
          </p:nvSpPr>
          <p:spPr bwMode="auto">
            <a:xfrm>
              <a:off x="8074611" y="107950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41C7D954-3F29-4242-BC57-877CEB56B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461000"/>
            <a:ext cx="1752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head.next</a:t>
            </a:r>
            <a:endParaRPr kumimoji="0" lang="en-CA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9947EA8-E674-473C-B2C9-20E779C0F64C}"/>
              </a:ext>
            </a:extLst>
          </p:cNvPr>
          <p:cNvGrpSpPr/>
          <p:nvPr/>
        </p:nvGrpSpPr>
        <p:grpSpPr>
          <a:xfrm>
            <a:off x="530225" y="4337903"/>
            <a:ext cx="3492501" cy="2061540"/>
            <a:chOff x="530225" y="4337903"/>
            <a:chExt cx="3492501" cy="206154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97B0C57-3776-40ED-A247-1BA5C9003AB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0225" y="5140254"/>
              <a:ext cx="3356154" cy="0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7F117EF-8239-4064-9715-A976349DA35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73213" y="4343400"/>
              <a:ext cx="26987" cy="2056043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641E912-C5BB-455E-B55E-5A8DDC95D570}"/>
                </a:ext>
              </a:extLst>
            </p:cNvPr>
            <p:cNvSpPr/>
            <p:nvPr/>
          </p:nvSpPr>
          <p:spPr>
            <a:xfrm>
              <a:off x="533400" y="4337903"/>
              <a:ext cx="109855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Name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of box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7B28EC1-92A7-470B-9269-C74CD9FB2E26}"/>
                </a:ext>
              </a:extLst>
            </p:cNvPr>
            <p:cNvSpPr/>
            <p:nvPr/>
          </p:nvSpPr>
          <p:spPr>
            <a:xfrm>
              <a:off x="1568450" y="4343400"/>
              <a:ext cx="12795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Location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of box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0CA61BD-6F17-4802-A1FC-5451A857EA03}"/>
                </a:ext>
              </a:extLst>
            </p:cNvPr>
            <p:cNvSpPr/>
            <p:nvPr/>
          </p:nvSpPr>
          <p:spPr>
            <a:xfrm>
              <a:off x="2743200" y="4350603"/>
              <a:ext cx="12795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Value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in box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6A33D42-E18E-4346-AAA2-031BD3233D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6100" y="5562600"/>
              <a:ext cx="3356154" cy="0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F7C6C4A-92EE-4C44-8FB9-4C2A1F7B3A8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1975" y="5959546"/>
              <a:ext cx="3356154" cy="0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A611D9C-D111-4CCE-9487-5454408E73F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868613" y="4343400"/>
              <a:ext cx="26987" cy="2056043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393C6DD5-DA7C-4D99-9295-8E4B41E86F0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4413" y="1239962"/>
            <a:ext cx="3423176" cy="4124360"/>
          </a:xfrm>
          <a:prstGeom prst="straightConnector1">
            <a:avLst/>
          </a:prstGeom>
          <a:noFill/>
          <a:ln w="25400" cap="flat" cmpd="sng" algn="ctr">
            <a:solidFill>
              <a:srgbClr val="CC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F2549BE0-8493-4702-B6C5-5EE30A36A815}"/>
              </a:ext>
            </a:extLst>
          </p:cNvPr>
          <p:cNvCxnSpPr>
            <a:cxnSpLocks/>
          </p:cNvCxnSpPr>
          <p:nvPr/>
        </p:nvCxnSpPr>
        <p:spPr bwMode="auto">
          <a:xfrm flipV="1">
            <a:off x="3395912" y="1388499"/>
            <a:ext cx="3731963" cy="3956455"/>
          </a:xfrm>
          <a:prstGeom prst="straightConnector1">
            <a:avLst/>
          </a:prstGeom>
          <a:noFill/>
          <a:ln w="25400" cap="flat" cmpd="sng" algn="ctr">
            <a:solidFill>
              <a:srgbClr val="CC00CC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390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6" grpId="0"/>
      <p:bldP spid="79" grpId="0"/>
      <p:bldP spid="79" grpId="1"/>
      <p:bldP spid="87" grpId="0" animBg="1"/>
      <p:bldP spid="88" grpId="0" animBg="1"/>
      <p:bldP spid="106" grpId="0"/>
      <p:bldP spid="107" grpId="0"/>
      <p:bldP spid="110" grpId="0"/>
      <p:bldP spid="111" grpId="0"/>
      <p:bldP spid="13" grpId="0" animBg="1"/>
      <p:bldP spid="143" grpId="0" animBg="1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High Level Positions/Pointers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01688"/>
            <a:ext cx="7696200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Positions:</a:t>
            </a:r>
            <a:r>
              <a:rPr lang="en-CA" altLang="en-US" sz="2800" i="0" dirty="0">
                <a:cs typeface="+mn-cs"/>
              </a:rPr>
              <a:t> Given a data structure,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we want to have one or more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current elements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that we are considering.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Conceptualizations: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Fingers in pies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Pins on maps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Little girl dancing there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Me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8196" name="AutoShape 2" descr="Image result for array index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8197" name="AutoShape 4" descr="Image result for array index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pic>
        <p:nvPicPr>
          <p:cNvPr id="9" name="Picture 2" descr="http://www.teclasap.com.br/wp-content/uploads/2013/07/finger-in-every-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1676400"/>
            <a:ext cx="18494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rack.1.mshcdn.com/media/ZgkyMDEyLzEyLzA0LzY3L2hpZ2hsaWdodGFwLmI4WC5wbmcKcAl0aHVtYgk5NTB4NTM0IwplCWpwZw/9fd251ff/83a/highlight-app-takes-automatic-location-based-sharing-to-the-next-level-2e1c09d8e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61211"/>
            <a:ext cx="22098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918075"/>
            <a:ext cx="5000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06363" y="4876800"/>
            <a:ext cx="3170237" cy="1743075"/>
            <a:chOff x="106695" y="4876800"/>
            <a:chExt cx="3169905" cy="1742302"/>
          </a:xfrm>
        </p:grpSpPr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228600" y="4876800"/>
              <a:ext cx="3048000" cy="1742302"/>
              <a:chOff x="1066800" y="3733800"/>
              <a:chExt cx="4114800" cy="2571750"/>
            </a:xfrm>
          </p:grpSpPr>
          <p:pic>
            <p:nvPicPr>
              <p:cNvPr id="8206" name="Picture 2" descr="http://i.stack.imgur.com/5kJXf.gi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3733800"/>
                <a:ext cx="4114800" cy="2571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7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7269" y="5296929"/>
                <a:ext cx="457200" cy="242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8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7828" y="5739714"/>
                <a:ext cx="320040" cy="18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9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0185" y="5773105"/>
                <a:ext cx="320040" cy="18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0" name="Picture 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8194" y="4694666"/>
                <a:ext cx="438150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204" name="Picture 2" descr="http://www.gifs.net/Animation11/Hobbies_and_Entertainment/Dances_Classic/Little_ballerina_2.gif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5105400"/>
              <a:ext cx="283993" cy="439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4" descr="http://s2.rimg.info/a3b54f36a641c4f9f9044f166ca0887c.gif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95" y="5751365"/>
              <a:ext cx="466060" cy="566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High Level Positions/Pointers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01688"/>
            <a:ext cx="7696200" cy="63094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Positions:</a:t>
            </a:r>
            <a:r>
              <a:rPr lang="en-CA" altLang="en-US" sz="2800" i="0" dirty="0">
                <a:cs typeface="+mn-cs"/>
              </a:rPr>
              <a:t> Given a data structure,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we want to have one or more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current elements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that we are considering.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Moving Them: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chemeClr val="accent1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 = </a:t>
            </a:r>
            <a:r>
              <a:rPr lang="en-CA" altLang="en-US" sz="2800" i="0" dirty="0" err="1">
                <a:solidFill>
                  <a:schemeClr val="accent1"/>
                </a:solidFill>
                <a:cs typeface="+mn-cs"/>
              </a:rPr>
              <a:t>tree.child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(girl</a:t>
            </a:r>
            <a:r>
              <a:rPr lang="en-CA" altLang="en-US" sz="2800" i="0" baseline="-25000" dirty="0">
                <a:solidFill>
                  <a:schemeClr val="accent1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,1);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chemeClr val="accent1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 = </a:t>
            </a:r>
            <a:r>
              <a:rPr lang="en-CA" altLang="en-US" sz="2800" i="0" dirty="0" err="1">
                <a:solidFill>
                  <a:schemeClr val="accent1"/>
                </a:solidFill>
                <a:cs typeface="+mn-cs"/>
              </a:rPr>
              <a:t>tree.nextSibling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(girl</a:t>
            </a:r>
            <a:r>
              <a:rPr lang="en-CA" altLang="en-US" sz="2800" i="0" baseline="-25000" dirty="0">
                <a:solidFill>
                  <a:schemeClr val="accent1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);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chemeClr val="accent1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 = </a:t>
            </a:r>
            <a:r>
              <a:rPr lang="en-CA" altLang="en-US" sz="2800" i="0" dirty="0" err="1">
                <a:solidFill>
                  <a:schemeClr val="accent1"/>
                </a:solidFill>
                <a:cs typeface="+mn-cs"/>
              </a:rPr>
              <a:t>tree.nextSibling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(girl</a:t>
            </a:r>
            <a:r>
              <a:rPr lang="en-CA" altLang="en-US" sz="2800" i="0" baseline="-25000" dirty="0">
                <a:solidFill>
                  <a:schemeClr val="accent1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);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chemeClr val="accent1"/>
                </a:solidFill>
                <a:cs typeface="+mn-cs"/>
              </a:rPr>
              <a:t>1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 = </a:t>
            </a:r>
            <a:r>
              <a:rPr lang="en-CA" altLang="en-US" sz="2800" i="0" dirty="0" err="1">
                <a:solidFill>
                  <a:schemeClr val="accent1"/>
                </a:solidFill>
                <a:cs typeface="+mn-cs"/>
              </a:rPr>
              <a:t>tree.root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();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These are routines in 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tree</a:t>
            </a:r>
            <a:r>
              <a:rPr lang="en-CA" altLang="en-US" sz="2800" i="0" dirty="0">
                <a:cs typeface="+mn-cs"/>
              </a:rPr>
              <a:t> that must be written.</a:t>
            </a:r>
            <a:r>
              <a:rPr lang="en-CA" altLang="en-US" sz="4000" i="0" dirty="0">
                <a:cs typeface="+mn-cs"/>
              </a:rPr>
              <a:t> </a:t>
            </a:r>
            <a:r>
              <a:rPr lang="en-CA" altLang="en-US" sz="2800" i="0" dirty="0">
                <a:cs typeface="+mn-cs"/>
              </a:rPr>
              <a:t>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9220" name="AutoShape 2" descr="Image result for array index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9221" name="AutoShape 4" descr="Image result for array index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pic>
        <p:nvPicPr>
          <p:cNvPr id="922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918075"/>
            <a:ext cx="5000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4876800"/>
            <a:ext cx="3048000" cy="1743075"/>
            <a:chOff x="1066800" y="3733800"/>
            <a:chExt cx="4114800" cy="2571750"/>
          </a:xfrm>
        </p:grpSpPr>
        <p:pic>
          <p:nvPicPr>
            <p:cNvPr id="9228" name="Picture 2" descr="http://i.stack.imgur.com/5kJXf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4114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69" y="5296929"/>
              <a:ext cx="4572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8" y="5739714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5" y="5773105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94" y="4694666"/>
              <a:ext cx="438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 descr="http://www.gifs.net/Animation11/Hobbies_and_Entertainment/Dances_Classic/Little_ballerina_2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2841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s2.rimg.info/a3b54f36a641c4f9f9044f166ca0887c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751513"/>
            <a:ext cx="4667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www.teclasap.com.br/wp-content/uploads/2013/07/finger-in-every-pi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1676400"/>
            <a:ext cx="18494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rack.1.mshcdn.com/media/ZgkyMDEyLzEyLzA0LzY3L2hpZ2hsaWdodGFwLmI4WC5wbmcKcAl0aHVtYgk5NTB4NTM0IwplCWpwZw/9fd251ff/83a/highlight-app-takes-automatic-location-based-sharing-to-the-next-level-2e1c09d8e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61211"/>
            <a:ext cx="22098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07379 0.123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79 0.12361 L 0.00121 0.1458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14583 L 0.05121 0.11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12952 -0.1798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High Level Positions/Pointers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01688"/>
            <a:ext cx="76962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Positions:</a:t>
            </a:r>
            <a:r>
              <a:rPr lang="en-CA" altLang="en-US" sz="2800" i="0" dirty="0">
                <a:cs typeface="+mn-cs"/>
              </a:rPr>
              <a:t> Given a data structure,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we want to have one or more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current elements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that we are considering.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Moving Them: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FF0000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 =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 </a:t>
            </a:r>
            <a:r>
              <a:rPr lang="en-CA" altLang="en-US" sz="2800" i="0" dirty="0" err="1">
                <a:solidFill>
                  <a:srgbClr val="CC00CC"/>
                </a:solidFill>
                <a:cs typeface="+mn-cs"/>
              </a:rPr>
              <a:t>tree</a:t>
            </a:r>
            <a:r>
              <a:rPr lang="en-CA" altLang="en-US" sz="2800" i="0" dirty="0" err="1">
                <a:solidFill>
                  <a:schemeClr val="accent1"/>
                </a:solidFill>
                <a:cs typeface="+mn-cs"/>
              </a:rPr>
              <a:t>.</a:t>
            </a:r>
            <a:r>
              <a:rPr lang="en-CA" altLang="en-US" sz="2800" i="0" dirty="0" err="1">
                <a:solidFill>
                  <a:schemeClr val="tx2"/>
                </a:solidFill>
                <a:cs typeface="+mn-cs"/>
              </a:rPr>
              <a:t>child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(</a:t>
            </a:r>
            <a:r>
              <a:rPr lang="en-CA" altLang="en-US" sz="2800" i="0" dirty="0">
                <a:solidFill>
                  <a:srgbClr val="33CC33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33CC33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,1)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9220" name="AutoShape 2" descr="Image result for array index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9221" name="AutoShape 4" descr="Image result for array index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pic>
        <p:nvPicPr>
          <p:cNvPr id="922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918075"/>
            <a:ext cx="5000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4876800"/>
            <a:ext cx="3048000" cy="1743075"/>
            <a:chOff x="1066800" y="3733800"/>
            <a:chExt cx="4114800" cy="2571750"/>
          </a:xfrm>
        </p:grpSpPr>
        <p:pic>
          <p:nvPicPr>
            <p:cNvPr id="9228" name="Picture 2" descr="http://i.stack.imgur.com/5kJXf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4114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69" y="5296929"/>
              <a:ext cx="4572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8" y="5739714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5" y="5773105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94" y="4694666"/>
              <a:ext cx="438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 descr="http://www.teclasap.com.br/wp-content/uploads/2013/07/finger-in-every-pi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1676400"/>
            <a:ext cx="18494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rack.1.mshcdn.com/media/ZgkyMDEyLzEyLzA0LzY3L2hpZ2hsaWdodGFwLmI4WC5wbmcKcAl0aHVtYgk5NTB4NTM0IwplCWpwZw/9fd251ff/83a/highlight-app-takes-automatic-location-based-sharing-to-the-next-level-2e1c09d8e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61211"/>
            <a:ext cx="22098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gifs.net/Animation11/Hobbies_and_Entertainment/Dances_Classic/Little_ballerina_2.gif">
            <a:extLst>
              <a:ext uri="{FF2B5EF4-FFF2-40B4-BE49-F238E27FC236}">
                <a16:creationId xmlns:a16="http://schemas.microsoft.com/office/drawing/2014/main" id="{37AC4C2C-1193-1222-034C-E0E2CBC516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2841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s2.rimg.info/a3b54f36a641c4f9f9044f166ca0887c.gif">
            <a:extLst>
              <a:ext uri="{FF2B5EF4-FFF2-40B4-BE49-F238E27FC236}">
                <a16:creationId xmlns:a16="http://schemas.microsoft.com/office/drawing/2014/main" id="{93776675-BFF7-3D2D-04D4-854AF4C52B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751513"/>
            <a:ext cx="4667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D1C7C6-E577-98F8-D757-EC3A7CDDBC19}"/>
              </a:ext>
            </a:extLst>
          </p:cNvPr>
          <p:cNvSpPr/>
          <p:nvPr/>
        </p:nvSpPr>
        <p:spPr bwMode="auto">
          <a:xfrm>
            <a:off x="187324" y="4817479"/>
            <a:ext cx="3089275" cy="1888121"/>
          </a:xfrm>
          <a:prstGeom prst="rect">
            <a:avLst/>
          </a:prstGeom>
          <a:noFill/>
          <a:ln w="2540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3AF354C-A58C-BF0A-E56B-718F4A65108B}"/>
              </a:ext>
            </a:extLst>
          </p:cNvPr>
          <p:cNvGrpSpPr/>
          <p:nvPr/>
        </p:nvGrpSpPr>
        <p:grpSpPr>
          <a:xfrm>
            <a:off x="304800" y="3027360"/>
            <a:ext cx="1833185" cy="1239840"/>
            <a:chOff x="304800" y="3027360"/>
            <a:chExt cx="1833185" cy="123984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E2A2A4-E87A-5468-837C-498857E9F3B3}"/>
                </a:ext>
              </a:extLst>
            </p:cNvPr>
            <p:cNvSpPr txBox="1"/>
            <p:nvPr/>
          </p:nvSpPr>
          <p:spPr>
            <a:xfrm>
              <a:off x="304800" y="3436203"/>
              <a:ext cx="167191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rgbClr val="CC00CC"/>
                  </a:solidFill>
                  <a:cs typeface="+mn-cs"/>
                </a:rPr>
                <a:t>This is the tree object.</a:t>
              </a:r>
              <a:endParaRPr lang="en-CA" sz="2400" dirty="0">
                <a:solidFill>
                  <a:srgbClr val="CC00CC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FA6C1A2-E55E-3832-97DB-CFBEA623B146}"/>
                </a:ext>
              </a:extLst>
            </p:cNvPr>
            <p:cNvCxnSpPr/>
            <p:nvPr/>
          </p:nvCxnSpPr>
          <p:spPr bwMode="auto">
            <a:xfrm flipV="1">
              <a:off x="1518280" y="3027360"/>
              <a:ext cx="619705" cy="477840"/>
            </a:xfrm>
            <a:prstGeom prst="straightConnector1">
              <a:avLst/>
            </a:prstGeom>
            <a:noFill/>
            <a:ln w="25400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0D2ED80-377F-7412-640B-8D6BE27A2F34}"/>
              </a:ext>
            </a:extLst>
          </p:cNvPr>
          <p:cNvGrpSpPr/>
          <p:nvPr/>
        </p:nvGrpSpPr>
        <p:grpSpPr>
          <a:xfrm>
            <a:off x="1905000" y="3019265"/>
            <a:ext cx="2133600" cy="1476535"/>
            <a:chOff x="1905000" y="3019265"/>
            <a:chExt cx="2133600" cy="147653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40D56B-A41A-3DFC-DCB9-0C43C37659DE}"/>
                </a:ext>
              </a:extLst>
            </p:cNvPr>
            <p:cNvSpPr txBox="1"/>
            <p:nvPr/>
          </p:nvSpPr>
          <p:spPr>
            <a:xfrm>
              <a:off x="1905000" y="3295471"/>
              <a:ext cx="21336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chemeClr val="tx2"/>
                  </a:solidFill>
                  <a:cs typeface="+mn-cs"/>
                </a:rPr>
                <a:t>This is a routine within the tree  object.</a:t>
              </a:r>
              <a:endParaRPr lang="en-CA" sz="2400" dirty="0">
                <a:solidFill>
                  <a:schemeClr val="tx2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B6A0D52-599B-3DEF-6877-881F0E130BD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971800" y="3019265"/>
              <a:ext cx="17676" cy="369057"/>
            </a:xfrm>
            <a:prstGeom prst="straightConnector1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8AAF99-B41C-0A6F-19F9-3411532D468E}"/>
              </a:ext>
            </a:extLst>
          </p:cNvPr>
          <p:cNvGrpSpPr/>
          <p:nvPr/>
        </p:nvGrpSpPr>
        <p:grpSpPr>
          <a:xfrm>
            <a:off x="3805644" y="3019265"/>
            <a:ext cx="2671356" cy="1476535"/>
            <a:chOff x="3805644" y="3019265"/>
            <a:chExt cx="2671356" cy="14765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CBE0AB-9AFB-9B0E-4026-70D4041B2936}"/>
                </a:ext>
              </a:extLst>
            </p:cNvPr>
            <p:cNvSpPr txBox="1"/>
            <p:nvPr/>
          </p:nvSpPr>
          <p:spPr>
            <a:xfrm>
              <a:off x="3890682" y="3295471"/>
              <a:ext cx="258631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rgbClr val="33CC33"/>
                  </a:solidFill>
                  <a:cs typeface="+mn-cs"/>
                </a:rPr>
                <a:t>This is the position where the girl is dancing</a:t>
              </a:r>
              <a:endParaRPr lang="en-CA" sz="2400" dirty="0">
                <a:solidFill>
                  <a:srgbClr val="33CC33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C43F845-E386-1CB1-8E13-87BA657AF8D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805644" y="3019265"/>
              <a:ext cx="326832" cy="333535"/>
            </a:xfrm>
            <a:prstGeom prst="straightConnector1">
              <a:avLst/>
            </a:prstGeom>
            <a:noFill/>
            <a:ln w="254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69922CB-6F92-9B71-CEE5-05E3E4A11F63}"/>
              </a:ext>
            </a:extLst>
          </p:cNvPr>
          <p:cNvSpPr/>
          <p:nvPr/>
        </p:nvSpPr>
        <p:spPr bwMode="auto">
          <a:xfrm>
            <a:off x="2267135" y="5038165"/>
            <a:ext cx="650875" cy="864000"/>
          </a:xfrm>
          <a:prstGeom prst="rect">
            <a:avLst/>
          </a:prstGeom>
          <a:noFill/>
          <a:ln w="254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6471E9-A197-EE4D-7B1E-C4FDB6DB9170}"/>
              </a:ext>
            </a:extLst>
          </p:cNvPr>
          <p:cNvSpPr txBox="1"/>
          <p:nvPr/>
        </p:nvSpPr>
        <p:spPr>
          <a:xfrm>
            <a:off x="685800" y="4419600"/>
            <a:ext cx="4765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400" i="0" dirty="0">
                <a:cs typeface="+mn-cs"/>
              </a:rPr>
              <a:t>We must write this routine.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59370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High Level Positions/Pointers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01688"/>
            <a:ext cx="76962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Positions:</a:t>
            </a:r>
            <a:r>
              <a:rPr lang="en-CA" altLang="en-US" sz="2800" i="0" dirty="0">
                <a:cs typeface="+mn-cs"/>
              </a:rPr>
              <a:t> Given a data structure,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we want to have one or more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current elements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that we are considering.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Moving Them: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FF0000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 =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 </a:t>
            </a:r>
            <a:r>
              <a:rPr lang="en-CA" altLang="en-US" sz="2800" i="0" dirty="0" err="1">
                <a:solidFill>
                  <a:srgbClr val="CC00CC"/>
                </a:solidFill>
                <a:cs typeface="+mn-cs"/>
              </a:rPr>
              <a:t>tree</a:t>
            </a:r>
            <a:r>
              <a:rPr lang="en-CA" altLang="en-US" sz="2800" i="0" dirty="0" err="1">
                <a:solidFill>
                  <a:schemeClr val="accent1"/>
                </a:solidFill>
                <a:cs typeface="+mn-cs"/>
              </a:rPr>
              <a:t>.</a:t>
            </a:r>
            <a:r>
              <a:rPr lang="en-CA" altLang="en-US" sz="2800" i="0" dirty="0" err="1">
                <a:solidFill>
                  <a:schemeClr val="tx2"/>
                </a:solidFill>
                <a:cs typeface="+mn-cs"/>
              </a:rPr>
              <a:t>child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(</a:t>
            </a:r>
            <a:r>
              <a:rPr lang="en-CA" altLang="en-US" sz="2800" i="0" dirty="0">
                <a:solidFill>
                  <a:srgbClr val="33CC33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33CC33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,1)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9220" name="AutoShape 2" descr="Image result for array index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9221" name="AutoShape 4" descr="Image result for array index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pic>
        <p:nvPicPr>
          <p:cNvPr id="922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918075"/>
            <a:ext cx="5000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4876800"/>
            <a:ext cx="3048000" cy="1743075"/>
            <a:chOff x="1066800" y="3733800"/>
            <a:chExt cx="4114800" cy="2571750"/>
          </a:xfrm>
        </p:grpSpPr>
        <p:pic>
          <p:nvPicPr>
            <p:cNvPr id="9228" name="Picture 2" descr="http://i.stack.imgur.com/5kJXf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4114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69" y="5296929"/>
              <a:ext cx="4572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8" y="5739714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5" y="5773105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94" y="4694666"/>
              <a:ext cx="438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 descr="http://www.teclasap.com.br/wp-content/uploads/2013/07/finger-in-every-pi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1676400"/>
            <a:ext cx="18494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rack.1.mshcdn.com/media/ZgkyMDEyLzEyLzA0LzY3L2hpZ2hsaWdodGFwLmI4WC5wbmcKcAl0aHVtYgk5NTB4NTM0IwplCWpwZw/9fd251ff/83a/highlight-app-takes-automatic-location-based-sharing-to-the-next-level-2e1c09d8e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61211"/>
            <a:ext cx="22098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gifs.net/Animation11/Hobbies_and_Entertainment/Dances_Classic/Little_ballerina_2.gif">
            <a:extLst>
              <a:ext uri="{FF2B5EF4-FFF2-40B4-BE49-F238E27FC236}">
                <a16:creationId xmlns:a16="http://schemas.microsoft.com/office/drawing/2014/main" id="{37AC4C2C-1193-1222-034C-E0E2CBC516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2841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s2.rimg.info/a3b54f36a641c4f9f9044f166ca0887c.gif">
            <a:extLst>
              <a:ext uri="{FF2B5EF4-FFF2-40B4-BE49-F238E27FC236}">
                <a16:creationId xmlns:a16="http://schemas.microsoft.com/office/drawing/2014/main" id="{93776675-BFF7-3D2D-04D4-854AF4C52B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751513"/>
            <a:ext cx="4667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D1C7C6-E577-98F8-D757-EC3A7CDDBC19}"/>
              </a:ext>
            </a:extLst>
          </p:cNvPr>
          <p:cNvSpPr/>
          <p:nvPr/>
        </p:nvSpPr>
        <p:spPr bwMode="auto">
          <a:xfrm>
            <a:off x="187324" y="4817479"/>
            <a:ext cx="3089275" cy="1888121"/>
          </a:xfrm>
          <a:prstGeom prst="rect">
            <a:avLst/>
          </a:prstGeom>
          <a:noFill/>
          <a:ln w="2540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40D56B-A41A-3DFC-DCB9-0C43C37659DE}"/>
              </a:ext>
            </a:extLst>
          </p:cNvPr>
          <p:cNvSpPr txBox="1"/>
          <p:nvPr/>
        </p:nvSpPr>
        <p:spPr>
          <a:xfrm>
            <a:off x="2057400" y="3304436"/>
            <a:ext cx="32058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altLang="en-US" sz="2400" i="0" dirty="0">
                <a:solidFill>
                  <a:schemeClr val="tx2"/>
                </a:solidFill>
                <a:cs typeface="+mn-cs"/>
              </a:rPr>
              <a:t>The routine takes a </a:t>
            </a:r>
            <a:r>
              <a:rPr lang="en-CA" altLang="en-US" sz="2400" i="0" dirty="0">
                <a:solidFill>
                  <a:srgbClr val="33CC33"/>
                </a:solidFill>
                <a:cs typeface="+mn-cs"/>
              </a:rPr>
              <a:t>parent</a:t>
            </a:r>
            <a:r>
              <a:rPr lang="en-CA" altLang="en-US" sz="2400" i="0" dirty="0">
                <a:solidFill>
                  <a:schemeClr val="tx2"/>
                </a:solidFill>
                <a:cs typeface="+mn-cs"/>
              </a:rPr>
              <a:t> as input</a:t>
            </a:r>
          </a:p>
          <a:p>
            <a:pPr algn="ctr"/>
            <a:r>
              <a:rPr lang="en-CA" sz="2400" i="0" dirty="0">
                <a:solidFill>
                  <a:schemeClr val="tx2"/>
                </a:solidFill>
                <a:cs typeface="+mn-cs"/>
              </a:rPr>
              <a:t>and returns it’s </a:t>
            </a:r>
            <a:r>
              <a:rPr lang="en-CA" sz="2400" i="0" dirty="0">
                <a:solidFill>
                  <a:srgbClr val="FF0000"/>
                </a:solidFill>
                <a:cs typeface="+mn-cs"/>
              </a:rPr>
              <a:t>child</a:t>
            </a:r>
            <a:r>
              <a:rPr lang="en-CA" sz="2400" i="0" dirty="0">
                <a:solidFill>
                  <a:schemeClr val="tx2"/>
                </a:solidFill>
                <a:cs typeface="+mn-cs"/>
              </a:rPr>
              <a:t>.</a:t>
            </a:r>
            <a:endParaRPr lang="en-CA" sz="2400" dirty="0">
              <a:solidFill>
                <a:schemeClr val="tx2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6A0D52-599B-3DEF-6877-881F0E130BD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971800" y="3019265"/>
            <a:ext cx="17676" cy="369057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69922CB-6F92-9B71-CEE5-05E3E4A11F63}"/>
              </a:ext>
            </a:extLst>
          </p:cNvPr>
          <p:cNvSpPr/>
          <p:nvPr/>
        </p:nvSpPr>
        <p:spPr bwMode="auto">
          <a:xfrm>
            <a:off x="2267135" y="5038165"/>
            <a:ext cx="650875" cy="864000"/>
          </a:xfrm>
          <a:prstGeom prst="rect">
            <a:avLst/>
          </a:prstGeom>
          <a:noFill/>
          <a:ln w="254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AAC283-7B30-8EA5-FF2C-0847E6EF78F3}"/>
              </a:ext>
            </a:extLst>
          </p:cNvPr>
          <p:cNvSpPr/>
          <p:nvPr/>
        </p:nvSpPr>
        <p:spPr bwMode="auto">
          <a:xfrm>
            <a:off x="1752601" y="5841600"/>
            <a:ext cx="609600" cy="71181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3F1C68-DECC-19D7-C57E-E6620F4C78B7}"/>
              </a:ext>
            </a:extLst>
          </p:cNvPr>
          <p:cNvGrpSpPr/>
          <p:nvPr/>
        </p:nvGrpSpPr>
        <p:grpSpPr>
          <a:xfrm>
            <a:off x="5496" y="2981523"/>
            <a:ext cx="2083885" cy="2631244"/>
            <a:chOff x="304800" y="3113283"/>
            <a:chExt cx="1671918" cy="26312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B1263C-EDE3-B029-D2CA-BA4EFC6B26FC}"/>
                </a:ext>
              </a:extLst>
            </p:cNvPr>
            <p:cNvSpPr txBox="1"/>
            <p:nvPr/>
          </p:nvSpPr>
          <p:spPr>
            <a:xfrm>
              <a:off x="304800" y="3436203"/>
              <a:ext cx="1671918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rgbClr val="FF0000"/>
                  </a:solidFill>
                  <a:cs typeface="+mn-cs"/>
                </a:rPr>
                <a:t>The returned child is stored in this variable.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2D6489C-0D69-13A2-3C9B-2A478514F99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56293" y="3113283"/>
              <a:ext cx="183408" cy="447477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5930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6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High Level Positions/Pointers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01688"/>
            <a:ext cx="76962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Positions:</a:t>
            </a:r>
            <a:r>
              <a:rPr lang="en-CA" altLang="en-US" sz="2800" i="0" dirty="0">
                <a:cs typeface="+mn-cs"/>
              </a:rPr>
              <a:t> Given a data structure,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we want to have one or more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current elements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that we are considering.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Moving Them: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FF0000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 =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 </a:t>
            </a:r>
            <a:r>
              <a:rPr lang="en-CA" altLang="en-US" sz="2800" i="0" dirty="0" err="1">
                <a:solidFill>
                  <a:srgbClr val="CC00CC"/>
                </a:solidFill>
                <a:cs typeface="+mn-cs"/>
              </a:rPr>
              <a:t>tree</a:t>
            </a:r>
            <a:r>
              <a:rPr lang="en-CA" altLang="en-US" sz="2800" i="0" dirty="0" err="1">
                <a:solidFill>
                  <a:schemeClr val="accent1"/>
                </a:solidFill>
                <a:cs typeface="+mn-cs"/>
              </a:rPr>
              <a:t>.</a:t>
            </a:r>
            <a:r>
              <a:rPr lang="en-CA" altLang="en-US" sz="2800" i="0" dirty="0" err="1">
                <a:solidFill>
                  <a:schemeClr val="tx2"/>
                </a:solidFill>
                <a:cs typeface="+mn-cs"/>
              </a:rPr>
              <a:t>child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(</a:t>
            </a:r>
            <a:r>
              <a:rPr lang="en-CA" altLang="en-US" sz="2800" i="0" dirty="0">
                <a:solidFill>
                  <a:srgbClr val="33CC33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33CC33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,1)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9220" name="AutoShape 2" descr="Image result for array index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9221" name="AutoShape 4" descr="Image result for array index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pic>
        <p:nvPicPr>
          <p:cNvPr id="922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918075"/>
            <a:ext cx="5000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4876800"/>
            <a:ext cx="3048000" cy="1743075"/>
            <a:chOff x="1066800" y="3733800"/>
            <a:chExt cx="4114800" cy="2571750"/>
          </a:xfrm>
        </p:grpSpPr>
        <p:pic>
          <p:nvPicPr>
            <p:cNvPr id="9228" name="Picture 2" descr="http://i.stack.imgur.com/5kJXf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4114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69" y="5296929"/>
              <a:ext cx="4572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8" y="5739714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5" y="5773105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94" y="4694666"/>
              <a:ext cx="438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 descr="http://www.teclasap.com.br/wp-content/uploads/2013/07/finger-in-every-pi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1676400"/>
            <a:ext cx="18494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rack.1.mshcdn.com/media/ZgkyMDEyLzEyLzA0LzY3L2hpZ2hsaWdodGFwLmI4WC5wbmcKcAl0aHVtYgk5NTB4NTM0IwplCWpwZw/9fd251ff/83a/highlight-app-takes-automatic-location-based-sharing-to-the-next-level-2e1c09d8e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61211"/>
            <a:ext cx="22098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gifs.net/Animation11/Hobbies_and_Entertainment/Dances_Classic/Little_ballerina_2.gif">
            <a:extLst>
              <a:ext uri="{FF2B5EF4-FFF2-40B4-BE49-F238E27FC236}">
                <a16:creationId xmlns:a16="http://schemas.microsoft.com/office/drawing/2014/main" id="{37AC4C2C-1193-1222-034C-E0E2CBC516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2841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s2.rimg.info/a3b54f36a641c4f9f9044f166ca0887c.gif">
            <a:extLst>
              <a:ext uri="{FF2B5EF4-FFF2-40B4-BE49-F238E27FC236}">
                <a16:creationId xmlns:a16="http://schemas.microsoft.com/office/drawing/2014/main" id="{93776675-BFF7-3D2D-04D4-854AF4C52B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751513"/>
            <a:ext cx="4667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D1C7C6-E577-98F8-D757-EC3A7CDDBC19}"/>
              </a:ext>
            </a:extLst>
          </p:cNvPr>
          <p:cNvSpPr/>
          <p:nvPr/>
        </p:nvSpPr>
        <p:spPr bwMode="auto">
          <a:xfrm>
            <a:off x="187324" y="4817479"/>
            <a:ext cx="3089275" cy="1888121"/>
          </a:xfrm>
          <a:prstGeom prst="rect">
            <a:avLst/>
          </a:prstGeom>
          <a:noFill/>
          <a:ln w="2540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9922CB-6F92-9B71-CEE5-05E3E4A11F63}"/>
              </a:ext>
            </a:extLst>
          </p:cNvPr>
          <p:cNvSpPr/>
          <p:nvPr/>
        </p:nvSpPr>
        <p:spPr bwMode="auto">
          <a:xfrm>
            <a:off x="2267135" y="5038165"/>
            <a:ext cx="650875" cy="864000"/>
          </a:xfrm>
          <a:prstGeom prst="rect">
            <a:avLst/>
          </a:prstGeom>
          <a:noFill/>
          <a:ln w="254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AAC283-7B30-8EA5-FF2C-0847E6EF78F3}"/>
              </a:ext>
            </a:extLst>
          </p:cNvPr>
          <p:cNvSpPr/>
          <p:nvPr/>
        </p:nvSpPr>
        <p:spPr bwMode="auto">
          <a:xfrm>
            <a:off x="1752601" y="5841600"/>
            <a:ext cx="609600" cy="71181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A2AE89-740B-6785-6171-E5934ED63127}"/>
              </a:ext>
            </a:extLst>
          </p:cNvPr>
          <p:cNvGrpSpPr/>
          <p:nvPr/>
        </p:nvGrpSpPr>
        <p:grpSpPr>
          <a:xfrm>
            <a:off x="3805644" y="3019265"/>
            <a:ext cx="2671356" cy="1476535"/>
            <a:chOff x="3805644" y="3019265"/>
            <a:chExt cx="2671356" cy="14765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F00FF9-3ECD-DA0F-EB46-8AD1191E5379}"/>
                </a:ext>
              </a:extLst>
            </p:cNvPr>
            <p:cNvSpPr txBox="1"/>
            <p:nvPr/>
          </p:nvSpPr>
          <p:spPr>
            <a:xfrm>
              <a:off x="3890682" y="3295471"/>
              <a:ext cx="258631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rgbClr val="33CC33"/>
                  </a:solidFill>
                  <a:cs typeface="+mn-cs"/>
                </a:rPr>
                <a:t>This is the </a:t>
              </a:r>
              <a:r>
                <a:rPr lang="en-CA" altLang="en-US" sz="2400" i="0" dirty="0">
                  <a:solidFill>
                    <a:schemeClr val="tx2"/>
                  </a:solidFill>
                  <a:cs typeface="+mn-cs"/>
                </a:rPr>
                <a:t>old </a:t>
              </a:r>
              <a:r>
                <a:rPr lang="en-CA" altLang="en-US" sz="2400" i="0" dirty="0">
                  <a:solidFill>
                    <a:srgbClr val="33CC33"/>
                  </a:solidFill>
                  <a:cs typeface="+mn-cs"/>
                </a:rPr>
                <a:t>value of the variable.</a:t>
              </a:r>
              <a:endParaRPr lang="en-CA" sz="2400" dirty="0">
                <a:solidFill>
                  <a:srgbClr val="33CC33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CA06237-BF46-2773-C53B-CCA730EFD97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805644" y="3019265"/>
              <a:ext cx="326832" cy="333535"/>
            </a:xfrm>
            <a:prstGeom prst="straightConnector1">
              <a:avLst/>
            </a:prstGeom>
            <a:noFill/>
            <a:ln w="254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5E287A-9C05-E356-211D-C1E5CF9834AF}"/>
              </a:ext>
            </a:extLst>
          </p:cNvPr>
          <p:cNvGrpSpPr/>
          <p:nvPr/>
        </p:nvGrpSpPr>
        <p:grpSpPr>
          <a:xfrm>
            <a:off x="5496" y="2981523"/>
            <a:ext cx="2083885" cy="1523249"/>
            <a:chOff x="5496" y="2981523"/>
            <a:chExt cx="2083885" cy="15232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5D5DCB-FE60-CEFE-3D9C-96B33B5C8919}"/>
                </a:ext>
              </a:extLst>
            </p:cNvPr>
            <p:cNvSpPr txBox="1"/>
            <p:nvPr/>
          </p:nvSpPr>
          <p:spPr>
            <a:xfrm>
              <a:off x="5496" y="3304443"/>
              <a:ext cx="208388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rgbClr val="FF0000"/>
                  </a:solidFill>
                </a:rPr>
                <a:t>This is the </a:t>
              </a:r>
              <a:r>
                <a:rPr lang="en-CA" altLang="en-US" sz="2400" i="0" dirty="0">
                  <a:solidFill>
                    <a:schemeClr val="tx2"/>
                  </a:solidFill>
                </a:rPr>
                <a:t>new</a:t>
              </a:r>
              <a:r>
                <a:rPr lang="en-CA" altLang="en-US" sz="2400" i="0" dirty="0">
                  <a:solidFill>
                    <a:srgbClr val="FF0000"/>
                  </a:solidFill>
                </a:rPr>
                <a:t> value of the variable.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7A5C3C1-879C-A892-6B85-1F0314355EA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66800" y="2981523"/>
              <a:ext cx="228600" cy="447477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4965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High Level Positions/Pointers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01688"/>
            <a:ext cx="76962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Positions:</a:t>
            </a:r>
            <a:r>
              <a:rPr lang="en-CA" altLang="en-US" sz="2800" i="0" dirty="0">
                <a:cs typeface="+mn-cs"/>
              </a:rPr>
              <a:t> Given a data structure,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we want to have one or more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current elements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that we are considering.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Moving Them: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FF0000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 =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 </a:t>
            </a:r>
            <a:r>
              <a:rPr lang="en-CA" altLang="en-US" sz="2800" i="0" dirty="0" err="1">
                <a:solidFill>
                  <a:srgbClr val="CC00CC"/>
                </a:solidFill>
                <a:cs typeface="+mn-cs"/>
              </a:rPr>
              <a:t>tree</a:t>
            </a:r>
            <a:r>
              <a:rPr lang="en-CA" altLang="en-US" sz="2800" i="0" dirty="0" err="1">
                <a:solidFill>
                  <a:schemeClr val="accent1"/>
                </a:solidFill>
                <a:cs typeface="+mn-cs"/>
              </a:rPr>
              <a:t>.</a:t>
            </a:r>
            <a:r>
              <a:rPr lang="en-CA" altLang="en-US" sz="2800" i="0" dirty="0" err="1">
                <a:solidFill>
                  <a:schemeClr val="tx2"/>
                </a:solidFill>
                <a:cs typeface="+mn-cs"/>
              </a:rPr>
              <a:t>child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(</a:t>
            </a:r>
            <a:r>
              <a:rPr lang="en-CA" altLang="en-US" sz="2800" i="0" dirty="0">
                <a:solidFill>
                  <a:srgbClr val="33CC33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33CC33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,1)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9220" name="AutoShape 2" descr="Image result for array index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9221" name="AutoShape 4" descr="Image result for array index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pic>
        <p:nvPicPr>
          <p:cNvPr id="922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918075"/>
            <a:ext cx="5000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4876800"/>
            <a:ext cx="3048000" cy="1743075"/>
            <a:chOff x="1066800" y="3733800"/>
            <a:chExt cx="4114800" cy="2571750"/>
          </a:xfrm>
        </p:grpSpPr>
        <p:pic>
          <p:nvPicPr>
            <p:cNvPr id="9228" name="Picture 2" descr="http://i.stack.imgur.com/5kJXf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4114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69" y="5296929"/>
              <a:ext cx="4572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8" y="5739714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5" y="5773105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94" y="4694666"/>
              <a:ext cx="438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 descr="http://www.teclasap.com.br/wp-content/uploads/2013/07/finger-in-every-pi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1676400"/>
            <a:ext cx="18494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rack.1.mshcdn.com/media/ZgkyMDEyLzEyLzA0LzY3L2hpZ2hsaWdodGFwLmI4WC5wbmcKcAl0aHVtYgk5NTB4NTM0IwplCWpwZw/9fd251ff/83a/highlight-app-takes-automatic-location-based-sharing-to-the-next-level-2e1c09d8e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61211"/>
            <a:ext cx="22098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s2.rimg.info/a3b54f36a641c4f9f9044f166ca0887c.gif">
            <a:extLst>
              <a:ext uri="{FF2B5EF4-FFF2-40B4-BE49-F238E27FC236}">
                <a16:creationId xmlns:a16="http://schemas.microsoft.com/office/drawing/2014/main" id="{93776675-BFF7-3D2D-04D4-854AF4C52B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751513"/>
            <a:ext cx="4667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D1C7C6-E577-98F8-D757-EC3A7CDDBC19}"/>
              </a:ext>
            </a:extLst>
          </p:cNvPr>
          <p:cNvSpPr/>
          <p:nvPr/>
        </p:nvSpPr>
        <p:spPr bwMode="auto">
          <a:xfrm>
            <a:off x="187324" y="4817479"/>
            <a:ext cx="3089275" cy="1888121"/>
          </a:xfrm>
          <a:prstGeom prst="rect">
            <a:avLst/>
          </a:prstGeom>
          <a:noFill/>
          <a:ln w="2540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9922CB-6F92-9B71-CEE5-05E3E4A11F63}"/>
              </a:ext>
            </a:extLst>
          </p:cNvPr>
          <p:cNvSpPr/>
          <p:nvPr/>
        </p:nvSpPr>
        <p:spPr bwMode="auto">
          <a:xfrm>
            <a:off x="2267135" y="5038165"/>
            <a:ext cx="650875" cy="864000"/>
          </a:xfrm>
          <a:prstGeom prst="rect">
            <a:avLst/>
          </a:prstGeom>
          <a:noFill/>
          <a:ln w="254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AAC283-7B30-8EA5-FF2C-0847E6EF78F3}"/>
              </a:ext>
            </a:extLst>
          </p:cNvPr>
          <p:cNvSpPr/>
          <p:nvPr/>
        </p:nvSpPr>
        <p:spPr bwMode="auto">
          <a:xfrm>
            <a:off x="1752601" y="5841600"/>
            <a:ext cx="609600" cy="71181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FD8D9F-33F7-E876-1F3C-5A4E79791653}"/>
              </a:ext>
            </a:extLst>
          </p:cNvPr>
          <p:cNvGrpSpPr/>
          <p:nvPr/>
        </p:nvGrpSpPr>
        <p:grpSpPr>
          <a:xfrm>
            <a:off x="5496" y="2981523"/>
            <a:ext cx="2083885" cy="1523249"/>
            <a:chOff x="5496" y="2981523"/>
            <a:chExt cx="2083885" cy="15232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5D5DCB-FE60-CEFE-3D9C-96B33B5C8919}"/>
                </a:ext>
              </a:extLst>
            </p:cNvPr>
            <p:cNvSpPr txBox="1"/>
            <p:nvPr/>
          </p:nvSpPr>
          <p:spPr>
            <a:xfrm>
              <a:off x="5496" y="3304443"/>
              <a:ext cx="208388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rgbClr val="FF0000"/>
                  </a:solidFill>
                  <a:cs typeface="+mn-cs"/>
                </a:rPr>
                <a:t>Now she is located </a:t>
              </a:r>
              <a:br>
                <a:rPr lang="en-CA" altLang="en-US" sz="2400" i="0" dirty="0">
                  <a:solidFill>
                    <a:srgbClr val="FF0000"/>
                  </a:solidFill>
                  <a:cs typeface="+mn-cs"/>
                </a:rPr>
              </a:br>
              <a:r>
                <a:rPr lang="en-CA" altLang="en-US" sz="2400" i="0" dirty="0">
                  <a:solidFill>
                    <a:srgbClr val="FFFF00"/>
                  </a:solidFill>
                  <a:cs typeface="+mn-cs"/>
                </a:rPr>
                <a:t>at</a:t>
              </a:r>
              <a:r>
                <a:rPr lang="en-CA" altLang="en-US" sz="2400" i="0" dirty="0">
                  <a:solidFill>
                    <a:srgbClr val="FF0000"/>
                  </a:solidFill>
                  <a:cs typeface="+mn-cs"/>
                </a:rPr>
                <a:t> the child.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7A5C3C1-879C-A892-6B85-1F0314355EA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66800" y="2981523"/>
              <a:ext cx="228600" cy="447477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6C3AE62-BABA-1AC3-0F79-9269214158CF}"/>
              </a:ext>
            </a:extLst>
          </p:cNvPr>
          <p:cNvGrpSpPr/>
          <p:nvPr/>
        </p:nvGrpSpPr>
        <p:grpSpPr>
          <a:xfrm>
            <a:off x="3805644" y="3019265"/>
            <a:ext cx="2671356" cy="1107203"/>
            <a:chOff x="3805644" y="3019265"/>
            <a:chExt cx="2671356" cy="11072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F00FF9-3ECD-DA0F-EB46-8AD1191E5379}"/>
                </a:ext>
              </a:extLst>
            </p:cNvPr>
            <p:cNvSpPr txBox="1"/>
            <p:nvPr/>
          </p:nvSpPr>
          <p:spPr>
            <a:xfrm>
              <a:off x="3890682" y="3295471"/>
              <a:ext cx="258631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rgbClr val="33CC33"/>
                  </a:solidFill>
                  <a:cs typeface="+mn-cs"/>
                </a:rPr>
                <a:t>Girl</a:t>
              </a:r>
              <a:r>
                <a:rPr lang="en-CA" altLang="en-US" sz="2400" i="0" baseline="-25000" dirty="0">
                  <a:solidFill>
                    <a:srgbClr val="33CC33"/>
                  </a:solidFill>
                  <a:cs typeface="+mn-cs"/>
                </a:rPr>
                <a:t>2</a:t>
              </a:r>
              <a:r>
                <a:rPr lang="en-CA" altLang="en-US" sz="2400" i="0" dirty="0">
                  <a:solidFill>
                    <a:srgbClr val="33CC33"/>
                  </a:solidFill>
                  <a:cs typeface="+mn-cs"/>
                </a:rPr>
                <a:t> was located</a:t>
              </a:r>
              <a:br>
                <a:rPr lang="en-CA" altLang="en-US" sz="2400" i="0" dirty="0">
                  <a:solidFill>
                    <a:srgbClr val="33CC33"/>
                  </a:solidFill>
                  <a:cs typeface="+mn-cs"/>
                </a:rPr>
              </a:br>
              <a:r>
                <a:rPr lang="en-CA" altLang="en-US" sz="2400" i="0" dirty="0">
                  <a:solidFill>
                    <a:srgbClr val="FFFF00"/>
                  </a:solidFill>
                  <a:cs typeface="+mn-cs"/>
                </a:rPr>
                <a:t>at</a:t>
              </a:r>
              <a:r>
                <a:rPr lang="en-CA" altLang="en-US" sz="2400" i="0" dirty="0">
                  <a:solidFill>
                    <a:srgbClr val="33CC33"/>
                  </a:solidFill>
                  <a:cs typeface="+mn-cs"/>
                </a:rPr>
                <a:t> the parent.</a:t>
              </a:r>
              <a:endParaRPr lang="en-CA" sz="2400" dirty="0">
                <a:solidFill>
                  <a:srgbClr val="33CC33"/>
                </a:solidFill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DB4C38D-9723-ED2D-02B8-AE98B710F62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805644" y="3019265"/>
              <a:ext cx="326832" cy="333535"/>
            </a:xfrm>
            <a:prstGeom prst="straightConnector1">
              <a:avLst/>
            </a:prstGeom>
            <a:noFill/>
            <a:ln w="254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7" name="Picture 2" descr="http://www.gifs.net/Animation11/Hobbies_and_Entertainment/Dances_Classic/Little_ballerina_2.gif">
            <a:extLst>
              <a:ext uri="{FF2B5EF4-FFF2-40B4-BE49-F238E27FC236}">
                <a16:creationId xmlns:a16="http://schemas.microsoft.com/office/drawing/2014/main" id="{F9092677-42E3-4CF7-6DFD-48C46003E6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2841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35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07379 0.123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High Level Positions/Pointers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01688"/>
            <a:ext cx="76962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Positions:</a:t>
            </a:r>
            <a:r>
              <a:rPr lang="en-CA" altLang="en-US" sz="2800" i="0" dirty="0">
                <a:cs typeface="+mn-cs"/>
              </a:rPr>
              <a:t> Given a data structure,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we want to have one or more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current elements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that we are considering.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Moving Them: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FF0000"/>
                </a:solidFill>
                <a:cs typeface="+mn-cs"/>
              </a:rPr>
              <a:t>1</a:t>
            </a: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 =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 </a:t>
            </a:r>
            <a:r>
              <a:rPr lang="en-CA" altLang="en-US" sz="2800" i="0" dirty="0" err="1">
                <a:solidFill>
                  <a:srgbClr val="CC00CC"/>
                </a:solidFill>
                <a:cs typeface="+mn-cs"/>
              </a:rPr>
              <a:t>tree</a:t>
            </a:r>
            <a:r>
              <a:rPr lang="en-CA" altLang="en-US" sz="2800" i="0" dirty="0" err="1">
                <a:solidFill>
                  <a:schemeClr val="accent1"/>
                </a:solidFill>
                <a:cs typeface="+mn-cs"/>
              </a:rPr>
              <a:t>.</a:t>
            </a:r>
            <a:r>
              <a:rPr lang="en-CA" altLang="en-US" sz="2800" i="0" dirty="0" err="1">
                <a:solidFill>
                  <a:schemeClr val="tx2"/>
                </a:solidFill>
                <a:cs typeface="+mn-cs"/>
              </a:rPr>
              <a:t>child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(</a:t>
            </a:r>
            <a:r>
              <a:rPr lang="en-CA" altLang="en-US" sz="2800" i="0" dirty="0">
                <a:solidFill>
                  <a:srgbClr val="33CC33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33CC33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,1)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9220" name="AutoShape 2" descr="Image result for array index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9221" name="AutoShape 4" descr="Image result for array index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pic>
        <p:nvPicPr>
          <p:cNvPr id="922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918075"/>
            <a:ext cx="5000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4876800"/>
            <a:ext cx="3048000" cy="1743075"/>
            <a:chOff x="1066800" y="3733800"/>
            <a:chExt cx="4114800" cy="2571750"/>
          </a:xfrm>
        </p:grpSpPr>
        <p:pic>
          <p:nvPicPr>
            <p:cNvPr id="9228" name="Picture 2" descr="http://i.stack.imgur.com/5kJXf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4114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69" y="5296929"/>
              <a:ext cx="4572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8" y="5739714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5" y="5773105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94" y="4694666"/>
              <a:ext cx="438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 descr="http://www.teclasap.com.br/wp-content/uploads/2013/07/finger-in-every-pi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1676400"/>
            <a:ext cx="18494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rack.1.mshcdn.com/media/ZgkyMDEyLzEyLzA0LzY3L2hpZ2hsaWdodGFwLmI4WC5wbmcKcAl0aHVtYgk5NTB4NTM0IwplCWpwZw/9fd251ff/83a/highlight-app-takes-automatic-location-based-sharing-to-the-next-level-2e1c09d8e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61211"/>
            <a:ext cx="22098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D1C7C6-E577-98F8-D757-EC3A7CDDBC19}"/>
              </a:ext>
            </a:extLst>
          </p:cNvPr>
          <p:cNvSpPr/>
          <p:nvPr/>
        </p:nvSpPr>
        <p:spPr bwMode="auto">
          <a:xfrm>
            <a:off x="187324" y="4817479"/>
            <a:ext cx="3089275" cy="1888121"/>
          </a:xfrm>
          <a:prstGeom prst="rect">
            <a:avLst/>
          </a:prstGeom>
          <a:noFill/>
          <a:ln w="2540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9922CB-6F92-9B71-CEE5-05E3E4A11F63}"/>
              </a:ext>
            </a:extLst>
          </p:cNvPr>
          <p:cNvSpPr/>
          <p:nvPr/>
        </p:nvSpPr>
        <p:spPr bwMode="auto">
          <a:xfrm>
            <a:off x="2267135" y="5038165"/>
            <a:ext cx="650875" cy="864000"/>
          </a:xfrm>
          <a:prstGeom prst="rect">
            <a:avLst/>
          </a:prstGeom>
          <a:noFill/>
          <a:ln w="254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AAC283-7B30-8EA5-FF2C-0847E6EF78F3}"/>
              </a:ext>
            </a:extLst>
          </p:cNvPr>
          <p:cNvSpPr/>
          <p:nvPr/>
        </p:nvSpPr>
        <p:spPr bwMode="auto">
          <a:xfrm>
            <a:off x="1752601" y="5841600"/>
            <a:ext cx="609600" cy="71181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FD8D9F-33F7-E876-1F3C-5A4E79791653}"/>
              </a:ext>
            </a:extLst>
          </p:cNvPr>
          <p:cNvGrpSpPr/>
          <p:nvPr/>
        </p:nvGrpSpPr>
        <p:grpSpPr>
          <a:xfrm>
            <a:off x="5496" y="2981523"/>
            <a:ext cx="2083885" cy="1523249"/>
            <a:chOff x="5496" y="2981523"/>
            <a:chExt cx="2083885" cy="15232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5D5DCB-FE60-CEFE-3D9C-96B33B5C8919}"/>
                </a:ext>
              </a:extLst>
            </p:cNvPr>
            <p:cNvSpPr txBox="1"/>
            <p:nvPr/>
          </p:nvSpPr>
          <p:spPr>
            <a:xfrm>
              <a:off x="5496" y="3304443"/>
              <a:ext cx="208388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chemeClr val="accent2"/>
                  </a:solidFill>
                  <a:cs typeface="+mn-cs"/>
                </a:rPr>
                <a:t>Now her friend is located </a:t>
              </a:r>
              <a:br>
                <a:rPr lang="en-CA" altLang="en-US" sz="2400" i="0" dirty="0">
                  <a:solidFill>
                    <a:schemeClr val="accent2"/>
                  </a:solidFill>
                  <a:cs typeface="+mn-cs"/>
                </a:rPr>
              </a:br>
              <a:r>
                <a:rPr lang="en-CA" altLang="en-US" sz="2400" i="0" dirty="0">
                  <a:solidFill>
                    <a:schemeClr val="accent2"/>
                  </a:solidFill>
                  <a:cs typeface="+mn-cs"/>
                </a:rPr>
                <a:t>at the child.</a:t>
              </a:r>
              <a:endParaRPr lang="en-CA" sz="2400" dirty="0">
                <a:solidFill>
                  <a:schemeClr val="accent2"/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7A5C3C1-879C-A892-6B85-1F0314355EA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66800" y="2981523"/>
              <a:ext cx="228600" cy="447477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6C3AE62-BABA-1AC3-0F79-9269214158CF}"/>
              </a:ext>
            </a:extLst>
          </p:cNvPr>
          <p:cNvGrpSpPr/>
          <p:nvPr/>
        </p:nvGrpSpPr>
        <p:grpSpPr>
          <a:xfrm>
            <a:off x="3805644" y="3019265"/>
            <a:ext cx="2671356" cy="1107203"/>
            <a:chOff x="3805644" y="3019265"/>
            <a:chExt cx="2671356" cy="11072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F00FF9-3ECD-DA0F-EB46-8AD1191E5379}"/>
                </a:ext>
              </a:extLst>
            </p:cNvPr>
            <p:cNvSpPr txBox="1"/>
            <p:nvPr/>
          </p:nvSpPr>
          <p:spPr>
            <a:xfrm>
              <a:off x="3890682" y="3295471"/>
              <a:ext cx="258631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rgbClr val="33CC33"/>
                  </a:solidFill>
                  <a:cs typeface="+mn-cs"/>
                </a:rPr>
                <a:t>Girl</a:t>
              </a:r>
              <a:r>
                <a:rPr lang="en-CA" altLang="en-US" sz="2400" i="0" baseline="-25000" dirty="0">
                  <a:solidFill>
                    <a:srgbClr val="33CC33"/>
                  </a:solidFill>
                  <a:cs typeface="+mn-cs"/>
                </a:rPr>
                <a:t>2  </a:t>
              </a:r>
              <a:r>
                <a:rPr lang="en-CA" altLang="en-US" sz="2400" i="0" dirty="0">
                  <a:solidFill>
                    <a:srgbClr val="33CC33"/>
                  </a:solidFill>
                  <a:cs typeface="+mn-cs"/>
                </a:rPr>
                <a:t> is   located</a:t>
              </a:r>
              <a:br>
                <a:rPr lang="en-CA" altLang="en-US" sz="2400" i="0" dirty="0">
                  <a:solidFill>
                    <a:srgbClr val="33CC33"/>
                  </a:solidFill>
                  <a:cs typeface="+mn-cs"/>
                </a:rPr>
              </a:br>
              <a:r>
                <a:rPr lang="en-CA" altLang="en-US" sz="2400" i="0" dirty="0">
                  <a:solidFill>
                    <a:srgbClr val="FFFF00"/>
                  </a:solidFill>
                  <a:cs typeface="+mn-cs"/>
                </a:rPr>
                <a:t>at</a:t>
              </a:r>
              <a:r>
                <a:rPr lang="en-CA" altLang="en-US" sz="2400" i="0" dirty="0">
                  <a:solidFill>
                    <a:srgbClr val="33CC33"/>
                  </a:solidFill>
                  <a:cs typeface="+mn-cs"/>
                </a:rPr>
                <a:t> the parent.</a:t>
              </a:r>
              <a:endParaRPr lang="en-CA" sz="2400" dirty="0">
                <a:solidFill>
                  <a:srgbClr val="33CC33"/>
                </a:solidFill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DB4C38D-9723-ED2D-02B8-AE98B710F62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805644" y="3019265"/>
              <a:ext cx="326832" cy="333535"/>
            </a:xfrm>
            <a:prstGeom prst="straightConnector1">
              <a:avLst/>
            </a:prstGeom>
            <a:noFill/>
            <a:ln w="254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7" name="Picture 2" descr="http://www.gifs.net/Animation11/Hobbies_and_Entertainment/Dances_Classic/Little_ballerina_2.gif">
            <a:extLst>
              <a:ext uri="{FF2B5EF4-FFF2-40B4-BE49-F238E27FC236}">
                <a16:creationId xmlns:a16="http://schemas.microsoft.com/office/drawing/2014/main" id="{F9092677-42E3-4CF7-6DFD-48C46003E6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2841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7AA91E-DF82-BBEA-6E08-05E91F240C99}"/>
              </a:ext>
            </a:extLst>
          </p:cNvPr>
          <p:cNvSpPr txBox="1"/>
          <p:nvPr/>
        </p:nvSpPr>
        <p:spPr>
          <a:xfrm>
            <a:off x="908721" y="2514600"/>
            <a:ext cx="8849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altLang="en-US" sz="2800" i="0" dirty="0">
                <a:solidFill>
                  <a:schemeClr val="accent2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chemeClr val="accent2"/>
                </a:solidFill>
                <a:cs typeface="+mn-cs"/>
              </a:rPr>
              <a:t>1</a:t>
            </a:r>
            <a:endParaRPr lang="en-CA" sz="2800" dirty="0">
              <a:solidFill>
                <a:schemeClr val="accent2"/>
              </a:solidFill>
            </a:endParaRPr>
          </a:p>
        </p:txBody>
      </p:sp>
      <p:pic>
        <p:nvPicPr>
          <p:cNvPr id="13" name="Picture 4" descr="http://s2.rimg.info/a3b54f36a641c4f9f9044f166ca0887c.gif">
            <a:extLst>
              <a:ext uri="{FF2B5EF4-FFF2-40B4-BE49-F238E27FC236}">
                <a16:creationId xmlns:a16="http://schemas.microsoft.com/office/drawing/2014/main" id="{E123EC14-2081-4209-E79E-E55853E580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751513"/>
            <a:ext cx="4667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69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17743 0.00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801688"/>
            <a:ext cx="76962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Positions:</a:t>
            </a:r>
            <a:r>
              <a:rPr lang="en-CA" altLang="en-US" sz="2800" i="0" dirty="0">
                <a:cs typeface="+mn-cs"/>
              </a:rPr>
              <a:t> Given a data structure,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we want to have one or more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current elements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that we are considering.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Storing Them: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A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</a:t>
            </a:r>
            <a:r>
              <a:rPr lang="en-CA" altLang="en-US" sz="2800" i="0" dirty="0">
                <a:cs typeface="+mn-cs"/>
              </a:rPr>
              <a:t> can be stored in a variable girl</a:t>
            </a:r>
            <a:r>
              <a:rPr lang="en-CA" altLang="en-US" sz="2800" i="0" baseline="-25000" dirty="0">
                <a:cs typeface="+mn-cs"/>
              </a:rPr>
              <a:t>2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or in an array </a:t>
            </a:r>
            <a:r>
              <a:rPr lang="en-CA" altLang="en-US" sz="2800" dirty="0">
                <a:solidFill>
                  <a:schemeClr val="accent6"/>
                </a:solidFill>
                <a:cs typeface="+mn-cs"/>
              </a:rPr>
              <a:t>A[4]</a:t>
            </a:r>
            <a:r>
              <a:rPr lang="en-CA" altLang="en-US" sz="2800" i="0" dirty="0">
                <a:cs typeface="+mn-cs"/>
              </a:rPr>
              <a:t>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10243" name="AutoShape 2" descr="Image result for array index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10244" name="AutoShape 4" descr="Image result for array index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grpSp>
        <p:nvGrpSpPr>
          <p:cNvPr id="10245" name="Group 11"/>
          <p:cNvGrpSpPr>
            <a:grpSpLocks/>
          </p:cNvGrpSpPr>
          <p:nvPr/>
        </p:nvGrpSpPr>
        <p:grpSpPr bwMode="auto">
          <a:xfrm>
            <a:off x="228600" y="4876800"/>
            <a:ext cx="3048000" cy="1743075"/>
            <a:chOff x="1066800" y="3733800"/>
            <a:chExt cx="4114800" cy="2571750"/>
          </a:xfrm>
        </p:grpSpPr>
        <p:pic>
          <p:nvPicPr>
            <p:cNvPr id="10274" name="Picture 2" descr="http://i.stack.imgur.com/5kJXf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4114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69" y="5296929"/>
              <a:ext cx="4572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6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8" y="5739714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5" y="5773105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8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94" y="4694666"/>
              <a:ext cx="438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6" name="Rectangle 65"/>
          <p:cNvSpPr>
            <a:spLocks noChangeArrowheads="1"/>
          </p:cNvSpPr>
          <p:nvPr/>
        </p:nvSpPr>
        <p:spPr bwMode="auto">
          <a:xfrm>
            <a:off x="11536363" y="5337175"/>
            <a:ext cx="596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10247" name="Rectangle 95"/>
          <p:cNvSpPr>
            <a:spLocks noChangeArrowheads="1"/>
          </p:cNvSpPr>
          <p:nvPr/>
        </p:nvSpPr>
        <p:spPr bwMode="auto">
          <a:xfrm>
            <a:off x="12822238" y="4730750"/>
            <a:ext cx="642937" cy="590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10248" name="Rectangle 96"/>
          <p:cNvSpPr>
            <a:spLocks noChangeArrowheads="1"/>
          </p:cNvSpPr>
          <p:nvPr/>
        </p:nvSpPr>
        <p:spPr bwMode="auto">
          <a:xfrm>
            <a:off x="13465175" y="4730750"/>
            <a:ext cx="641350" cy="590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10249" name="Rectangle 97"/>
          <p:cNvSpPr>
            <a:spLocks noChangeArrowheads="1"/>
          </p:cNvSpPr>
          <p:nvPr/>
        </p:nvSpPr>
        <p:spPr bwMode="auto">
          <a:xfrm>
            <a:off x="14106525" y="4730750"/>
            <a:ext cx="642938" cy="590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10250" name="Rectangle 98"/>
          <p:cNvSpPr>
            <a:spLocks noChangeArrowheads="1"/>
          </p:cNvSpPr>
          <p:nvPr/>
        </p:nvSpPr>
        <p:spPr bwMode="auto">
          <a:xfrm>
            <a:off x="14749463" y="4730750"/>
            <a:ext cx="642937" cy="590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717925" y="4730750"/>
            <a:ext cx="4606925" cy="1314450"/>
            <a:chOff x="3717581" y="4731181"/>
            <a:chExt cx="4606754" cy="1313368"/>
          </a:xfrm>
        </p:grpSpPr>
        <p:sp>
          <p:nvSpPr>
            <p:cNvPr id="10261" name="Rectangle 59"/>
            <p:cNvSpPr>
              <a:spLocks noChangeArrowheads="1"/>
            </p:cNvSpPr>
            <p:nvPr/>
          </p:nvSpPr>
          <p:spPr bwMode="auto">
            <a:xfrm>
              <a:off x="4629665" y="5337115"/>
              <a:ext cx="321276" cy="707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10262" name="Rectangle 60"/>
            <p:cNvSpPr>
              <a:spLocks noChangeArrowheads="1"/>
            </p:cNvSpPr>
            <p:nvPr/>
          </p:nvSpPr>
          <p:spPr bwMode="auto">
            <a:xfrm>
              <a:off x="5272216" y="5337115"/>
              <a:ext cx="321276" cy="707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0263" name="Rectangle 61"/>
            <p:cNvSpPr>
              <a:spLocks noChangeArrowheads="1"/>
            </p:cNvSpPr>
            <p:nvPr/>
          </p:nvSpPr>
          <p:spPr bwMode="auto">
            <a:xfrm>
              <a:off x="5914768" y="5337115"/>
              <a:ext cx="321276" cy="707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10264" name="Rectangle 58"/>
            <p:cNvSpPr>
              <a:spLocks noChangeArrowheads="1"/>
            </p:cNvSpPr>
            <p:nvPr/>
          </p:nvSpPr>
          <p:spPr bwMode="auto">
            <a:xfrm>
              <a:off x="3717581" y="4770815"/>
              <a:ext cx="6258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0265" name="Rectangle 82"/>
            <p:cNvSpPr>
              <a:spLocks noChangeArrowheads="1"/>
            </p:cNvSpPr>
            <p:nvPr/>
          </p:nvSpPr>
          <p:spPr bwMode="auto">
            <a:xfrm>
              <a:off x="4469027" y="473118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0266" name="Rectangle 83"/>
            <p:cNvSpPr>
              <a:spLocks noChangeArrowheads="1"/>
            </p:cNvSpPr>
            <p:nvPr/>
          </p:nvSpPr>
          <p:spPr bwMode="auto">
            <a:xfrm>
              <a:off x="5111578" y="473118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0267" name="Rectangle 84"/>
            <p:cNvSpPr>
              <a:spLocks noChangeArrowheads="1"/>
            </p:cNvSpPr>
            <p:nvPr/>
          </p:nvSpPr>
          <p:spPr bwMode="auto">
            <a:xfrm>
              <a:off x="5754130" y="473118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0268" name="Rectangle 85"/>
            <p:cNvSpPr>
              <a:spLocks noChangeArrowheads="1"/>
            </p:cNvSpPr>
            <p:nvPr/>
          </p:nvSpPr>
          <p:spPr bwMode="auto">
            <a:xfrm>
              <a:off x="6396681" y="473118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0269" name="Rectangle 86"/>
            <p:cNvSpPr>
              <a:spLocks noChangeArrowheads="1"/>
            </p:cNvSpPr>
            <p:nvPr/>
          </p:nvSpPr>
          <p:spPr bwMode="auto">
            <a:xfrm>
              <a:off x="7039232" y="473118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0270" name="Rectangle 87"/>
            <p:cNvSpPr>
              <a:spLocks noChangeArrowheads="1"/>
            </p:cNvSpPr>
            <p:nvPr/>
          </p:nvSpPr>
          <p:spPr bwMode="auto">
            <a:xfrm>
              <a:off x="7681784" y="473118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0271" name="Rectangle 130"/>
            <p:cNvSpPr>
              <a:spLocks noChangeArrowheads="1"/>
            </p:cNvSpPr>
            <p:nvPr/>
          </p:nvSpPr>
          <p:spPr bwMode="auto">
            <a:xfrm>
              <a:off x="7696200" y="5352493"/>
              <a:ext cx="5956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>
                  <a:solidFill>
                    <a:schemeClr val="accent2"/>
                  </a:solidFill>
                </a:rPr>
                <a:t>5</a:t>
              </a:r>
            </a:p>
          </p:txBody>
        </p:sp>
        <p:sp>
          <p:nvSpPr>
            <p:cNvPr id="10272" name="Rectangle 130"/>
            <p:cNvSpPr>
              <a:spLocks noChangeArrowheads="1"/>
            </p:cNvSpPr>
            <p:nvPr/>
          </p:nvSpPr>
          <p:spPr bwMode="auto">
            <a:xfrm>
              <a:off x="7032008" y="5341117"/>
              <a:ext cx="5956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10273" name="Rectangle 130"/>
            <p:cNvSpPr>
              <a:spLocks noChangeArrowheads="1"/>
            </p:cNvSpPr>
            <p:nvPr/>
          </p:nvSpPr>
          <p:spPr bwMode="auto">
            <a:xfrm>
              <a:off x="6367816" y="5329741"/>
              <a:ext cx="5956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>
                  <a:solidFill>
                    <a:schemeClr val="accent2"/>
                  </a:solidFill>
                </a:rPr>
                <a:t>3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636713" y="4802188"/>
            <a:ext cx="5865812" cy="1428750"/>
            <a:chOff x="1637040" y="4785756"/>
            <a:chExt cx="5865548" cy="1427281"/>
          </a:xfrm>
        </p:grpSpPr>
        <p:pic>
          <p:nvPicPr>
            <p:cNvPr id="10257" name="Picture 2" descr="http://www.gifs.net/Animation11/Hobbies_and_Entertainment/Dances_Classic/Little_ballerina_2.gif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8425" y="4849255"/>
              <a:ext cx="284163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" name="Picture 4" descr="http://s2.rimg.info/a3b54f36a641c4f9f9044f166ca0887c.gif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396" y="4785756"/>
              <a:ext cx="466725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259" name="Straight Arrow Connector 2"/>
            <p:cNvCxnSpPr>
              <a:cxnSpLocks noChangeShapeType="1"/>
            </p:cNvCxnSpPr>
            <p:nvPr/>
          </p:nvCxnSpPr>
          <p:spPr bwMode="auto">
            <a:xfrm flipH="1">
              <a:off x="1637040" y="5050631"/>
              <a:ext cx="4277729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0" name="Straight Arrow Connector 48"/>
            <p:cNvCxnSpPr>
              <a:cxnSpLocks noChangeShapeType="1"/>
              <a:endCxn id="10255" idx="3"/>
            </p:cNvCxnSpPr>
            <p:nvPr/>
          </p:nvCxnSpPr>
          <p:spPr bwMode="auto">
            <a:xfrm flipH="1">
              <a:off x="3231107" y="5105400"/>
              <a:ext cx="3931695" cy="1107637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190625" y="4635500"/>
            <a:ext cx="2039938" cy="1814513"/>
            <a:chOff x="1190787" y="4636156"/>
            <a:chExt cx="2040320" cy="1813887"/>
          </a:xfrm>
        </p:grpSpPr>
        <p:pic>
          <p:nvPicPr>
            <p:cNvPr id="10255" name="Picture 2" descr="http://www.gifs.net/Animation11/Hobbies_and_Entertainment/Dances_Classic/Little_ballerina_2.gif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6944" y="6010305"/>
              <a:ext cx="284163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4" descr="http://s2.rimg.info/a3b54f36a641c4f9f9044f166ca0887c.gif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787" y="4636156"/>
              <a:ext cx="466725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5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High Level Positions/Pointers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2000" y="927318"/>
            <a:ext cx="327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p </a:t>
            </a:r>
            <a:r>
              <a:rPr lang="en-CA" altLang="en-US" sz="2800" i="0" dirty="0">
                <a:solidFill>
                  <a:schemeClr val="accent1"/>
                </a:solidFill>
              </a:rPr>
              <a:t>= 5;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q</a:t>
            </a:r>
            <a:r>
              <a:rPr lang="en-CA" altLang="en-US" sz="2800" i="0" dirty="0">
                <a:solidFill>
                  <a:schemeClr val="accent1"/>
                </a:solidFill>
              </a:rPr>
              <a:t> = </a:t>
            </a:r>
            <a:r>
              <a:rPr lang="en-CA" altLang="en-US" sz="2800" dirty="0">
                <a:solidFill>
                  <a:schemeClr val="accent1"/>
                </a:solidFill>
              </a:rPr>
              <a:t>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q </a:t>
            </a:r>
            <a:r>
              <a:rPr lang="en-CA" altLang="en-US" sz="2800" i="0" dirty="0">
                <a:solidFill>
                  <a:schemeClr val="accent1"/>
                </a:solidFill>
              </a:rPr>
              <a:t>= 6;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print </a:t>
            </a:r>
            <a:r>
              <a:rPr lang="en-CA" altLang="en-US" sz="2800" dirty="0">
                <a:solidFill>
                  <a:schemeClr val="accent1"/>
                </a:solidFill>
              </a:rPr>
              <a:t>p;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679770" y="929908"/>
            <a:ext cx="1416230" cy="680232"/>
            <a:chOff x="-44329" y="3936323"/>
            <a:chExt cx="1415929" cy="679952"/>
          </a:xfrm>
        </p:grpSpPr>
        <p:sp>
          <p:nvSpPr>
            <p:cNvPr id="19465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 dirty="0"/>
            </a:p>
          </p:txBody>
        </p:sp>
        <p:sp>
          <p:nvSpPr>
            <p:cNvPr id="19466" name="Rectangle 58"/>
            <p:cNvSpPr>
              <a:spLocks noChangeArrowheads="1"/>
            </p:cNvSpPr>
            <p:nvPr/>
          </p:nvSpPr>
          <p:spPr bwMode="auto">
            <a:xfrm>
              <a:off x="-44329" y="3936323"/>
              <a:ext cx="1098317" cy="430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chemeClr val="accent1"/>
                  </a:solidFill>
                </a:rPr>
                <a:t>p</a:t>
              </a: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Quick Test</a:t>
            </a:r>
          </a:p>
        </p:txBody>
      </p:sp>
      <p:grpSp>
        <p:nvGrpSpPr>
          <p:cNvPr id="24" name="Group 14"/>
          <p:cNvGrpSpPr>
            <a:grpSpLocks/>
          </p:cNvGrpSpPr>
          <p:nvPr/>
        </p:nvGrpSpPr>
        <p:grpSpPr bwMode="auto">
          <a:xfrm>
            <a:off x="4679770" y="3510767"/>
            <a:ext cx="1416230" cy="680233"/>
            <a:chOff x="-44329" y="3936322"/>
            <a:chExt cx="1415929" cy="679953"/>
          </a:xfrm>
        </p:grpSpPr>
        <p:sp>
          <p:nvSpPr>
            <p:cNvPr id="26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 dirty="0"/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-44329" y="3936322"/>
              <a:ext cx="1098317" cy="43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chemeClr val="accent1"/>
                  </a:solidFill>
                </a:rPr>
                <a:t>q</a:t>
              </a:r>
            </a:p>
          </p:txBody>
        </p: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594170" y="106680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5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607422" y="364127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5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670190" y="5598318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5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594170" y="367085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6</a:t>
            </a:r>
          </a:p>
        </p:txBody>
      </p:sp>
      <p:pic>
        <p:nvPicPr>
          <p:cNvPr id="60" name="Picture 5" descr="j0116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648200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AutoShape 35"/>
          <p:cNvSpPr>
            <a:spLocks noChangeArrowheads="1"/>
          </p:cNvSpPr>
          <p:nvPr/>
        </p:nvSpPr>
        <p:spPr bwMode="auto">
          <a:xfrm>
            <a:off x="1219200" y="3810000"/>
            <a:ext cx="1828800" cy="609600"/>
          </a:xfrm>
          <a:prstGeom prst="wedgeRoundRectCallout">
            <a:avLst>
              <a:gd name="adj1" fmla="val -35776"/>
              <a:gd name="adj2" fmla="val 90750"/>
              <a:gd name="adj3" fmla="val 16667"/>
            </a:avLst>
          </a:prstGeom>
          <a:noFill/>
          <a:ln w="381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For 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37928 L -0.00139 0.003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3" grpId="1"/>
      <p:bldP spid="33" grpId="2"/>
      <p:bldP spid="34" grpId="0"/>
      <p:bldP spid="35" grpId="0"/>
      <p:bldP spid="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801688"/>
            <a:ext cx="7696200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Positions:</a:t>
            </a:r>
            <a:r>
              <a:rPr lang="en-CA" altLang="en-US" sz="2800" i="0" dirty="0">
                <a:cs typeface="+mn-cs"/>
              </a:rPr>
              <a:t> Given a data structure,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we want to have one or more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current elements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that we are considering.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Storing Them: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A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</a:t>
            </a:r>
            <a:r>
              <a:rPr lang="en-CA" altLang="en-US" sz="2800" i="0" dirty="0">
                <a:cs typeface="+mn-cs"/>
              </a:rPr>
              <a:t> can be stored in a variable girl</a:t>
            </a:r>
            <a:r>
              <a:rPr lang="en-CA" altLang="en-US" sz="2800" i="0" baseline="-25000" dirty="0">
                <a:cs typeface="+mn-cs"/>
              </a:rPr>
              <a:t>2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or in an array </a:t>
            </a:r>
            <a:r>
              <a:rPr lang="en-CA" altLang="en-US" sz="2800" dirty="0">
                <a:solidFill>
                  <a:schemeClr val="accent6"/>
                </a:solidFill>
                <a:cs typeface="+mn-cs"/>
              </a:rPr>
              <a:t>A[4]</a:t>
            </a:r>
            <a:r>
              <a:rPr lang="en-CA" altLang="en-US" sz="2800" i="0" dirty="0">
                <a:cs typeface="+mn-cs"/>
              </a:rPr>
              <a:t>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A position can also be stored in a data element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“pointing” at another data element.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11267" name="AutoShape 2" descr="Image result for array index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11268" name="AutoShape 4" descr="Image result for array index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11269" name="Rectangle 65"/>
          <p:cNvSpPr>
            <a:spLocks noChangeArrowheads="1"/>
          </p:cNvSpPr>
          <p:nvPr/>
        </p:nvSpPr>
        <p:spPr bwMode="auto">
          <a:xfrm>
            <a:off x="11536363" y="5337175"/>
            <a:ext cx="596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11270" name="Rectangle 95"/>
          <p:cNvSpPr>
            <a:spLocks noChangeArrowheads="1"/>
          </p:cNvSpPr>
          <p:nvPr/>
        </p:nvSpPr>
        <p:spPr bwMode="auto">
          <a:xfrm>
            <a:off x="12822238" y="4730750"/>
            <a:ext cx="642937" cy="590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11271" name="Rectangle 96"/>
          <p:cNvSpPr>
            <a:spLocks noChangeArrowheads="1"/>
          </p:cNvSpPr>
          <p:nvPr/>
        </p:nvSpPr>
        <p:spPr bwMode="auto">
          <a:xfrm>
            <a:off x="13465175" y="4730750"/>
            <a:ext cx="641350" cy="590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11272" name="Rectangle 97"/>
          <p:cNvSpPr>
            <a:spLocks noChangeArrowheads="1"/>
          </p:cNvSpPr>
          <p:nvPr/>
        </p:nvSpPr>
        <p:spPr bwMode="auto">
          <a:xfrm>
            <a:off x="14106525" y="4730750"/>
            <a:ext cx="642938" cy="590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11273" name="Rectangle 98"/>
          <p:cNvSpPr>
            <a:spLocks noChangeArrowheads="1"/>
          </p:cNvSpPr>
          <p:nvPr/>
        </p:nvSpPr>
        <p:spPr bwMode="auto">
          <a:xfrm>
            <a:off x="14749463" y="4730750"/>
            <a:ext cx="642937" cy="590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1127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High Level Positions/Pointers</a:t>
            </a: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648200"/>
            <a:ext cx="38798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0738" y="5422900"/>
            <a:ext cx="7408862" cy="1816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altLang="en-US" sz="2800" i="0" dirty="0">
                <a:cs typeface="Arial" pitchFamily="34" charset="0"/>
              </a:rPr>
              <a:t>Each element contains two fields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Arial" pitchFamily="34" charset="0"/>
              </a:rPr>
              <a:t>First storing info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Arial" pitchFamily="34" charset="0"/>
              </a:rPr>
              <a:t>Second storing the position of the next element</a:t>
            </a:r>
            <a:br>
              <a:rPr lang="en-CA" altLang="en-US" sz="2800" i="0" dirty="0">
                <a:cs typeface="Arial" pitchFamily="34" charset="0"/>
              </a:rPr>
            </a:br>
            <a:endParaRPr lang="en-CA" sz="28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801688"/>
            <a:ext cx="86868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Array Implantation of Positions: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Suppose the data elements are entries in an array </a:t>
            </a:r>
            <a:r>
              <a:rPr lang="en-US" altLang="en-US" sz="2800" dirty="0">
                <a:solidFill>
                  <a:schemeClr val="accent1"/>
                </a:solidFill>
                <a:latin typeface="Times New Roman" charset="0"/>
                <a:cs typeface="Arial" pitchFamily="34" charset="0"/>
              </a:rPr>
              <a:t>A</a:t>
            </a:r>
            <a:r>
              <a:rPr lang="en-CA" altLang="en-US" sz="2800" i="0" dirty="0">
                <a:cs typeface="+mn-cs"/>
              </a:rPr>
              <a:t>,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then the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</a:t>
            </a:r>
            <a:r>
              <a:rPr lang="en-CA" altLang="en-US" sz="2800" i="0" dirty="0">
                <a:cs typeface="+mn-cs"/>
              </a:rPr>
              <a:t> of an element could be its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index</a:t>
            </a:r>
            <a:r>
              <a:rPr lang="en-CA" altLang="en-US" sz="2800" i="0" dirty="0">
                <a:cs typeface="+mn-cs"/>
              </a:rPr>
              <a:t>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 algn="ctr"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Pointers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143000" y="3095625"/>
            <a:ext cx="4606925" cy="1314450"/>
            <a:chOff x="1143000" y="3096052"/>
            <a:chExt cx="4606754" cy="1313368"/>
          </a:xfrm>
        </p:grpSpPr>
        <p:sp>
          <p:nvSpPr>
            <p:cNvPr id="14341" name="Rectangle 59"/>
            <p:cNvSpPr>
              <a:spLocks noChangeArrowheads="1"/>
            </p:cNvSpPr>
            <p:nvPr/>
          </p:nvSpPr>
          <p:spPr bwMode="auto">
            <a:xfrm>
              <a:off x="2048853" y="3700361"/>
              <a:ext cx="321276" cy="707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14342" name="Rectangle 60"/>
            <p:cNvSpPr>
              <a:spLocks noChangeArrowheads="1"/>
            </p:cNvSpPr>
            <p:nvPr/>
          </p:nvSpPr>
          <p:spPr bwMode="auto">
            <a:xfrm>
              <a:off x="2697635" y="3701986"/>
              <a:ext cx="321276" cy="707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4343" name="Rectangle 61"/>
            <p:cNvSpPr>
              <a:spLocks noChangeArrowheads="1"/>
            </p:cNvSpPr>
            <p:nvPr/>
          </p:nvSpPr>
          <p:spPr bwMode="auto">
            <a:xfrm>
              <a:off x="3340187" y="3701986"/>
              <a:ext cx="321276" cy="707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14344" name="Rectangle 58"/>
            <p:cNvSpPr>
              <a:spLocks noChangeArrowheads="1"/>
            </p:cNvSpPr>
            <p:nvPr/>
          </p:nvSpPr>
          <p:spPr bwMode="auto">
            <a:xfrm>
              <a:off x="1143000" y="3135686"/>
              <a:ext cx="6258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chemeClr val="accent1"/>
                  </a:solidFill>
                </a:rPr>
                <a:t>A</a:t>
              </a:r>
            </a:p>
          </p:txBody>
        </p:sp>
        <p:sp>
          <p:nvSpPr>
            <p:cNvPr id="14345" name="Rectangle 82"/>
            <p:cNvSpPr>
              <a:spLocks noChangeArrowheads="1"/>
            </p:cNvSpPr>
            <p:nvPr/>
          </p:nvSpPr>
          <p:spPr bwMode="auto">
            <a:xfrm>
              <a:off x="1894446" y="3096052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346" name="Rectangle 83"/>
            <p:cNvSpPr>
              <a:spLocks noChangeArrowheads="1"/>
            </p:cNvSpPr>
            <p:nvPr/>
          </p:nvSpPr>
          <p:spPr bwMode="auto">
            <a:xfrm>
              <a:off x="2536997" y="3096052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347" name="Rectangle 84"/>
            <p:cNvSpPr>
              <a:spLocks noChangeArrowheads="1"/>
            </p:cNvSpPr>
            <p:nvPr/>
          </p:nvSpPr>
          <p:spPr bwMode="auto">
            <a:xfrm>
              <a:off x="3179549" y="3096052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348" name="Rectangle 85"/>
            <p:cNvSpPr>
              <a:spLocks noChangeArrowheads="1"/>
            </p:cNvSpPr>
            <p:nvPr/>
          </p:nvSpPr>
          <p:spPr bwMode="auto">
            <a:xfrm>
              <a:off x="3822100" y="3096052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349" name="Rectangle 86"/>
            <p:cNvSpPr>
              <a:spLocks noChangeArrowheads="1"/>
            </p:cNvSpPr>
            <p:nvPr/>
          </p:nvSpPr>
          <p:spPr bwMode="auto">
            <a:xfrm>
              <a:off x="4464651" y="3096052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350" name="Rectangle 87"/>
            <p:cNvSpPr>
              <a:spLocks noChangeArrowheads="1"/>
            </p:cNvSpPr>
            <p:nvPr/>
          </p:nvSpPr>
          <p:spPr bwMode="auto">
            <a:xfrm>
              <a:off x="5107203" y="3096052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351" name="Rectangle 130"/>
            <p:cNvSpPr>
              <a:spLocks noChangeArrowheads="1"/>
            </p:cNvSpPr>
            <p:nvPr/>
          </p:nvSpPr>
          <p:spPr bwMode="auto">
            <a:xfrm>
              <a:off x="5121619" y="3717364"/>
              <a:ext cx="5956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>
                  <a:solidFill>
                    <a:schemeClr val="accent2"/>
                  </a:solidFill>
                </a:rPr>
                <a:t>5</a:t>
              </a:r>
            </a:p>
          </p:txBody>
        </p:sp>
        <p:sp>
          <p:nvSpPr>
            <p:cNvPr id="14352" name="Rectangle 130"/>
            <p:cNvSpPr>
              <a:spLocks noChangeArrowheads="1"/>
            </p:cNvSpPr>
            <p:nvPr/>
          </p:nvSpPr>
          <p:spPr bwMode="auto">
            <a:xfrm>
              <a:off x="4457427" y="3705988"/>
              <a:ext cx="5956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14353" name="Rectangle 130"/>
            <p:cNvSpPr>
              <a:spLocks noChangeArrowheads="1"/>
            </p:cNvSpPr>
            <p:nvPr/>
          </p:nvSpPr>
          <p:spPr bwMode="auto">
            <a:xfrm>
              <a:off x="3793235" y="3694612"/>
              <a:ext cx="5956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>
                  <a:solidFill>
                    <a:schemeClr val="accent2"/>
                  </a:solidFill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801688"/>
            <a:ext cx="86868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Array Implantation </a:t>
            </a:r>
            <a:r>
              <a:rPr lang="en-CA" altLang="en-US" sz="2800" i="0" dirty="0">
                <a:solidFill>
                  <a:schemeClr val="tx2"/>
                </a:solidFill>
                <a:cs typeface="Arial" pitchFamily="34" charset="0"/>
              </a:rPr>
              <a:t>of Positions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: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Suppose the data elements are entries in an array </a:t>
            </a:r>
            <a:r>
              <a:rPr lang="en-US" altLang="en-US" sz="2800" dirty="0">
                <a:solidFill>
                  <a:schemeClr val="accent1"/>
                </a:solidFill>
                <a:latin typeface="Times New Roman" charset="0"/>
                <a:cs typeface="Arial" pitchFamily="34" charset="0"/>
              </a:rPr>
              <a:t>A</a:t>
            </a:r>
            <a:r>
              <a:rPr lang="en-CA" altLang="en-US" sz="2800" i="0" dirty="0">
                <a:cs typeface="+mn-cs"/>
              </a:rPr>
              <a:t>,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then the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</a:t>
            </a:r>
            <a:r>
              <a:rPr lang="en-CA" altLang="en-US" sz="2800" i="0" dirty="0">
                <a:cs typeface="+mn-cs"/>
              </a:rPr>
              <a:t> of an element could be its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index</a:t>
            </a:r>
            <a:r>
              <a:rPr lang="en-CA" altLang="en-US" sz="2800" i="0" dirty="0">
                <a:cs typeface="+mn-cs"/>
              </a:rPr>
              <a:t>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Pointers</a:t>
            </a:r>
          </a:p>
        </p:txBody>
      </p:sp>
      <p:sp>
        <p:nvSpPr>
          <p:cNvPr id="15364" name="Rectangle 59"/>
          <p:cNvSpPr>
            <a:spLocks noChangeArrowheads="1"/>
          </p:cNvSpPr>
          <p:nvPr/>
        </p:nvSpPr>
        <p:spPr bwMode="auto">
          <a:xfrm>
            <a:off x="2049463" y="3700463"/>
            <a:ext cx="320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5365" name="Rectangle 60"/>
          <p:cNvSpPr>
            <a:spLocks noChangeArrowheads="1"/>
          </p:cNvSpPr>
          <p:nvPr/>
        </p:nvSpPr>
        <p:spPr bwMode="auto">
          <a:xfrm>
            <a:off x="2697163" y="3702050"/>
            <a:ext cx="322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366" name="Rectangle 61"/>
          <p:cNvSpPr>
            <a:spLocks noChangeArrowheads="1"/>
          </p:cNvSpPr>
          <p:nvPr/>
        </p:nvSpPr>
        <p:spPr bwMode="auto">
          <a:xfrm>
            <a:off x="3340100" y="3702050"/>
            <a:ext cx="320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367" name="Rectangle 58"/>
          <p:cNvSpPr>
            <a:spLocks noChangeArrowheads="1"/>
          </p:cNvSpPr>
          <p:nvPr/>
        </p:nvSpPr>
        <p:spPr bwMode="auto">
          <a:xfrm>
            <a:off x="1143000" y="3135313"/>
            <a:ext cx="625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15368" name="Rectangle 82"/>
          <p:cNvSpPr>
            <a:spLocks noChangeArrowheads="1"/>
          </p:cNvSpPr>
          <p:nvPr/>
        </p:nvSpPr>
        <p:spPr bwMode="auto">
          <a:xfrm>
            <a:off x="1893888" y="3095625"/>
            <a:ext cx="642937" cy="5905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15369" name="Rectangle 83"/>
          <p:cNvSpPr>
            <a:spLocks noChangeArrowheads="1"/>
          </p:cNvSpPr>
          <p:nvPr/>
        </p:nvSpPr>
        <p:spPr bwMode="auto">
          <a:xfrm>
            <a:off x="2536825" y="3095625"/>
            <a:ext cx="642938" cy="5905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20" name="Rectangle 84"/>
          <p:cNvSpPr>
            <a:spLocks noChangeArrowheads="1"/>
          </p:cNvSpPr>
          <p:nvPr/>
        </p:nvSpPr>
        <p:spPr bwMode="auto">
          <a:xfrm>
            <a:off x="3179763" y="3095625"/>
            <a:ext cx="642937" cy="5905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15371" name="Rectangle 85"/>
          <p:cNvSpPr>
            <a:spLocks noChangeArrowheads="1"/>
          </p:cNvSpPr>
          <p:nvPr/>
        </p:nvSpPr>
        <p:spPr bwMode="auto">
          <a:xfrm>
            <a:off x="3822700" y="3095625"/>
            <a:ext cx="641350" cy="5905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15372" name="Rectangle 86"/>
          <p:cNvSpPr>
            <a:spLocks noChangeArrowheads="1"/>
          </p:cNvSpPr>
          <p:nvPr/>
        </p:nvSpPr>
        <p:spPr bwMode="auto">
          <a:xfrm>
            <a:off x="4464050" y="3095625"/>
            <a:ext cx="642938" cy="5905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15373" name="Rectangle 87"/>
          <p:cNvSpPr>
            <a:spLocks noChangeArrowheads="1"/>
          </p:cNvSpPr>
          <p:nvPr/>
        </p:nvSpPr>
        <p:spPr bwMode="auto">
          <a:xfrm>
            <a:off x="5106988" y="3095625"/>
            <a:ext cx="642937" cy="5905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15374" name="Rectangle 130"/>
          <p:cNvSpPr>
            <a:spLocks noChangeArrowheads="1"/>
          </p:cNvSpPr>
          <p:nvPr/>
        </p:nvSpPr>
        <p:spPr bwMode="auto">
          <a:xfrm>
            <a:off x="5121275" y="3717925"/>
            <a:ext cx="595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5375" name="Rectangle 130"/>
          <p:cNvSpPr>
            <a:spLocks noChangeArrowheads="1"/>
          </p:cNvSpPr>
          <p:nvPr/>
        </p:nvSpPr>
        <p:spPr bwMode="auto">
          <a:xfrm>
            <a:off x="4457700" y="3705225"/>
            <a:ext cx="595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5376" name="Rectangle 130"/>
          <p:cNvSpPr>
            <a:spLocks noChangeArrowheads="1"/>
          </p:cNvSpPr>
          <p:nvPr/>
        </p:nvSpPr>
        <p:spPr bwMode="auto">
          <a:xfrm>
            <a:off x="3792538" y="3694113"/>
            <a:ext cx="596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631950" y="2362200"/>
            <a:ext cx="3930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rgbClr val="CC00CC"/>
                </a:solidFill>
              </a:rPr>
              <a:t>This</a:t>
            </a:r>
            <a:r>
              <a:rPr lang="en-CA" altLang="en-US" sz="2800" i="0"/>
              <a:t> entry is at position </a:t>
            </a:r>
            <a:r>
              <a:rPr lang="en-US" altLang="en-US" sz="2800">
                <a:solidFill>
                  <a:schemeClr val="accent2"/>
                </a:solidFill>
              </a:rPr>
              <a:t>2</a:t>
            </a:r>
            <a:r>
              <a:rPr lang="en-CA" altLang="en-US" sz="2800" i="0"/>
              <a:t>.</a:t>
            </a:r>
            <a:endParaRPr lang="en-CA" altLang="en-US" sz="280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33400" y="4025900"/>
            <a:ext cx="1098550" cy="1079500"/>
            <a:chOff x="533400" y="4025721"/>
            <a:chExt cx="1098316" cy="1079679"/>
          </a:xfrm>
        </p:grpSpPr>
        <p:sp>
          <p:nvSpPr>
            <p:cNvPr id="15389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5390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chemeClr val="accent1"/>
                  </a:solidFill>
                </a:rPr>
                <a:t>head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935038" y="3505200"/>
            <a:ext cx="2493962" cy="1295400"/>
            <a:chOff x="934799" y="3505200"/>
            <a:chExt cx="2494201" cy="1295400"/>
          </a:xfrm>
        </p:grpSpPr>
        <p:sp>
          <p:nvSpPr>
            <p:cNvPr id="15387" name="Rectangle 61"/>
            <p:cNvSpPr>
              <a:spLocks noChangeArrowheads="1"/>
            </p:cNvSpPr>
            <p:nvPr/>
          </p:nvSpPr>
          <p:spPr bwMode="auto">
            <a:xfrm>
              <a:off x="934799" y="4093166"/>
              <a:ext cx="321276" cy="707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15388" name="Freeform 6"/>
            <p:cNvSpPr>
              <a:spLocks/>
            </p:cNvSpPr>
            <p:nvPr/>
          </p:nvSpPr>
          <p:spPr bwMode="auto">
            <a:xfrm>
              <a:off x="1226713" y="3505200"/>
              <a:ext cx="2202287" cy="798490"/>
            </a:xfrm>
            <a:custGeom>
              <a:avLst/>
              <a:gdLst>
                <a:gd name="T0" fmla="*/ 0 w 2202287"/>
                <a:gd name="T1" fmla="*/ 798490 h 798490"/>
                <a:gd name="T2" fmla="*/ 1622738 w 2202287"/>
                <a:gd name="T3" fmla="*/ 553791 h 798490"/>
                <a:gd name="T4" fmla="*/ 2202287 w 2202287"/>
                <a:gd name="T5" fmla="*/ 0 h 7984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2287" h="798490">
                  <a:moveTo>
                    <a:pt x="0" y="798490"/>
                  </a:moveTo>
                  <a:cubicBezTo>
                    <a:pt x="840346" y="729803"/>
                    <a:pt x="1255690" y="686873"/>
                    <a:pt x="1622738" y="553791"/>
                  </a:cubicBezTo>
                  <a:cubicBezTo>
                    <a:pt x="1989786" y="420709"/>
                    <a:pt x="2102475" y="326265"/>
                    <a:pt x="2202287" y="0"/>
                  </a:cubicBezTo>
                </a:path>
              </a:pathLst>
            </a:custGeom>
            <a:noFill/>
            <a:ln w="25400">
              <a:solidFill>
                <a:schemeClr val="hlink"/>
              </a:solidFill>
              <a:miter lim="800000"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409575" y="5022850"/>
            <a:ext cx="8085138" cy="1816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altLang="en-US" sz="2800" i="0" dirty="0">
                <a:cs typeface="Arial" pitchFamily="34" charset="0"/>
              </a:rPr>
              <a:t>We can build a linked list.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altLang="en-US" sz="2800" dirty="0">
                <a:solidFill>
                  <a:schemeClr val="accent1"/>
                </a:solidFill>
                <a:cs typeface="Arial" pitchFamily="34" charset="0"/>
              </a:rPr>
              <a:t>head</a:t>
            </a:r>
            <a:r>
              <a:rPr lang="en-CA" altLang="en-US" sz="2800" dirty="0">
                <a:solidFill>
                  <a:schemeClr val="accent6"/>
                </a:solidFill>
                <a:cs typeface="Arial" pitchFamily="34" charset="0"/>
              </a:rPr>
              <a:t> </a:t>
            </a:r>
            <a:r>
              <a:rPr lang="en-CA" altLang="en-US" sz="2800" i="0" dirty="0">
                <a:cs typeface="Arial" pitchFamily="34" charset="0"/>
              </a:rPr>
              <a:t>holds the position of the “first” element.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sz="2800" i="0" dirty="0">
                <a:cs typeface="Arial" pitchFamily="34" charset="0"/>
              </a:rPr>
              <a:t>The first element holds the position of the second.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sz="2800" i="0" dirty="0">
                <a:cs typeface="Arial" pitchFamily="34" charset="0"/>
              </a:rPr>
              <a:t>And so on.</a:t>
            </a:r>
            <a:endParaRPr lang="en-CA" sz="2800" dirty="0">
              <a:cs typeface="Arial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29000" y="2879725"/>
            <a:ext cx="1917700" cy="762000"/>
            <a:chOff x="3429000" y="2879074"/>
            <a:chExt cx="1917633" cy="763236"/>
          </a:xfrm>
        </p:grpSpPr>
        <p:sp>
          <p:nvSpPr>
            <p:cNvPr id="15385" name="Rectangle 61"/>
            <p:cNvSpPr>
              <a:spLocks noChangeArrowheads="1"/>
            </p:cNvSpPr>
            <p:nvPr/>
          </p:nvSpPr>
          <p:spPr bwMode="auto">
            <a:xfrm>
              <a:off x="3429000" y="3180645"/>
              <a:ext cx="1923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chemeClr val="accent2"/>
                  </a:solidFill>
                </a:rPr>
                <a:t>5</a:t>
              </a:r>
            </a:p>
          </p:txBody>
        </p:sp>
        <p:sp>
          <p:nvSpPr>
            <p:cNvPr id="15386" name="Freeform 33"/>
            <p:cNvSpPr>
              <a:spLocks/>
            </p:cNvSpPr>
            <p:nvPr/>
          </p:nvSpPr>
          <p:spPr bwMode="auto">
            <a:xfrm>
              <a:off x="3697502" y="2879074"/>
              <a:ext cx="1649131" cy="340880"/>
            </a:xfrm>
            <a:custGeom>
              <a:avLst/>
              <a:gdLst>
                <a:gd name="T0" fmla="*/ 0 w 1649131"/>
                <a:gd name="T1" fmla="*/ 340880 h 340880"/>
                <a:gd name="T2" fmla="*/ 776071 w 1649131"/>
                <a:gd name="T3" fmla="*/ 5871 h 340880"/>
                <a:gd name="T4" fmla="*/ 1649131 w 1649131"/>
                <a:gd name="T5" fmla="*/ 310033 h 3408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9131" h="340880">
                  <a:moveTo>
                    <a:pt x="0" y="340880"/>
                  </a:moveTo>
                  <a:cubicBezTo>
                    <a:pt x="625857" y="-32607"/>
                    <a:pt x="501216" y="44879"/>
                    <a:pt x="776071" y="5871"/>
                  </a:cubicBezTo>
                  <a:cubicBezTo>
                    <a:pt x="1050926" y="-33137"/>
                    <a:pt x="1470297" y="128298"/>
                    <a:pt x="1649131" y="310033"/>
                  </a:cubicBezTo>
                </a:path>
              </a:pathLst>
            </a:custGeom>
            <a:noFill/>
            <a:ln w="25400">
              <a:solidFill>
                <a:schemeClr val="hlink"/>
              </a:solidFill>
              <a:miter lim="800000"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267200" y="3157538"/>
            <a:ext cx="1250950" cy="560387"/>
            <a:chOff x="4267199" y="3157251"/>
            <a:chExt cx="1251333" cy="560113"/>
          </a:xfrm>
        </p:grpSpPr>
        <p:sp>
          <p:nvSpPr>
            <p:cNvPr id="15383" name="Rectangle 61"/>
            <p:cNvSpPr>
              <a:spLocks noChangeArrowheads="1"/>
            </p:cNvSpPr>
            <p:nvPr/>
          </p:nvSpPr>
          <p:spPr bwMode="auto">
            <a:xfrm>
              <a:off x="5326172" y="3157251"/>
              <a:ext cx="1923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15384" name="Freeform 35"/>
            <p:cNvSpPr>
              <a:spLocks/>
            </p:cNvSpPr>
            <p:nvPr/>
          </p:nvSpPr>
          <p:spPr bwMode="auto">
            <a:xfrm rot="10800000">
              <a:off x="4267199" y="3545318"/>
              <a:ext cx="1039531" cy="172046"/>
            </a:xfrm>
            <a:custGeom>
              <a:avLst/>
              <a:gdLst>
                <a:gd name="T0" fmla="*/ 0 w 1649131"/>
                <a:gd name="T1" fmla="*/ 724 h 340880"/>
                <a:gd name="T2" fmla="*/ 12194 w 1649131"/>
                <a:gd name="T3" fmla="*/ 13 h 340880"/>
                <a:gd name="T4" fmla="*/ 25911 w 1649131"/>
                <a:gd name="T5" fmla="*/ 659 h 3408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9131" h="340880">
                  <a:moveTo>
                    <a:pt x="0" y="340880"/>
                  </a:moveTo>
                  <a:cubicBezTo>
                    <a:pt x="625857" y="-32607"/>
                    <a:pt x="501216" y="44879"/>
                    <a:pt x="776071" y="5871"/>
                  </a:cubicBezTo>
                  <a:cubicBezTo>
                    <a:pt x="1050926" y="-33137"/>
                    <a:pt x="1470297" y="128298"/>
                    <a:pt x="1649131" y="310033"/>
                  </a:cubicBezTo>
                </a:path>
              </a:pathLst>
            </a:custGeom>
            <a:noFill/>
            <a:ln w="25400">
              <a:solidFill>
                <a:schemeClr val="hlink"/>
              </a:solidFill>
              <a:miter lim="800000"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Pointers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2000" y="685800"/>
            <a:ext cx="5562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class Node {</a:t>
            </a:r>
            <a:br>
              <a:rPr lang="en-CA" altLang="en-US" sz="2800" i="0" dirty="0">
                <a:solidFill>
                  <a:schemeClr val="accent1"/>
                </a:solidFill>
              </a:rPr>
            </a:br>
            <a:r>
              <a:rPr lang="en-CA" altLang="en-US" sz="2800" i="0" dirty="0">
                <a:solidFill>
                  <a:schemeClr val="accent1"/>
                </a:solidFill>
              </a:rPr>
              <a:t>        E </a:t>
            </a:r>
            <a:r>
              <a:rPr lang="en-CA" altLang="en-US" sz="2800" dirty="0">
                <a:solidFill>
                  <a:schemeClr val="accent1"/>
                </a:solidFill>
              </a:rPr>
              <a:t>element</a:t>
            </a:r>
            <a:r>
              <a:rPr lang="en-CA" altLang="en-US" sz="2800" i="0" dirty="0">
                <a:solidFill>
                  <a:schemeClr val="accent1"/>
                </a:solidFill>
              </a:rPr>
              <a:t>;</a:t>
            </a:r>
            <a:br>
              <a:rPr lang="en-CA" altLang="en-US" sz="2800" i="0" dirty="0">
                <a:solidFill>
                  <a:schemeClr val="accent1"/>
                </a:solidFill>
              </a:rPr>
            </a:br>
            <a:r>
              <a:rPr lang="en-CA" altLang="en-US" sz="2800" i="0" dirty="0">
                <a:solidFill>
                  <a:schemeClr val="accent1"/>
                </a:solidFill>
              </a:rPr>
              <a:t>        “pointer to Node”  </a:t>
            </a:r>
            <a:r>
              <a:rPr lang="en-CA" altLang="en-US" sz="2800" dirty="0">
                <a:solidFill>
                  <a:schemeClr val="accent1"/>
                </a:solidFill>
              </a:rPr>
              <a:t>next</a:t>
            </a:r>
            <a:r>
              <a:rPr lang="en-CA" altLang="en-US" sz="2800" i="0" dirty="0">
                <a:solidFill>
                  <a:schemeClr val="accent1"/>
                </a:solidFill>
              </a:rPr>
              <a:t>;     </a:t>
            </a:r>
            <a:br>
              <a:rPr lang="en-CA" altLang="en-US" sz="2800" i="0" dirty="0">
                <a:solidFill>
                  <a:schemeClr val="accent1"/>
                </a:solidFill>
              </a:rPr>
            </a:br>
            <a:r>
              <a:rPr lang="en-CA" altLang="en-US" sz="2800" i="0" dirty="0">
                <a:solidFill>
                  <a:schemeClr val="accent1"/>
                </a:solidFill>
              </a:rPr>
              <a:t>      }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315200" y="1620838"/>
            <a:ext cx="1371600" cy="882650"/>
            <a:chOff x="990600" y="2535887"/>
            <a:chExt cx="1371600" cy="881308"/>
          </a:xfrm>
        </p:grpSpPr>
        <p:sp>
          <p:nvSpPr>
            <p:cNvPr id="17418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17419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7420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7421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457200" y="3263900"/>
            <a:ext cx="89154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CA" altLang="en-US" sz="2800" i="0" dirty="0">
                <a:cs typeface="Arial" pitchFamily="34" charset="0"/>
              </a:rPr>
              <a:t>This had been called a </a:t>
            </a:r>
            <a:r>
              <a:rPr lang="en-CA" altLang="en-US" sz="2800" i="0" dirty="0">
                <a:solidFill>
                  <a:schemeClr val="tx2"/>
                </a:solidFill>
                <a:cs typeface="Arial" pitchFamily="34" charset="0"/>
              </a:rPr>
              <a:t>structure</a:t>
            </a:r>
            <a:r>
              <a:rPr lang="en-CA" altLang="en-US" sz="2800" i="0" dirty="0">
                <a:cs typeface="Arial" pitchFamily="34" charset="0"/>
              </a:rPr>
              <a:t> (or </a:t>
            </a:r>
            <a:r>
              <a:rPr lang="en-CA" altLang="en-US" sz="2800" i="0" dirty="0">
                <a:solidFill>
                  <a:schemeClr val="tx2"/>
                </a:solidFill>
                <a:cs typeface="Arial" pitchFamily="34" charset="0"/>
              </a:rPr>
              <a:t>record</a:t>
            </a:r>
            <a:r>
              <a:rPr lang="en-CA" altLang="en-US" sz="2800" i="0" dirty="0">
                <a:cs typeface="Arial" pitchFamily="34" charset="0"/>
              </a:rPr>
              <a:t>).</a:t>
            </a:r>
          </a:p>
          <a:p>
            <a:pPr>
              <a:defRPr/>
            </a:pPr>
            <a:r>
              <a:rPr lang="en-CA" altLang="en-US" sz="2800" i="0" dirty="0">
                <a:cs typeface="Arial" pitchFamily="34" charset="0"/>
              </a:rPr>
              <a:t>It defines </a:t>
            </a:r>
            <a:r>
              <a:rPr lang="en-CA" altLang="en-US" sz="2800" i="0" dirty="0">
                <a:solidFill>
                  <a:schemeClr val="tx2"/>
                </a:solidFill>
                <a:cs typeface="Arial" pitchFamily="34" charset="0"/>
              </a:rPr>
              <a:t>type</a:t>
            </a:r>
            <a:r>
              <a:rPr lang="en-CA" altLang="en-US" sz="2800" i="0" dirty="0">
                <a:cs typeface="Arial" pitchFamily="34" charset="0"/>
              </a:rPr>
              <a:t> called </a:t>
            </a:r>
            <a:r>
              <a:rPr lang="en-CA" altLang="en-US" sz="2800" i="0" dirty="0">
                <a:solidFill>
                  <a:schemeClr val="accent1"/>
                </a:solidFill>
                <a:cs typeface="Arial" pitchFamily="34" charset="0"/>
              </a:rPr>
              <a:t>Node</a:t>
            </a:r>
            <a:r>
              <a:rPr lang="en-CA" altLang="en-US" sz="2800" i="0" dirty="0"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en-CA" altLang="en-US" sz="2800" i="0" dirty="0">
                <a:cs typeface="Arial" pitchFamily="34" charset="0"/>
              </a:rPr>
              <a:t>It layouts a block of memory. </a:t>
            </a:r>
          </a:p>
          <a:p>
            <a:pPr>
              <a:defRPr/>
            </a:pPr>
            <a:r>
              <a:rPr lang="en-CA" altLang="en-US" sz="2800" i="0" dirty="0">
                <a:cs typeface="Arial" pitchFamily="34" charset="0"/>
              </a:rPr>
              <a:t>It has two </a:t>
            </a:r>
            <a:r>
              <a:rPr lang="en-CA" altLang="en-US" sz="2800" i="0" dirty="0">
                <a:solidFill>
                  <a:schemeClr val="tx2"/>
                </a:solidFill>
                <a:cs typeface="Arial" pitchFamily="34" charset="0"/>
              </a:rPr>
              <a:t>fields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altLang="en-US" sz="2800" dirty="0">
                <a:solidFill>
                  <a:schemeClr val="accent1"/>
                </a:solidFill>
                <a:cs typeface="Arial" pitchFamily="34" charset="0"/>
              </a:rPr>
              <a:t>element</a:t>
            </a:r>
            <a:r>
              <a:rPr lang="en-CA" altLang="en-US" sz="2800" i="0" dirty="0">
                <a:cs typeface="Arial" pitchFamily="34" charset="0"/>
              </a:rPr>
              <a:t> of type </a:t>
            </a:r>
            <a:r>
              <a:rPr lang="en-CA" altLang="en-US" sz="2800" i="0" dirty="0">
                <a:solidFill>
                  <a:schemeClr val="accent1"/>
                </a:solidFill>
                <a:cs typeface="Arial" pitchFamily="34" charset="0"/>
              </a:rPr>
              <a:t>E </a:t>
            </a:r>
            <a:r>
              <a:rPr lang="en-CA" altLang="en-US" sz="2800" i="0" dirty="0">
                <a:cs typeface="Arial" pitchFamily="34" charset="0"/>
              </a:rPr>
              <a:t>used to hold the element’s information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altLang="en-US" sz="2800" dirty="0">
                <a:solidFill>
                  <a:schemeClr val="accent1"/>
                </a:solidFill>
                <a:cs typeface="Arial" pitchFamily="34" charset="0"/>
              </a:rPr>
              <a:t>next</a:t>
            </a:r>
            <a:r>
              <a:rPr lang="en-CA" altLang="en-US" sz="2800" i="0" dirty="0">
                <a:cs typeface="Arial" pitchFamily="34" charset="0"/>
              </a:rPr>
              <a:t> of type </a:t>
            </a:r>
            <a:r>
              <a:rPr lang="en-CA" altLang="en-US" sz="2800" i="0" dirty="0">
                <a:solidFill>
                  <a:schemeClr val="accent1"/>
                </a:solidFill>
                <a:cs typeface="Arial" pitchFamily="34" charset="0"/>
              </a:rPr>
              <a:t>pointer to Node</a:t>
            </a:r>
          </a:p>
          <a:p>
            <a:pPr>
              <a:defRPr/>
            </a:pPr>
            <a:r>
              <a:rPr lang="en-CA" altLang="en-US" sz="2800" i="0" dirty="0">
                <a:cs typeface="Arial" pitchFamily="34" charset="0"/>
              </a:rPr>
              <a:t>No memory is allocated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143000" y="4148273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rgbClr val="FF0000"/>
                </a:solidFill>
              </a:rPr>
              <a:t>Keep track of types!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7251700" y="1636153"/>
            <a:ext cx="1371600" cy="2250047"/>
            <a:chOff x="7251700" y="1636153"/>
            <a:chExt cx="1371600" cy="2250047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7251700" y="2768600"/>
              <a:ext cx="1371600" cy="1117600"/>
              <a:chOff x="6858000" y="1626096"/>
              <a:chExt cx="1371600" cy="1117104"/>
            </a:xfrm>
          </p:grpSpPr>
          <p:grpSp>
            <p:nvGrpSpPr>
              <p:cNvPr id="19" name="Group 30"/>
              <p:cNvGrpSpPr>
                <a:grpSpLocks/>
              </p:cNvGrpSpPr>
              <p:nvPr/>
            </p:nvGrpSpPr>
            <p:grpSpPr bwMode="auto">
              <a:xfrm>
                <a:off x="6858000" y="1626096"/>
                <a:ext cx="1371600" cy="881308"/>
                <a:chOff x="990600" y="2535887"/>
                <a:chExt cx="1371600" cy="881308"/>
              </a:xfrm>
            </p:grpSpPr>
            <p:sp>
              <p:nvSpPr>
                <p:cNvPr id="21" name="Rectangle 59"/>
                <p:cNvSpPr>
                  <a:spLocks noChangeArrowheads="1"/>
                </p:cNvSpPr>
                <p:nvPr/>
              </p:nvSpPr>
              <p:spPr bwMode="auto">
                <a:xfrm>
                  <a:off x="990600" y="3140196"/>
                  <a:ext cx="78996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chemeClr val="accent1"/>
                      </a:solidFill>
                    </a:rPr>
                    <a:t>element</a:t>
                  </a:r>
                </a:p>
              </p:txBody>
            </p:sp>
            <p:sp>
              <p:nvSpPr>
                <p:cNvPr id="22" name="Rectangle 82"/>
                <p:cNvSpPr>
                  <a:spLocks noChangeArrowheads="1"/>
                </p:cNvSpPr>
                <p:nvPr/>
              </p:nvSpPr>
              <p:spPr bwMode="auto">
                <a:xfrm>
                  <a:off x="1077098" y="2535887"/>
                  <a:ext cx="642551" cy="590554"/>
                </a:xfrm>
                <a:prstGeom prst="rect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000"/>
                </a:p>
              </p:txBody>
            </p:sp>
            <p:sp>
              <p:nvSpPr>
                <p:cNvPr id="23" name="Rectangle 83"/>
                <p:cNvSpPr>
                  <a:spLocks noChangeArrowheads="1"/>
                </p:cNvSpPr>
                <p:nvPr/>
              </p:nvSpPr>
              <p:spPr bwMode="auto">
                <a:xfrm>
                  <a:off x="1719649" y="2535887"/>
                  <a:ext cx="642551" cy="590554"/>
                </a:xfrm>
                <a:prstGeom prst="rect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000"/>
                </a:p>
              </p:txBody>
            </p:sp>
            <p:sp>
              <p:nvSpPr>
                <p:cNvPr id="24" name="Rectangle 59"/>
                <p:cNvSpPr>
                  <a:spLocks noChangeArrowheads="1"/>
                </p:cNvSpPr>
                <p:nvPr/>
              </p:nvSpPr>
              <p:spPr bwMode="auto">
                <a:xfrm>
                  <a:off x="1825079" y="3136072"/>
                  <a:ext cx="38472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next</a:t>
                  </a:r>
                </a:p>
              </p:txBody>
            </p:sp>
          </p:grpSp>
          <p:sp>
            <p:nvSpPr>
              <p:cNvPr id="20" name="Rectangle 60"/>
              <p:cNvSpPr>
                <a:spLocks noChangeArrowheads="1"/>
              </p:cNvSpPr>
              <p:nvPr/>
            </p:nvSpPr>
            <p:spPr bwMode="auto">
              <a:xfrm>
                <a:off x="6866787" y="2466201"/>
                <a:ext cx="4616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chemeClr val="accent2"/>
                    </a:solidFill>
                  </a:rPr>
                  <a:t>2182</a:t>
                </a:r>
              </a:p>
            </p:txBody>
          </p:sp>
        </p:grpSp>
        <p:sp>
          <p:nvSpPr>
            <p:cNvPr id="17" name="Rectangle 60"/>
            <p:cNvSpPr>
              <a:spLocks noChangeArrowheads="1"/>
            </p:cNvSpPr>
            <p:nvPr/>
          </p:nvSpPr>
          <p:spPr bwMode="auto">
            <a:xfrm>
              <a:off x="8153400" y="1636153"/>
              <a:ext cx="461411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2182</a:t>
              </a:r>
            </a:p>
          </p:txBody>
        </p:sp>
        <p:grpSp>
          <p:nvGrpSpPr>
            <p:cNvPr id="41" name="Group 24"/>
            <p:cNvGrpSpPr/>
            <p:nvPr/>
          </p:nvGrpSpPr>
          <p:grpSpPr>
            <a:xfrm>
              <a:off x="8077200" y="1874520"/>
              <a:ext cx="411285" cy="792480"/>
              <a:chOff x="4433047" y="3813439"/>
              <a:chExt cx="411285" cy="792480"/>
            </a:xfrm>
          </p:grpSpPr>
          <p:cxnSp>
            <p:nvCxnSpPr>
              <p:cNvPr id="42" name="Straight Arrow Connector 28"/>
              <p:cNvCxnSpPr>
                <a:cxnSpLocks noChangeShapeType="1"/>
              </p:cNvCxnSpPr>
              <p:nvPr/>
            </p:nvCxnSpPr>
            <p:spPr bwMode="auto">
              <a:xfrm flipH="1">
                <a:off x="4433047" y="3896928"/>
                <a:ext cx="331109" cy="708991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3" name="Oval 42"/>
              <p:cNvSpPr/>
              <p:nvPr/>
            </p:nvSpPr>
            <p:spPr bwMode="auto">
              <a:xfrm>
                <a:off x="4661452" y="3813439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endParaRPr lang="en-US" sz="2800" i="0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4953000" y="712694"/>
            <a:ext cx="2863327" cy="1344706"/>
            <a:chOff x="4953000" y="685800"/>
            <a:chExt cx="2863327" cy="1344706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685800"/>
              <a:ext cx="2169352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" name="Group 46"/>
            <p:cNvGrpSpPr/>
            <p:nvPr/>
          </p:nvGrpSpPr>
          <p:grpSpPr>
            <a:xfrm>
              <a:off x="7239000" y="1524000"/>
              <a:ext cx="577327" cy="506506"/>
              <a:chOff x="4267005" y="914790"/>
              <a:chExt cx="577327" cy="506506"/>
            </a:xfrm>
          </p:grpSpPr>
          <p:cxnSp>
            <p:nvCxnSpPr>
              <p:cNvPr id="48" name="Straight Arrow Connector 28"/>
              <p:cNvCxnSpPr>
                <a:cxnSpLocks noChangeShapeType="1"/>
              </p:cNvCxnSpPr>
              <p:nvPr/>
            </p:nvCxnSpPr>
            <p:spPr bwMode="auto">
              <a:xfrm flipH="1" flipV="1">
                <a:off x="4267005" y="914790"/>
                <a:ext cx="497151" cy="407114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9" name="Oval 48"/>
              <p:cNvSpPr/>
              <p:nvPr/>
            </p:nvSpPr>
            <p:spPr bwMode="auto">
              <a:xfrm>
                <a:off x="4661452" y="123841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endParaRPr lang="en-US" sz="2800" i="0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7550990" y="1636059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5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990600" y="5419725"/>
            <a:ext cx="617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Here </a:t>
            </a:r>
            <a:r>
              <a:rPr lang="en-CA" altLang="en-US" sz="2800" i="0" dirty="0">
                <a:solidFill>
                  <a:schemeClr val="accent1"/>
                </a:solidFill>
              </a:rPr>
              <a:t>E</a:t>
            </a:r>
            <a:r>
              <a:rPr lang="en-CA" altLang="en-US" sz="2800" i="0" dirty="0"/>
              <a:t> is some specified type.</a:t>
            </a:r>
            <a:endParaRPr lang="en-CA" altLang="en-US" sz="2800" i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allAtOnce"/>
      <p:bldP spid="53" grpId="1"/>
      <p:bldP spid="53" grpId="2"/>
      <p:bldP spid="54" grpId="0"/>
      <p:bldP spid="5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Pointers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2000" y="685800"/>
            <a:ext cx="4343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class Node {</a:t>
            </a:r>
            <a:br>
              <a:rPr lang="en-CA" altLang="en-US" sz="2800" i="0" dirty="0">
                <a:solidFill>
                  <a:schemeClr val="accent1"/>
                </a:solidFill>
              </a:rPr>
            </a:br>
            <a:r>
              <a:rPr lang="en-CA" altLang="en-US" sz="2800" i="0" dirty="0">
                <a:solidFill>
                  <a:schemeClr val="accent1"/>
                </a:solidFill>
              </a:rPr>
              <a:t>        E </a:t>
            </a:r>
            <a:r>
              <a:rPr lang="en-CA" altLang="en-US" sz="2800" dirty="0">
                <a:solidFill>
                  <a:schemeClr val="accent1"/>
                </a:solidFill>
              </a:rPr>
              <a:t>element</a:t>
            </a:r>
            <a:r>
              <a:rPr lang="en-CA" altLang="en-US" sz="2800" i="0" dirty="0">
                <a:solidFill>
                  <a:schemeClr val="accent1"/>
                </a:solidFill>
              </a:rPr>
              <a:t>;</a:t>
            </a:r>
            <a:br>
              <a:rPr lang="en-CA" altLang="en-US" sz="2800" i="0" dirty="0">
                <a:solidFill>
                  <a:schemeClr val="accent1"/>
                </a:solidFill>
              </a:rPr>
            </a:br>
            <a:r>
              <a:rPr lang="en-CA" altLang="en-US" sz="2800" i="0" dirty="0">
                <a:solidFill>
                  <a:schemeClr val="accent1"/>
                </a:solidFill>
              </a:rPr>
              <a:t>        “pointer to Node”  </a:t>
            </a:r>
            <a:r>
              <a:rPr lang="en-CA" altLang="en-US" sz="2800" dirty="0">
                <a:solidFill>
                  <a:schemeClr val="accent1"/>
                </a:solidFill>
              </a:rPr>
              <a:t>next</a:t>
            </a:r>
            <a:r>
              <a:rPr lang="en-CA" altLang="en-US" sz="2800" i="0" dirty="0">
                <a:solidFill>
                  <a:schemeClr val="accent1"/>
                </a:solidFill>
              </a:rPr>
              <a:t>;     </a:t>
            </a:r>
            <a:br>
              <a:rPr lang="en-CA" altLang="en-US" sz="2800" i="0" dirty="0">
                <a:solidFill>
                  <a:schemeClr val="accent1"/>
                </a:solidFill>
              </a:rPr>
            </a:br>
            <a:r>
              <a:rPr lang="en-CA" altLang="en-US" sz="2800" i="0" dirty="0">
                <a:solidFill>
                  <a:schemeClr val="accent1"/>
                </a:solidFill>
              </a:rPr>
              <a:t>      }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57200" y="3263900"/>
            <a:ext cx="891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In an object oriented language, this is called a </a:t>
            </a:r>
            <a:r>
              <a:rPr lang="en-CA" altLang="en-US" sz="2800" i="0" dirty="0">
                <a:solidFill>
                  <a:schemeClr val="tx2"/>
                </a:solidFill>
              </a:rPr>
              <a:t>class</a:t>
            </a:r>
            <a:r>
              <a:rPr lang="en-CA" altLang="en-US" sz="2800" i="0" dirty="0"/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   is instantiated by an </a:t>
            </a:r>
            <a:r>
              <a:rPr lang="en-CA" altLang="en-US" sz="2800" i="0" dirty="0">
                <a:solidFill>
                  <a:schemeClr val="tx2"/>
                </a:solidFill>
              </a:rPr>
              <a:t>object</a:t>
            </a:r>
            <a:r>
              <a:rPr lang="en-CA" altLang="en-US" sz="2800" i="0" dirty="0"/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   and can include </a:t>
            </a:r>
            <a:r>
              <a:rPr lang="en-CA" altLang="en-US" sz="2800" i="0" dirty="0">
                <a:solidFill>
                  <a:schemeClr val="tx2"/>
                </a:solidFill>
              </a:rPr>
              <a:t>data and methods (actions)</a:t>
            </a:r>
            <a:r>
              <a:rPr lang="en-CA" altLang="en-US" sz="2800" i="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Pointers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2000" y="685800"/>
            <a:ext cx="4343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class Node {</a:t>
            </a:r>
            <a:br>
              <a:rPr lang="en-CA" altLang="en-US" sz="2800" i="0" dirty="0">
                <a:solidFill>
                  <a:schemeClr val="accent1"/>
                </a:solidFill>
              </a:rPr>
            </a:br>
            <a:r>
              <a:rPr lang="en-CA" altLang="en-US" sz="2800" i="0" dirty="0">
                <a:solidFill>
                  <a:schemeClr val="accent1"/>
                </a:solidFill>
              </a:rPr>
              <a:t>        E </a:t>
            </a:r>
            <a:r>
              <a:rPr lang="en-CA" altLang="en-US" sz="2800" dirty="0">
                <a:solidFill>
                  <a:schemeClr val="accent1"/>
                </a:solidFill>
              </a:rPr>
              <a:t>element</a:t>
            </a:r>
            <a:r>
              <a:rPr lang="en-CA" altLang="en-US" sz="2800" i="0" dirty="0">
                <a:solidFill>
                  <a:schemeClr val="accent1"/>
                </a:solidFill>
              </a:rPr>
              <a:t>;</a:t>
            </a:r>
            <a:br>
              <a:rPr lang="en-CA" altLang="en-US" sz="2800" i="0" dirty="0">
                <a:solidFill>
                  <a:schemeClr val="accent1"/>
                </a:solidFill>
              </a:rPr>
            </a:br>
            <a:r>
              <a:rPr lang="en-CA" altLang="en-US" sz="2800" i="0" dirty="0">
                <a:solidFill>
                  <a:schemeClr val="accent1"/>
                </a:solidFill>
              </a:rPr>
              <a:t>        “pointer to Node”  </a:t>
            </a:r>
            <a:r>
              <a:rPr lang="en-CA" altLang="en-US" sz="2800" dirty="0">
                <a:solidFill>
                  <a:schemeClr val="accent1"/>
                </a:solidFill>
              </a:rPr>
              <a:t>next</a:t>
            </a:r>
            <a:r>
              <a:rPr lang="en-CA" altLang="en-US" sz="2800" i="0" dirty="0">
                <a:solidFill>
                  <a:schemeClr val="accent1"/>
                </a:solidFill>
              </a:rPr>
              <a:t>;     </a:t>
            </a:r>
            <a:br>
              <a:rPr lang="en-CA" altLang="en-US" sz="2800" i="0" dirty="0">
                <a:solidFill>
                  <a:schemeClr val="accent1"/>
                </a:solidFill>
              </a:rPr>
            </a:br>
            <a:r>
              <a:rPr lang="en-CA" altLang="en-US" sz="2800" i="0" dirty="0">
                <a:solidFill>
                  <a:schemeClr val="accent1"/>
                </a:solidFill>
              </a:rPr>
              <a:t>   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“pointer to Node”  </a:t>
            </a:r>
            <a:r>
              <a:rPr lang="en-CA" altLang="en-US" sz="2800" dirty="0">
                <a:solidFill>
                  <a:schemeClr val="accent1"/>
                </a:solidFill>
              </a:rPr>
              <a:t>head</a:t>
            </a:r>
            <a:r>
              <a:rPr lang="en-CA" altLang="en-US" sz="2800" i="0" dirty="0">
                <a:solidFill>
                  <a:schemeClr val="accent1"/>
                </a:solidFill>
              </a:rPr>
              <a:t>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4876800"/>
            <a:ext cx="891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rgbClr val="FF0000"/>
                </a:solidFill>
              </a:rPr>
              <a:t>All</a:t>
            </a:r>
            <a:r>
              <a:rPr lang="en-CA" altLang="en-US" sz="2800" i="0"/>
              <a:t> Java variables are </a:t>
            </a:r>
            <a:r>
              <a:rPr lang="en-CA" altLang="en-US" sz="2800" i="0">
                <a:solidFill>
                  <a:schemeClr val="tx2"/>
                </a:solidFill>
              </a:rPr>
              <a:t>references/pointers</a:t>
            </a: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5530850" y="779462"/>
            <a:ext cx="1098550" cy="1049338"/>
            <a:chOff x="533400" y="4025721"/>
            <a:chExt cx="1098316" cy="1048901"/>
          </a:xfrm>
        </p:grpSpPr>
        <p:sp>
          <p:nvSpPr>
            <p:cNvPr id="8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9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33438" y="5267325"/>
            <a:ext cx="4665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(except </a:t>
            </a:r>
            <a:r>
              <a:rPr lang="en-CA" altLang="en-US" sz="2800">
                <a:solidFill>
                  <a:schemeClr val="accent1"/>
                </a:solidFill>
              </a:rPr>
              <a:t>int i; char c; double d;</a:t>
            </a:r>
            <a:r>
              <a:rPr lang="en-CA" altLang="en-US" sz="2800" i="0"/>
              <a:t>)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" y="3733800"/>
            <a:ext cx="891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This defines a new variable </a:t>
            </a:r>
            <a:r>
              <a:rPr lang="en-CA" altLang="en-US" sz="2800" dirty="0">
                <a:solidFill>
                  <a:schemeClr val="accent1"/>
                </a:solidFill>
              </a:rPr>
              <a:t>head </a:t>
            </a:r>
            <a:r>
              <a:rPr lang="en-CA" altLang="en-US" sz="2800" i="0" dirty="0"/>
              <a:t>which is to </a:t>
            </a:r>
            <a:br>
              <a:rPr lang="en-CA" altLang="en-US" sz="2800" i="0" dirty="0"/>
            </a:br>
            <a:r>
              <a:rPr lang="en-CA" altLang="en-US" sz="2800" i="0" dirty="0"/>
              <a:t>contain a </a:t>
            </a:r>
            <a:r>
              <a:rPr lang="en-CA" altLang="en-US" sz="2800" i="0" dirty="0">
                <a:solidFill>
                  <a:schemeClr val="tx2"/>
                </a:solidFill>
              </a:rPr>
              <a:t>reference/pointer</a:t>
            </a:r>
            <a:r>
              <a:rPr lang="en-CA" altLang="en-US" sz="2800" i="0" dirty="0"/>
              <a:t> to </a:t>
            </a:r>
            <a:r>
              <a:rPr lang="en-CA" altLang="en-US" sz="2800" i="0" dirty="0">
                <a:solidFill>
                  <a:schemeClr val="accent1"/>
                </a:solidFill>
              </a:rPr>
              <a:t>Node</a:t>
            </a:r>
            <a:r>
              <a:rPr lang="en-CA" altLang="en-US" sz="2800" i="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Pointers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2000" y="2816133"/>
            <a:ext cx="327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head =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86600" y="787400"/>
            <a:ext cx="1371600" cy="882650"/>
            <a:chOff x="990600" y="2535887"/>
            <a:chExt cx="1371600" cy="881308"/>
          </a:xfrm>
        </p:grpSpPr>
        <p:sp>
          <p:nvSpPr>
            <p:cNvPr id="33808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33809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0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1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85800" y="3886200"/>
            <a:ext cx="89154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This allocates enough memory for a </a:t>
            </a:r>
            <a:r>
              <a:rPr lang="en-CA" altLang="en-US" sz="2800" i="0">
                <a:solidFill>
                  <a:schemeClr val="accent1"/>
                </a:solidFill>
              </a:rPr>
              <a:t>Node </a:t>
            </a:r>
            <a:r>
              <a:rPr lang="en-CA" altLang="en-US" sz="2800" i="0">
                <a:solidFill>
                  <a:schemeClr val="tx2"/>
                </a:solidFill>
              </a:rPr>
              <a:t>object</a:t>
            </a:r>
            <a:r>
              <a:rPr lang="en-CA" altLang="en-US" sz="2800" i="0"/>
              <a:t>,</a:t>
            </a:r>
            <a:br>
              <a:rPr lang="en-CA" altLang="en-US" sz="2800" i="0"/>
            </a:br>
            <a:r>
              <a:rPr lang="en-CA" altLang="en-US" sz="2800" i="0"/>
              <a:t>   but without a variable name.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new </a:t>
            </a:r>
            <a:r>
              <a:rPr lang="en-CA" altLang="en-US" sz="2800" i="0"/>
              <a:t>returns the node’s  </a:t>
            </a:r>
            <a:r>
              <a:rPr lang="en-CA" altLang="en-US" sz="2800" i="0">
                <a:solidFill>
                  <a:schemeClr val="accent2"/>
                </a:solidFill>
              </a:rPr>
              <a:t>address</a:t>
            </a:r>
            <a:r>
              <a:rPr lang="en-CA" altLang="en-US" sz="2800" i="0"/>
              <a:t> </a:t>
            </a:r>
            <a:r>
              <a:rPr lang="en-CA" altLang="en-US" sz="2800" i="0">
                <a:solidFill>
                  <a:schemeClr val="accent2"/>
                </a:solidFill>
              </a:rPr>
              <a:t>(position) </a:t>
            </a:r>
            <a:br>
              <a:rPr lang="en-CA" altLang="en-US" sz="2800" i="0">
                <a:solidFill>
                  <a:schemeClr val="accent2"/>
                </a:solidFill>
              </a:rPr>
            </a:br>
            <a:r>
              <a:rPr lang="en-CA" altLang="en-US" sz="2800" i="0">
                <a:solidFill>
                  <a:schemeClr val="accent2"/>
                </a:solidFill>
              </a:rPr>
              <a:t>   </a:t>
            </a:r>
            <a:r>
              <a:rPr lang="en-CA" altLang="en-US" sz="2800" i="0"/>
              <a:t>in physical memory.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Now </a:t>
            </a:r>
            <a:r>
              <a:rPr lang="en-CA" altLang="en-US" sz="2800">
                <a:solidFill>
                  <a:schemeClr val="accent1"/>
                </a:solidFill>
              </a:rPr>
              <a:t>head</a:t>
            </a:r>
            <a:r>
              <a:rPr lang="en-CA" altLang="en-US" sz="2800" i="0">
                <a:solidFill>
                  <a:schemeClr val="accent1"/>
                </a:solidFill>
              </a:rPr>
              <a:t> </a:t>
            </a:r>
            <a:r>
              <a:rPr lang="en-CA" altLang="en-US" sz="2800" i="0"/>
              <a:t>contains the address of the node.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We say that </a:t>
            </a:r>
            <a:r>
              <a:rPr lang="en-CA" altLang="en-US" sz="2800">
                <a:solidFill>
                  <a:schemeClr val="accent1"/>
                </a:solidFill>
              </a:rPr>
              <a:t>head</a:t>
            </a:r>
            <a:r>
              <a:rPr lang="en-CA" altLang="en-US" sz="2800" i="0"/>
              <a:t> </a:t>
            </a:r>
            <a:r>
              <a:rPr lang="en-CA" altLang="en-US" sz="2800" i="0">
                <a:solidFill>
                  <a:schemeClr val="tx2"/>
                </a:solidFill>
              </a:rPr>
              <a:t>“references” </a:t>
            </a:r>
            <a:r>
              <a:rPr lang="en-CA" altLang="en-US" sz="2800" i="0"/>
              <a:t>the object.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982788" y="2781300"/>
            <a:ext cx="388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new Node();</a:t>
            </a:r>
            <a:endParaRPr lang="en-CA" altLang="en-US" sz="2800" i="0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62000" y="685800"/>
            <a:ext cx="4343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class Node {</a:t>
            </a:r>
            <a:br>
              <a:rPr lang="en-CA" altLang="en-US" sz="2800" i="0" dirty="0">
                <a:solidFill>
                  <a:schemeClr val="accent1"/>
                </a:solidFill>
              </a:rPr>
            </a:br>
            <a:r>
              <a:rPr lang="en-CA" altLang="en-US" sz="2800" i="0" dirty="0">
                <a:solidFill>
                  <a:schemeClr val="accent1"/>
                </a:solidFill>
              </a:rPr>
              <a:t>        E </a:t>
            </a:r>
            <a:r>
              <a:rPr lang="en-CA" altLang="en-US" sz="2800" dirty="0">
                <a:solidFill>
                  <a:schemeClr val="accent1"/>
                </a:solidFill>
              </a:rPr>
              <a:t>element</a:t>
            </a:r>
            <a:r>
              <a:rPr lang="en-CA" altLang="en-US" sz="2800" i="0" dirty="0">
                <a:solidFill>
                  <a:schemeClr val="accent1"/>
                </a:solidFill>
              </a:rPr>
              <a:t>;</a:t>
            </a:r>
            <a:br>
              <a:rPr lang="en-CA" altLang="en-US" sz="2800" i="0" dirty="0">
                <a:solidFill>
                  <a:schemeClr val="accent1"/>
                </a:solidFill>
              </a:rPr>
            </a:br>
            <a:r>
              <a:rPr lang="en-CA" altLang="en-US" sz="2800" i="0" dirty="0">
                <a:solidFill>
                  <a:schemeClr val="accent1"/>
                </a:solidFill>
              </a:rPr>
              <a:t>        “pointer to Node”  </a:t>
            </a:r>
            <a:r>
              <a:rPr lang="en-CA" altLang="en-US" sz="2800" dirty="0">
                <a:solidFill>
                  <a:schemeClr val="accent1"/>
                </a:solidFill>
              </a:rPr>
              <a:t>next</a:t>
            </a:r>
            <a:r>
              <a:rPr lang="en-CA" altLang="en-US" sz="2800" i="0" dirty="0">
                <a:solidFill>
                  <a:schemeClr val="accent1"/>
                </a:solidFill>
              </a:rPr>
              <a:t>;     </a:t>
            </a:r>
            <a:br>
              <a:rPr lang="en-CA" altLang="en-US" sz="2800" i="0" dirty="0">
                <a:solidFill>
                  <a:schemeClr val="accent1"/>
                </a:solidFill>
              </a:rPr>
            </a:br>
            <a:r>
              <a:rPr lang="en-CA" altLang="en-US" sz="2800" i="0" dirty="0">
                <a:solidFill>
                  <a:schemeClr val="accent1"/>
                </a:solidFill>
              </a:rPr>
              <a:t>   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“pointer to Node”  </a:t>
            </a:r>
            <a:r>
              <a:rPr lang="en-CA" altLang="en-US" sz="2800" dirty="0">
                <a:solidFill>
                  <a:schemeClr val="accent1"/>
                </a:solidFill>
              </a:rPr>
              <a:t>head</a:t>
            </a:r>
            <a:r>
              <a:rPr lang="en-CA" altLang="en-US" sz="2800" i="0" dirty="0">
                <a:solidFill>
                  <a:schemeClr val="accent1"/>
                </a:solidFill>
              </a:rPr>
              <a:t>;</a:t>
            </a:r>
          </a:p>
        </p:txBody>
      </p:sp>
      <p:grpSp>
        <p:nvGrpSpPr>
          <p:cNvPr id="26" name="Group 14"/>
          <p:cNvGrpSpPr>
            <a:grpSpLocks/>
          </p:cNvGrpSpPr>
          <p:nvPr/>
        </p:nvGrpSpPr>
        <p:grpSpPr bwMode="auto">
          <a:xfrm>
            <a:off x="5530850" y="779462"/>
            <a:ext cx="1098550" cy="1049338"/>
            <a:chOff x="533400" y="4025721"/>
            <a:chExt cx="1098316" cy="1048901"/>
          </a:xfrm>
        </p:grpSpPr>
        <p:sp>
          <p:nvSpPr>
            <p:cNvPr id="28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7127875" y="1628775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3" name="Rectangle 60"/>
          <p:cNvSpPr>
            <a:spLocks noChangeArrowheads="1"/>
          </p:cNvSpPr>
          <p:nvPr/>
        </p:nvSpPr>
        <p:spPr bwMode="auto">
          <a:xfrm>
            <a:off x="5842861" y="838200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993674" y="1087531"/>
            <a:ext cx="1092926" cy="182880"/>
            <a:chOff x="4661452" y="1238416"/>
            <a:chExt cx="1092926" cy="182880"/>
          </a:xfrm>
        </p:grpSpPr>
        <p:cxnSp>
          <p:nvCxnSpPr>
            <p:cNvPr id="31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4764156" y="1320011"/>
              <a:ext cx="990222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Oval 31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Pointers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2000" y="2816133"/>
            <a:ext cx="327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head =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86600" y="787400"/>
            <a:ext cx="1371600" cy="882650"/>
            <a:chOff x="990600" y="2535887"/>
            <a:chExt cx="1371600" cy="881308"/>
          </a:xfrm>
        </p:grpSpPr>
        <p:sp>
          <p:nvSpPr>
            <p:cNvPr id="33808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33809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0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1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85800" y="3810000"/>
            <a:ext cx="8915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Notation: </a:t>
            </a:r>
            <a:r>
              <a:rPr lang="en-CA" altLang="en-US" sz="2800" i="0" dirty="0">
                <a:solidFill>
                  <a:schemeClr val="accent1"/>
                </a:solidFill>
              </a:rPr>
              <a:t>“pointer to Node”  </a:t>
            </a:r>
            <a:r>
              <a:rPr lang="en-CA" altLang="en-US" sz="2800" dirty="0">
                <a:solidFill>
                  <a:schemeClr val="accent1"/>
                </a:solidFill>
              </a:rPr>
              <a:t>next</a:t>
            </a:r>
            <a:r>
              <a:rPr lang="en-CA" altLang="en-US" sz="2800" i="0" dirty="0">
                <a:solidFill>
                  <a:schemeClr val="accent1"/>
                </a:solidFill>
              </a:rPr>
              <a:t>; </a:t>
            </a:r>
            <a:endParaRPr lang="en-CA" altLang="en-US" sz="28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CA" altLang="en-US" sz="2800" i="0" dirty="0">
                <a:solidFill>
                  <a:schemeClr val="tx2"/>
                </a:solidFill>
              </a:rPr>
              <a:t> C:          </a:t>
            </a:r>
            <a:r>
              <a:rPr lang="en-CA" altLang="en-US" sz="2800" i="0" dirty="0">
                <a:solidFill>
                  <a:schemeClr val="accent1"/>
                </a:solidFill>
              </a:rPr>
              <a:t>Node *</a:t>
            </a:r>
            <a:r>
              <a:rPr lang="en-CA" altLang="en-US" sz="2800" dirty="0">
                <a:solidFill>
                  <a:schemeClr val="accent1"/>
                </a:solidFill>
              </a:rPr>
              <a:t>next;     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     *next </a:t>
            </a:r>
            <a:r>
              <a:rPr lang="en-CA" altLang="en-US" sz="2800" i="0" dirty="0"/>
              <a:t>is what next is pointing at.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800" i="0" dirty="0"/>
              <a:t>      What next is pointing at is of type </a:t>
            </a:r>
            <a:r>
              <a:rPr lang="en-CA" altLang="en-US" sz="2800" i="0" dirty="0">
                <a:solidFill>
                  <a:schemeClr val="accent1"/>
                </a:solidFill>
              </a:rPr>
              <a:t>Node</a:t>
            </a:r>
            <a:r>
              <a:rPr lang="en-CA" altLang="en-US" sz="2800" i="0" dirty="0"/>
              <a:t>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982788" y="2781300"/>
            <a:ext cx="388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new Node();</a:t>
            </a:r>
            <a:endParaRPr lang="en-CA" altLang="en-US" sz="2800" i="0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62000" y="685800"/>
            <a:ext cx="4343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class Node {</a:t>
            </a:r>
            <a:br>
              <a:rPr lang="en-CA" altLang="en-US" sz="2800" i="0" dirty="0">
                <a:solidFill>
                  <a:schemeClr val="accent1"/>
                </a:solidFill>
              </a:rPr>
            </a:br>
            <a:r>
              <a:rPr lang="en-CA" altLang="en-US" sz="2800" i="0" dirty="0">
                <a:solidFill>
                  <a:schemeClr val="accent1"/>
                </a:solidFill>
              </a:rPr>
              <a:t>        E </a:t>
            </a:r>
            <a:r>
              <a:rPr lang="en-CA" altLang="en-US" sz="2800" dirty="0">
                <a:solidFill>
                  <a:schemeClr val="accent1"/>
                </a:solidFill>
              </a:rPr>
              <a:t>element</a:t>
            </a:r>
            <a:r>
              <a:rPr lang="en-CA" altLang="en-US" sz="2800" i="0" dirty="0">
                <a:solidFill>
                  <a:schemeClr val="accent1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    Node *</a:t>
            </a:r>
            <a:r>
              <a:rPr lang="en-CA" altLang="en-US" sz="2800" dirty="0">
                <a:solidFill>
                  <a:schemeClr val="accent1"/>
                </a:solidFill>
              </a:rPr>
              <a:t>next</a:t>
            </a:r>
            <a:r>
              <a:rPr lang="en-CA" altLang="en-US" sz="2800" i="0" dirty="0">
                <a:solidFill>
                  <a:schemeClr val="accent1"/>
                </a:solidFill>
              </a:rPr>
              <a:t>;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Node *</a:t>
            </a:r>
            <a:r>
              <a:rPr lang="en-CA" altLang="en-US" sz="2800" dirty="0">
                <a:solidFill>
                  <a:schemeClr val="accent1"/>
                </a:solidFill>
              </a:rPr>
              <a:t>head</a:t>
            </a:r>
            <a:r>
              <a:rPr lang="en-CA" altLang="en-US" sz="2800" i="0" dirty="0">
                <a:solidFill>
                  <a:schemeClr val="accent1"/>
                </a:solidFill>
              </a:rPr>
              <a:t>;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530850" y="779462"/>
            <a:ext cx="1098550" cy="1049338"/>
            <a:chOff x="533400" y="4025721"/>
            <a:chExt cx="1098316" cy="1048901"/>
          </a:xfrm>
        </p:grpSpPr>
        <p:sp>
          <p:nvSpPr>
            <p:cNvPr id="28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7127875" y="1642222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3" name="Rectangle 60"/>
          <p:cNvSpPr>
            <a:spLocks noChangeArrowheads="1"/>
          </p:cNvSpPr>
          <p:nvPr/>
        </p:nvSpPr>
        <p:spPr bwMode="auto">
          <a:xfrm>
            <a:off x="5842861" y="838200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grpSp>
        <p:nvGrpSpPr>
          <p:cNvPr id="4" name="Group 29"/>
          <p:cNvGrpSpPr/>
          <p:nvPr/>
        </p:nvGrpSpPr>
        <p:grpSpPr>
          <a:xfrm>
            <a:off x="5993674" y="1087531"/>
            <a:ext cx="1092926" cy="182880"/>
            <a:chOff x="4661452" y="1238416"/>
            <a:chExt cx="1092926" cy="182880"/>
          </a:xfrm>
        </p:grpSpPr>
        <p:cxnSp>
          <p:nvCxnSpPr>
            <p:cNvPr id="31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4764156" y="1320011"/>
              <a:ext cx="990222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Oval 31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981200" y="2769326"/>
            <a:ext cx="3889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malloc( sizeof(Node) );</a:t>
            </a:r>
            <a:endParaRPr lang="en-CA" altLang="en-US" sz="2800" i="0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11926" y="3210580"/>
            <a:ext cx="327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head</a:t>
            </a:r>
            <a:r>
              <a:rPr lang="en-CA" altLang="en-US" sz="2800" dirty="0">
                <a:solidFill>
                  <a:srgbClr val="FF0000"/>
                </a:solidFill>
              </a:rPr>
              <a:t>-&gt;</a:t>
            </a:r>
            <a:r>
              <a:rPr lang="en-CA" altLang="en-US" sz="2800" dirty="0">
                <a:solidFill>
                  <a:schemeClr val="accent1"/>
                </a:solidFill>
              </a:rPr>
              <a:t>element = 5;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Pointers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2000" y="2816133"/>
            <a:ext cx="327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head =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86600" y="787400"/>
            <a:ext cx="1371600" cy="882650"/>
            <a:chOff x="990600" y="2535887"/>
            <a:chExt cx="1371600" cy="881308"/>
          </a:xfrm>
        </p:grpSpPr>
        <p:sp>
          <p:nvSpPr>
            <p:cNvPr id="33808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33809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0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1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85800" y="3836168"/>
            <a:ext cx="8915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Notation: </a:t>
            </a:r>
            <a:r>
              <a:rPr lang="en-CA" altLang="en-US" sz="2800" i="0" dirty="0">
                <a:solidFill>
                  <a:schemeClr val="accent1"/>
                </a:solidFill>
              </a:rPr>
              <a:t>“pointer to Node”  </a:t>
            </a:r>
            <a:r>
              <a:rPr lang="en-CA" altLang="en-US" sz="2800" dirty="0">
                <a:solidFill>
                  <a:schemeClr val="accent1"/>
                </a:solidFill>
              </a:rPr>
              <a:t>next</a:t>
            </a:r>
            <a:r>
              <a:rPr lang="en-CA" altLang="en-US" sz="2800" i="0" dirty="0">
                <a:solidFill>
                  <a:schemeClr val="accent1"/>
                </a:solidFill>
              </a:rPr>
              <a:t>; </a:t>
            </a:r>
            <a:endParaRPr lang="en-CA" altLang="en-US" sz="28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CA" altLang="en-US" sz="2800" i="0" dirty="0">
                <a:solidFill>
                  <a:schemeClr val="tx2"/>
                </a:solidFill>
              </a:rPr>
              <a:t> C:          </a:t>
            </a:r>
            <a:r>
              <a:rPr lang="en-CA" altLang="en-US" sz="2800" i="0" dirty="0">
                <a:solidFill>
                  <a:schemeClr val="accent1"/>
                </a:solidFill>
              </a:rPr>
              <a:t>Node *</a:t>
            </a:r>
            <a:r>
              <a:rPr lang="en-CA" altLang="en-US" sz="2800" dirty="0">
                <a:solidFill>
                  <a:schemeClr val="accent1"/>
                </a:solidFill>
              </a:rPr>
              <a:t>next;        </a:t>
            </a:r>
            <a:endParaRPr lang="en-CA" altLang="en-US" sz="2800" i="0" dirty="0"/>
          </a:p>
          <a:p>
            <a:pPr eaLnBrk="1" hangingPunct="1">
              <a:spcBef>
                <a:spcPct val="0"/>
              </a:spcBef>
            </a:pPr>
            <a:r>
              <a:rPr lang="en-CA" altLang="en-US" sz="2800" i="0" dirty="0">
                <a:solidFill>
                  <a:schemeClr val="tx2"/>
                </a:solidFill>
              </a:rPr>
              <a:t> Java:     </a:t>
            </a:r>
            <a:r>
              <a:rPr lang="en-CA" altLang="en-US" sz="2800" i="0" dirty="0">
                <a:solidFill>
                  <a:schemeClr val="accent1"/>
                </a:solidFill>
              </a:rPr>
              <a:t>Node </a:t>
            </a:r>
            <a:r>
              <a:rPr lang="en-CA" altLang="en-US" sz="2800" dirty="0">
                <a:solidFill>
                  <a:schemeClr val="accent1"/>
                </a:solidFill>
              </a:rPr>
              <a:t>next;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800" i="0" dirty="0"/>
              <a:t>      I am ok with head </a:t>
            </a:r>
            <a:r>
              <a:rPr lang="en-CA" altLang="en-US" sz="2800" i="0" dirty="0">
                <a:solidFill>
                  <a:srgbClr val="FF0000"/>
                </a:solidFill>
              </a:rPr>
              <a:t>being</a:t>
            </a:r>
            <a:r>
              <a:rPr lang="en-CA" altLang="en-US" sz="2800" i="0" dirty="0"/>
              <a:t> a node.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800" i="0" dirty="0"/>
              <a:t>     But to me, this means that a </a:t>
            </a:r>
            <a:r>
              <a:rPr lang="en-CA" altLang="en-US" sz="2800" i="0" dirty="0">
                <a:solidFill>
                  <a:srgbClr val="FFC000"/>
                </a:solidFill>
              </a:rPr>
              <a:t>Node </a:t>
            </a:r>
            <a:r>
              <a:rPr lang="en-CA" altLang="en-US" sz="2800" i="0" dirty="0">
                <a:solidFill>
                  <a:srgbClr val="FF0000"/>
                </a:solidFill>
              </a:rPr>
              <a:t>contains</a:t>
            </a:r>
            <a:r>
              <a:rPr lang="en-CA" altLang="en-US" sz="2800" i="0" dirty="0"/>
              <a:t> a </a:t>
            </a:r>
            <a:r>
              <a:rPr lang="en-CA" altLang="en-US" sz="2800" i="0" dirty="0">
                <a:solidFill>
                  <a:srgbClr val="FFC000"/>
                </a:solidFill>
              </a:rPr>
              <a:t>node</a:t>
            </a:r>
            <a:r>
              <a:rPr lang="en-CA" altLang="en-US" sz="2800" i="0" dirty="0"/>
              <a:t>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982788" y="2781300"/>
            <a:ext cx="388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new Node();</a:t>
            </a:r>
            <a:endParaRPr lang="en-CA" altLang="en-US" sz="2800" i="0" dirty="0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843838" y="922836"/>
            <a:ext cx="538162" cy="409575"/>
            <a:chOff x="990600" y="2535887"/>
            <a:chExt cx="1371600" cy="820434"/>
          </a:xfrm>
        </p:grpSpPr>
        <p:sp>
          <p:nvSpPr>
            <p:cNvPr id="30" name="Rectangle 59"/>
            <p:cNvSpPr>
              <a:spLocks noChangeArrowheads="1"/>
            </p:cNvSpPr>
            <p:nvPr/>
          </p:nvSpPr>
          <p:spPr bwMode="auto">
            <a:xfrm>
              <a:off x="990600" y="3140195"/>
              <a:ext cx="715672" cy="216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>
                  <a:solidFill>
                    <a:schemeClr val="accent2"/>
                  </a:solidFill>
                </a:rPr>
                <a:t>element</a:t>
              </a:r>
            </a:p>
          </p:txBody>
        </p:sp>
        <p:sp>
          <p:nvSpPr>
            <p:cNvPr id="33" name="Rectangle 82"/>
            <p:cNvSpPr>
              <a:spLocks noChangeArrowheads="1"/>
            </p:cNvSpPr>
            <p:nvPr/>
          </p:nvSpPr>
          <p:spPr bwMode="auto">
            <a:xfrm>
              <a:off x="1075565" y="2535887"/>
              <a:ext cx="643319" cy="59147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1050">
                <a:solidFill>
                  <a:schemeClr val="accent2"/>
                </a:solidFill>
              </a:endParaRPr>
            </a:p>
          </p:txBody>
        </p:sp>
        <p:sp>
          <p:nvSpPr>
            <p:cNvPr id="34" name="Rectangle 83"/>
            <p:cNvSpPr>
              <a:spLocks noChangeArrowheads="1"/>
            </p:cNvSpPr>
            <p:nvPr/>
          </p:nvSpPr>
          <p:spPr bwMode="auto">
            <a:xfrm>
              <a:off x="1718884" y="2535887"/>
              <a:ext cx="643316" cy="59147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solidFill>
                  <a:schemeClr val="accent2"/>
                </a:solidFill>
              </a:endParaRPr>
            </a:p>
          </p:txBody>
        </p:sp>
        <p:sp>
          <p:nvSpPr>
            <p:cNvPr id="35" name="Rectangle 59"/>
            <p:cNvSpPr>
              <a:spLocks noChangeArrowheads="1"/>
            </p:cNvSpPr>
            <p:nvPr/>
          </p:nvSpPr>
          <p:spPr bwMode="auto">
            <a:xfrm>
              <a:off x="1825080" y="3136072"/>
              <a:ext cx="384417" cy="216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>
                  <a:solidFill>
                    <a:schemeClr val="accent2"/>
                  </a:solidFill>
                </a:rPr>
                <a:t>next</a:t>
              </a:r>
            </a:p>
          </p:txBody>
        </p:sp>
      </p:grpSp>
      <p:grpSp>
        <p:nvGrpSpPr>
          <p:cNvPr id="6" name="Group 19"/>
          <p:cNvGrpSpPr>
            <a:grpSpLocks noChangeAspect="1"/>
          </p:cNvGrpSpPr>
          <p:nvPr/>
        </p:nvGrpSpPr>
        <p:grpSpPr bwMode="auto">
          <a:xfrm>
            <a:off x="8139113" y="968873"/>
            <a:ext cx="203200" cy="147638"/>
            <a:chOff x="990600" y="2535887"/>
            <a:chExt cx="1371600" cy="820434"/>
          </a:xfrm>
        </p:grpSpPr>
        <p:sp>
          <p:nvSpPr>
            <p:cNvPr id="37" name="Rectangle 59"/>
            <p:cNvSpPr>
              <a:spLocks noChangeArrowheads="1"/>
            </p:cNvSpPr>
            <p:nvPr/>
          </p:nvSpPr>
          <p:spPr bwMode="auto">
            <a:xfrm>
              <a:off x="990600" y="3140195"/>
              <a:ext cx="715672" cy="216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>
                  <a:solidFill>
                    <a:srgbClr val="FF0000"/>
                  </a:solidFill>
                </a:rPr>
                <a:t>element</a:t>
              </a:r>
            </a:p>
          </p:txBody>
        </p:sp>
        <p:sp>
          <p:nvSpPr>
            <p:cNvPr id="38" name="Rectangle 82"/>
            <p:cNvSpPr>
              <a:spLocks noChangeArrowheads="1"/>
            </p:cNvSpPr>
            <p:nvPr/>
          </p:nvSpPr>
          <p:spPr bwMode="auto">
            <a:xfrm>
              <a:off x="1076325" y="2535887"/>
              <a:ext cx="642938" cy="591066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1050">
                <a:solidFill>
                  <a:srgbClr val="FF0000"/>
                </a:solidFill>
              </a:endParaRPr>
            </a:p>
          </p:txBody>
        </p:sp>
        <p:sp>
          <p:nvSpPr>
            <p:cNvPr id="39" name="Rectangle 83"/>
            <p:cNvSpPr>
              <a:spLocks noChangeArrowheads="1"/>
            </p:cNvSpPr>
            <p:nvPr/>
          </p:nvSpPr>
          <p:spPr bwMode="auto">
            <a:xfrm>
              <a:off x="1719263" y="2535887"/>
              <a:ext cx="642938" cy="591066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solidFill>
                  <a:srgbClr val="FF0000"/>
                </a:solidFill>
              </a:endParaRPr>
            </a:p>
          </p:txBody>
        </p:sp>
        <p:sp>
          <p:nvSpPr>
            <p:cNvPr id="40" name="Rectangle 59"/>
            <p:cNvSpPr>
              <a:spLocks noChangeArrowheads="1"/>
            </p:cNvSpPr>
            <p:nvPr/>
          </p:nvSpPr>
          <p:spPr bwMode="auto">
            <a:xfrm>
              <a:off x="1825080" y="3136072"/>
              <a:ext cx="384417" cy="216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>
                  <a:solidFill>
                    <a:srgbClr val="FF0000"/>
                  </a:solidFill>
                </a:rPr>
                <a:t>next</a:t>
              </a:r>
            </a:p>
          </p:txBody>
        </p:sp>
      </p:grp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762000" y="685800"/>
            <a:ext cx="4343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class Node {</a:t>
            </a:r>
            <a:br>
              <a:rPr lang="en-CA" altLang="en-US" sz="2800" i="0" dirty="0">
                <a:solidFill>
                  <a:schemeClr val="accent1"/>
                </a:solidFill>
              </a:rPr>
            </a:br>
            <a:r>
              <a:rPr lang="en-CA" altLang="en-US" sz="2800" i="0" dirty="0">
                <a:solidFill>
                  <a:schemeClr val="accent1"/>
                </a:solidFill>
              </a:rPr>
              <a:t>        E </a:t>
            </a:r>
            <a:r>
              <a:rPr lang="en-CA" altLang="en-US" sz="2800" dirty="0">
                <a:solidFill>
                  <a:schemeClr val="accent1"/>
                </a:solidFill>
              </a:rPr>
              <a:t>element</a:t>
            </a:r>
            <a:r>
              <a:rPr lang="en-CA" altLang="en-US" sz="2800" i="0" dirty="0">
                <a:solidFill>
                  <a:schemeClr val="accent1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    Node </a:t>
            </a:r>
            <a:r>
              <a:rPr lang="en-CA" altLang="en-US" sz="2800" dirty="0">
                <a:solidFill>
                  <a:schemeClr val="accent1"/>
                </a:solidFill>
              </a:rPr>
              <a:t>next</a:t>
            </a:r>
            <a:r>
              <a:rPr lang="en-CA" altLang="en-US" sz="2800" i="0" dirty="0">
                <a:solidFill>
                  <a:schemeClr val="accent1"/>
                </a:solidFill>
              </a:rPr>
              <a:t>;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Node </a:t>
            </a:r>
            <a:r>
              <a:rPr lang="en-CA" altLang="en-US" sz="2800" dirty="0">
                <a:solidFill>
                  <a:schemeClr val="accent1"/>
                </a:solidFill>
              </a:rPr>
              <a:t>head</a:t>
            </a:r>
            <a:r>
              <a:rPr lang="en-CA" altLang="en-US" sz="2800" i="0" dirty="0">
                <a:solidFill>
                  <a:schemeClr val="accent1"/>
                </a:solidFill>
              </a:rPr>
              <a:t>;</a:t>
            </a:r>
          </a:p>
        </p:txBody>
      </p:sp>
      <p:sp>
        <p:nvSpPr>
          <p:cNvPr id="41" name="Rectangle 58"/>
          <p:cNvSpPr>
            <a:spLocks noChangeArrowheads="1"/>
          </p:cNvSpPr>
          <p:nvPr/>
        </p:nvSpPr>
        <p:spPr bwMode="auto">
          <a:xfrm>
            <a:off x="6140450" y="685800"/>
            <a:ext cx="1098550" cy="43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1"/>
                </a:solidFill>
              </a:rPr>
              <a:t>head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530850" y="779462"/>
            <a:ext cx="2057400" cy="1125538"/>
            <a:chOff x="5530850" y="779462"/>
            <a:chExt cx="2057400" cy="1125538"/>
          </a:xfrm>
        </p:grpSpPr>
        <p:grpSp>
          <p:nvGrpSpPr>
            <p:cNvPr id="42" name="Group 41"/>
            <p:cNvGrpSpPr/>
            <p:nvPr/>
          </p:nvGrpSpPr>
          <p:grpSpPr>
            <a:xfrm>
              <a:off x="5530850" y="779462"/>
              <a:ext cx="2057400" cy="1125538"/>
              <a:chOff x="5530850" y="779462"/>
              <a:chExt cx="2057400" cy="1125538"/>
            </a:xfrm>
          </p:grpSpPr>
          <p:grpSp>
            <p:nvGrpSpPr>
              <p:cNvPr id="3" name="Group 14"/>
              <p:cNvGrpSpPr>
                <a:grpSpLocks/>
              </p:cNvGrpSpPr>
              <p:nvPr/>
            </p:nvGrpSpPr>
            <p:grpSpPr bwMode="auto">
              <a:xfrm>
                <a:off x="5530850" y="779462"/>
                <a:ext cx="1098550" cy="1049338"/>
                <a:chOff x="533400" y="4025721"/>
                <a:chExt cx="1098316" cy="1048901"/>
              </a:xfrm>
            </p:grpSpPr>
            <p:sp>
              <p:nvSpPr>
                <p:cNvPr id="28" name="Rectangle 85"/>
                <p:cNvSpPr>
                  <a:spLocks noChangeArrowheads="1"/>
                </p:cNvSpPr>
                <p:nvPr/>
              </p:nvSpPr>
              <p:spPr bwMode="auto">
                <a:xfrm>
                  <a:off x="729049" y="4025721"/>
                  <a:ext cx="642551" cy="590554"/>
                </a:xfrm>
                <a:prstGeom prst="rect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000"/>
                </a:p>
              </p:txBody>
            </p:sp>
            <p:sp>
              <p:nvSpPr>
                <p:cNvPr id="29" name="Rectangle 58"/>
                <p:cNvSpPr>
                  <a:spLocks noChangeArrowheads="1"/>
                </p:cNvSpPr>
                <p:nvPr/>
              </p:nvSpPr>
              <p:spPr bwMode="auto">
                <a:xfrm>
                  <a:off x="533400" y="4643735"/>
                  <a:ext cx="1098316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>
                      <a:solidFill>
                        <a:schemeClr val="accent1"/>
                      </a:solidFill>
                    </a:rPr>
                    <a:t>head</a:t>
                  </a:r>
                </a:p>
              </p:txBody>
            </p:sp>
          </p:grpSp>
          <p:sp>
            <p:nvSpPr>
              <p:cNvPr id="22" name="Rectangle 60"/>
              <p:cNvSpPr>
                <a:spLocks noChangeArrowheads="1"/>
              </p:cNvSpPr>
              <p:nvPr/>
            </p:nvSpPr>
            <p:spPr bwMode="auto">
              <a:xfrm>
                <a:off x="7127875" y="1628775"/>
                <a:ext cx="460375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2"/>
                    </a:solidFill>
                  </a:rPr>
                  <a:t>2039</a:t>
                </a:r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5993674" y="1087531"/>
                <a:ext cx="1092926" cy="182880"/>
                <a:chOff x="4661452" y="1238416"/>
                <a:chExt cx="1092926" cy="182880"/>
              </a:xfrm>
            </p:grpSpPr>
            <p:cxnSp>
              <p:nvCxnSpPr>
                <p:cNvPr id="31" name="Straight Arrow Connector 28"/>
                <p:cNvCxnSpPr>
                  <a:cxnSpLocks noChangeShapeType="1"/>
                </p:cNvCxnSpPr>
                <p:nvPr/>
              </p:nvCxnSpPr>
              <p:spPr bwMode="auto">
                <a:xfrm flipV="1">
                  <a:off x="4764156" y="1320011"/>
                  <a:ext cx="990222" cy="0"/>
                </a:xfrm>
                <a:prstGeom prst="straightConnector1">
                  <a:avLst/>
                </a:prstGeom>
                <a:noFill/>
                <a:ln w="25400" algn="ctr">
                  <a:solidFill>
                    <a:schemeClr val="hlink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2" name="Oval 31"/>
                <p:cNvSpPr/>
                <p:nvPr/>
              </p:nvSpPr>
              <p:spPr bwMode="auto">
                <a:xfrm>
                  <a:off x="4661452" y="1238416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tlCol="0" anchor="ctr">
                  <a:spAutoFit/>
                </a:bodyPr>
                <a:lstStyle/>
                <a:p>
                  <a:pPr algn="ctr">
                    <a:spcBef>
                      <a:spcPts val="0"/>
                    </a:spcBef>
                  </a:pPr>
                  <a:endParaRPr lang="en-US" sz="2800" i="0" dirty="0">
                    <a:solidFill>
                      <a:schemeClr val="tx2"/>
                    </a:solidFill>
                  </a:endParaRPr>
                </a:p>
              </p:txBody>
            </p:sp>
          </p:grpSp>
        </p:grpSp>
        <p:sp>
          <p:nvSpPr>
            <p:cNvPr id="23" name="Rectangle 60"/>
            <p:cNvSpPr>
              <a:spLocks noChangeArrowheads="1"/>
            </p:cNvSpPr>
            <p:nvPr/>
          </p:nvSpPr>
          <p:spPr bwMode="auto">
            <a:xfrm>
              <a:off x="5842861" y="838200"/>
              <a:ext cx="461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2039</a:t>
              </a:r>
            </a:p>
          </p:txBody>
        </p:sp>
      </p:grpSp>
      <p:pic>
        <p:nvPicPr>
          <p:cNvPr id="47" name="Picture 2" descr="http://img3.wikia.nocookie.net/__cb20100201125525/kongregate/images/d/de/Funx_Recursion_sm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4362203" cy="327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http://arnoldzwicky.s3.amazonaws.com/RecursiveSush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37605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Pointers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86600" y="787400"/>
            <a:ext cx="1371600" cy="882650"/>
            <a:chOff x="990600" y="2535887"/>
            <a:chExt cx="1371600" cy="881308"/>
          </a:xfrm>
        </p:grpSpPr>
        <p:sp>
          <p:nvSpPr>
            <p:cNvPr id="33808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33809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0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1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85800" y="3810000"/>
            <a:ext cx="8915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Notation: </a:t>
            </a:r>
            <a:r>
              <a:rPr lang="en-CA" altLang="en-US" sz="2800" i="0" dirty="0">
                <a:solidFill>
                  <a:schemeClr val="accent1"/>
                </a:solidFill>
              </a:rPr>
              <a:t>“pointer to Node”  </a:t>
            </a:r>
            <a:r>
              <a:rPr lang="en-CA" altLang="en-US" sz="2800" dirty="0">
                <a:solidFill>
                  <a:schemeClr val="accent1"/>
                </a:solidFill>
              </a:rPr>
              <a:t>next</a:t>
            </a:r>
            <a:r>
              <a:rPr lang="en-CA" altLang="en-US" sz="2800" i="0" dirty="0">
                <a:solidFill>
                  <a:schemeClr val="accent1"/>
                </a:solidFill>
              </a:rPr>
              <a:t>; </a:t>
            </a:r>
            <a:endParaRPr lang="en-CA" altLang="en-US" sz="28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CA" altLang="en-US" sz="2800" i="0" dirty="0">
                <a:solidFill>
                  <a:schemeClr val="tx2"/>
                </a:solidFill>
              </a:rPr>
              <a:t> C:          </a:t>
            </a:r>
            <a:r>
              <a:rPr lang="en-CA" altLang="en-US" sz="2800" i="0" dirty="0">
                <a:solidFill>
                  <a:schemeClr val="accent1"/>
                </a:solidFill>
              </a:rPr>
              <a:t>Node *</a:t>
            </a:r>
            <a:r>
              <a:rPr lang="en-CA" altLang="en-US" sz="2800" dirty="0">
                <a:solidFill>
                  <a:schemeClr val="accent1"/>
                </a:solidFill>
              </a:rPr>
              <a:t>next;        </a:t>
            </a:r>
            <a:endParaRPr lang="en-CA" altLang="en-US" sz="2800" i="0" dirty="0"/>
          </a:p>
          <a:p>
            <a:pPr eaLnBrk="1" hangingPunct="1">
              <a:spcBef>
                <a:spcPct val="0"/>
              </a:spcBef>
            </a:pPr>
            <a:r>
              <a:rPr lang="en-CA" altLang="en-US" sz="2800" i="0" dirty="0">
                <a:solidFill>
                  <a:schemeClr val="tx2"/>
                </a:solidFill>
              </a:rPr>
              <a:t> Java:     </a:t>
            </a:r>
            <a:r>
              <a:rPr lang="en-CA" altLang="en-US" sz="2800" i="0" dirty="0">
                <a:solidFill>
                  <a:schemeClr val="accent1"/>
                </a:solidFill>
              </a:rPr>
              <a:t>Node </a:t>
            </a:r>
            <a:r>
              <a:rPr lang="en-CA" altLang="en-US" sz="2800" dirty="0">
                <a:solidFill>
                  <a:schemeClr val="accent1"/>
                </a:solidFill>
              </a:rPr>
              <a:t>next;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sz="2800" i="0" dirty="0">
                <a:solidFill>
                  <a:schemeClr val="tx2"/>
                </a:solidFill>
              </a:rPr>
              <a:t> Python:   </a:t>
            </a:r>
            <a:r>
              <a:rPr lang="en-CA" altLang="en-US" sz="2800" dirty="0">
                <a:solidFill>
                  <a:schemeClr val="accent1"/>
                </a:solidFill>
              </a:rPr>
              <a:t>next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</a:t>
            </a:r>
            <a:r>
              <a:rPr lang="en-CA" altLang="en-US" sz="2800" i="0" dirty="0"/>
              <a:t>Types need not be specified.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762000" y="2781300"/>
            <a:ext cx="5110163" cy="558053"/>
            <a:chOff x="762000" y="3543300"/>
            <a:chExt cx="5110163" cy="558053"/>
          </a:xfrm>
        </p:grpSpPr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762000" y="3578133"/>
              <a:ext cx="3276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800" dirty="0">
                  <a:solidFill>
                    <a:schemeClr val="accent1"/>
                  </a:solidFill>
                </a:rPr>
                <a:t>head = 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982788" y="3543300"/>
              <a:ext cx="38893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800" i="0" dirty="0">
                  <a:solidFill>
                    <a:schemeClr val="accent1"/>
                  </a:solidFill>
                </a:rPr>
                <a:t>new Node()</a:t>
              </a:r>
              <a:endParaRPr lang="en-CA" altLang="en-US" sz="2800" i="0" dirty="0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530850" y="779462"/>
            <a:ext cx="1098550" cy="1049338"/>
            <a:chOff x="533400" y="4025721"/>
            <a:chExt cx="1098316" cy="1048901"/>
          </a:xfrm>
        </p:grpSpPr>
        <p:sp>
          <p:nvSpPr>
            <p:cNvPr id="28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7127875" y="1628775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3" name="Rectangle 60"/>
          <p:cNvSpPr>
            <a:spLocks noChangeArrowheads="1"/>
          </p:cNvSpPr>
          <p:nvPr/>
        </p:nvSpPr>
        <p:spPr bwMode="auto">
          <a:xfrm>
            <a:off x="5842861" y="838200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grpSp>
        <p:nvGrpSpPr>
          <p:cNvPr id="4" name="Group 29"/>
          <p:cNvGrpSpPr/>
          <p:nvPr/>
        </p:nvGrpSpPr>
        <p:grpSpPr>
          <a:xfrm>
            <a:off x="5993674" y="1087531"/>
            <a:ext cx="1092926" cy="182880"/>
            <a:chOff x="4661452" y="1238416"/>
            <a:chExt cx="1092926" cy="182880"/>
          </a:xfrm>
        </p:grpSpPr>
        <p:cxnSp>
          <p:nvCxnSpPr>
            <p:cNvPr id="31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4764156" y="1320011"/>
              <a:ext cx="990222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Oval 31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762000" y="685800"/>
            <a:ext cx="4343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define Node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    </a:t>
            </a:r>
            <a:r>
              <a:rPr lang="en-CA" altLang="en-US" sz="2800" dirty="0">
                <a:solidFill>
                  <a:schemeClr val="accent1"/>
                </a:solidFill>
              </a:rPr>
              <a:t>element</a:t>
            </a:r>
            <a:endParaRPr lang="en-CA" altLang="en-US" sz="2800" i="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    </a:t>
            </a:r>
            <a:r>
              <a:rPr lang="en-CA" altLang="en-US" sz="2800" dirty="0">
                <a:solidFill>
                  <a:schemeClr val="accent1"/>
                </a:solidFill>
              </a:rPr>
              <a:t>next</a:t>
            </a:r>
            <a:endParaRPr lang="en-CA" altLang="en-US" sz="2800" i="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head</a:t>
            </a:r>
            <a:endParaRPr lang="en-CA" altLang="en-US" sz="2800" i="0" dirty="0">
              <a:solidFill>
                <a:schemeClr val="accent1"/>
              </a:solidFill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561011" y="2438400"/>
            <a:ext cx="388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= Node()</a:t>
            </a:r>
            <a:endParaRPr lang="en-CA" altLang="en-US" sz="2800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2000" y="927318"/>
            <a:ext cx="3657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p </a:t>
            </a:r>
            <a:r>
              <a:rPr lang="en-CA" altLang="en-US" sz="2800" i="0" dirty="0">
                <a:solidFill>
                  <a:schemeClr val="accent1"/>
                </a:solidFill>
              </a:rPr>
              <a:t>= big data structure;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q</a:t>
            </a:r>
            <a:r>
              <a:rPr lang="en-CA" altLang="en-US" sz="2800" i="0" dirty="0">
                <a:solidFill>
                  <a:schemeClr val="accent1"/>
                </a:solidFill>
              </a:rPr>
              <a:t> = </a:t>
            </a:r>
            <a:r>
              <a:rPr lang="en-CA" altLang="en-US" sz="2800" dirty="0">
                <a:solidFill>
                  <a:schemeClr val="accent1"/>
                </a:solidFill>
              </a:rPr>
              <a:t>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 err="1">
                <a:solidFill>
                  <a:schemeClr val="accent1"/>
                </a:solidFill>
              </a:rPr>
              <a:t>q.work</a:t>
            </a:r>
            <a:r>
              <a:rPr lang="en-CA" altLang="en-US" sz="2800" dirty="0">
                <a:solidFill>
                  <a:schemeClr val="accent1"/>
                </a:solidFill>
              </a:rPr>
              <a:t> </a:t>
            </a:r>
            <a:r>
              <a:rPr lang="en-CA" altLang="en-US" sz="2800" i="0" dirty="0">
                <a:solidFill>
                  <a:schemeClr val="accent1"/>
                </a:solidFill>
              </a:rPr>
              <a:t>= “HUST”;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print </a:t>
            </a:r>
            <a:r>
              <a:rPr lang="en-CA" altLang="en-US" sz="2800" dirty="0" err="1">
                <a:solidFill>
                  <a:schemeClr val="accent1"/>
                </a:solidFill>
              </a:rPr>
              <a:t>p.work</a:t>
            </a:r>
            <a:r>
              <a:rPr lang="en-CA" altLang="en-US" sz="2800" dirty="0">
                <a:solidFill>
                  <a:schemeClr val="accent1"/>
                </a:solidFill>
              </a:rPr>
              <a:t>;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Quick Test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867400" y="5877580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York</a:t>
            </a:r>
            <a:endParaRPr lang="en-CA" altLang="en-US" sz="2800" i="0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3471862" cy="20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65623"/>
            <a:ext cx="3471862" cy="20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096000" y="4661263"/>
            <a:ext cx="990600" cy="40011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>
                <a:solidFill>
                  <a:schemeClr val="bg2"/>
                </a:solidFill>
              </a:rPr>
              <a:t>HUST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172200" y="6258580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HUST</a:t>
            </a:r>
            <a:endParaRPr lang="en-CA" altLang="en-US" sz="2800" i="0" dirty="0">
              <a:solidFill>
                <a:srgbClr val="FF0000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5829300" y="6135516"/>
            <a:ext cx="1028700" cy="0"/>
          </a:xfrm>
          <a:prstGeom prst="line">
            <a:avLst/>
          </a:prstGeom>
          <a:noFill/>
          <a:ln w="635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3" name="AutoShape 35"/>
          <p:cNvSpPr>
            <a:spLocks noChangeArrowheads="1"/>
          </p:cNvSpPr>
          <p:nvPr/>
        </p:nvSpPr>
        <p:spPr bwMode="auto">
          <a:xfrm>
            <a:off x="1066800" y="3810000"/>
            <a:ext cx="2438400" cy="533400"/>
          </a:xfrm>
          <a:prstGeom prst="wedgeRoundRectCallout">
            <a:avLst>
              <a:gd name="adj1" fmla="val -35776"/>
              <a:gd name="adj2" fmla="val 90750"/>
              <a:gd name="adj3" fmla="val 16667"/>
            </a:avLst>
          </a:prstGeom>
          <a:noFill/>
          <a:ln w="381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I am afraid not</a:t>
            </a:r>
          </a:p>
        </p:txBody>
      </p:sp>
      <p:pic>
        <p:nvPicPr>
          <p:cNvPr id="114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648200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" name="Group 9"/>
          <p:cNvGrpSpPr>
            <a:grpSpLocks/>
          </p:cNvGrpSpPr>
          <p:nvPr/>
        </p:nvGrpSpPr>
        <p:grpSpPr bwMode="auto">
          <a:xfrm>
            <a:off x="1600200" y="4998720"/>
            <a:ext cx="1095756" cy="1706880"/>
            <a:chOff x="2065" y="1551"/>
            <a:chExt cx="1628" cy="1988"/>
          </a:xfrm>
        </p:grpSpPr>
        <p:sp>
          <p:nvSpPr>
            <p:cNvPr id="118" name="Freeform 10"/>
            <p:cNvSpPr>
              <a:spLocks/>
            </p:cNvSpPr>
            <p:nvPr/>
          </p:nvSpPr>
          <p:spPr bwMode="auto">
            <a:xfrm>
              <a:off x="2777" y="1977"/>
              <a:ext cx="330" cy="338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" name="Freeform 11"/>
            <p:cNvSpPr>
              <a:spLocks/>
            </p:cNvSpPr>
            <p:nvPr/>
          </p:nvSpPr>
          <p:spPr bwMode="auto">
            <a:xfrm>
              <a:off x="2810" y="1930"/>
              <a:ext cx="304" cy="129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Freeform 12"/>
            <p:cNvSpPr>
              <a:spLocks/>
            </p:cNvSpPr>
            <p:nvPr/>
          </p:nvSpPr>
          <p:spPr bwMode="auto">
            <a:xfrm>
              <a:off x="2891" y="1840"/>
              <a:ext cx="514" cy="634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" name="Freeform 13"/>
            <p:cNvSpPr>
              <a:spLocks/>
            </p:cNvSpPr>
            <p:nvPr/>
          </p:nvSpPr>
          <p:spPr bwMode="auto">
            <a:xfrm>
              <a:off x="3188" y="2047"/>
              <a:ext cx="45" cy="85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Freeform 14"/>
            <p:cNvSpPr>
              <a:spLocks/>
            </p:cNvSpPr>
            <p:nvPr/>
          </p:nvSpPr>
          <p:spPr bwMode="auto">
            <a:xfrm>
              <a:off x="3141" y="1561"/>
              <a:ext cx="552" cy="453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" name="Freeform 15"/>
            <p:cNvSpPr>
              <a:spLocks/>
            </p:cNvSpPr>
            <p:nvPr/>
          </p:nvSpPr>
          <p:spPr bwMode="auto">
            <a:xfrm>
              <a:off x="3136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Freeform 16"/>
            <p:cNvSpPr>
              <a:spLocks/>
            </p:cNvSpPr>
            <p:nvPr/>
          </p:nvSpPr>
          <p:spPr bwMode="auto">
            <a:xfrm>
              <a:off x="3098" y="1812"/>
              <a:ext cx="26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Freeform 17"/>
            <p:cNvSpPr>
              <a:spLocks/>
            </p:cNvSpPr>
            <p:nvPr/>
          </p:nvSpPr>
          <p:spPr bwMode="auto">
            <a:xfrm>
              <a:off x="3037" y="1831"/>
              <a:ext cx="66" cy="81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Freeform 18"/>
            <p:cNvSpPr>
              <a:spLocks/>
            </p:cNvSpPr>
            <p:nvPr/>
          </p:nvSpPr>
          <p:spPr bwMode="auto">
            <a:xfrm>
              <a:off x="2440" y="1819"/>
              <a:ext cx="420" cy="669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Freeform 19"/>
            <p:cNvSpPr>
              <a:spLocks/>
            </p:cNvSpPr>
            <p:nvPr/>
          </p:nvSpPr>
          <p:spPr bwMode="auto">
            <a:xfrm>
              <a:off x="2499" y="1551"/>
              <a:ext cx="347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8" name="Freeform 20"/>
            <p:cNvSpPr>
              <a:spLocks/>
            </p:cNvSpPr>
            <p:nvPr/>
          </p:nvSpPr>
          <p:spPr bwMode="auto">
            <a:xfrm>
              <a:off x="2879" y="1821"/>
              <a:ext cx="68" cy="76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9" name="Freeform 21"/>
            <p:cNvSpPr>
              <a:spLocks/>
            </p:cNvSpPr>
            <p:nvPr/>
          </p:nvSpPr>
          <p:spPr bwMode="auto">
            <a:xfrm>
              <a:off x="2857" y="1782"/>
              <a:ext cx="40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" name="Freeform 22"/>
            <p:cNvSpPr>
              <a:spLocks/>
            </p:cNvSpPr>
            <p:nvPr/>
          </p:nvSpPr>
          <p:spPr bwMode="auto">
            <a:xfrm>
              <a:off x="2666" y="1962"/>
              <a:ext cx="80" cy="67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" name="Freeform 23"/>
            <p:cNvSpPr>
              <a:spLocks/>
            </p:cNvSpPr>
            <p:nvPr/>
          </p:nvSpPr>
          <p:spPr bwMode="auto">
            <a:xfrm>
              <a:off x="2688" y="1990"/>
              <a:ext cx="85" cy="74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2" name="Freeform 24"/>
            <p:cNvSpPr>
              <a:spLocks/>
            </p:cNvSpPr>
            <p:nvPr/>
          </p:nvSpPr>
          <p:spPr bwMode="auto">
            <a:xfrm>
              <a:off x="2626" y="2367"/>
              <a:ext cx="325" cy="573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Freeform 25"/>
            <p:cNvSpPr>
              <a:spLocks/>
            </p:cNvSpPr>
            <p:nvPr/>
          </p:nvSpPr>
          <p:spPr bwMode="auto">
            <a:xfrm>
              <a:off x="2607" y="2860"/>
              <a:ext cx="366" cy="679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4" name="Freeform 26"/>
            <p:cNvSpPr>
              <a:spLocks/>
            </p:cNvSpPr>
            <p:nvPr/>
          </p:nvSpPr>
          <p:spPr bwMode="auto">
            <a:xfrm>
              <a:off x="2065" y="2761"/>
              <a:ext cx="693" cy="362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5" name="AutoShape 35"/>
          <p:cNvSpPr>
            <a:spLocks noChangeArrowheads="1"/>
          </p:cNvSpPr>
          <p:nvPr/>
        </p:nvSpPr>
        <p:spPr bwMode="auto">
          <a:xfrm>
            <a:off x="3048000" y="5105400"/>
            <a:ext cx="2154936" cy="533400"/>
          </a:xfrm>
          <a:prstGeom prst="wedgeRoundRectCallout">
            <a:avLst>
              <a:gd name="adj1" fmla="val -53716"/>
              <a:gd name="adj2" fmla="val 70461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??</a:t>
            </a:r>
          </a:p>
        </p:txBody>
      </p:sp>
      <p:sp>
        <p:nvSpPr>
          <p:cNvPr id="136" name="AutoShape 35"/>
          <p:cNvSpPr>
            <a:spLocks noChangeArrowheads="1"/>
          </p:cNvSpPr>
          <p:nvPr/>
        </p:nvSpPr>
        <p:spPr bwMode="auto">
          <a:xfrm>
            <a:off x="1219200" y="3810000"/>
            <a:ext cx="1828800" cy="609600"/>
          </a:xfrm>
          <a:prstGeom prst="wedgeRoundRectCallout">
            <a:avLst>
              <a:gd name="adj1" fmla="val -35776"/>
              <a:gd name="adj2" fmla="val 90750"/>
              <a:gd name="adj3" fmla="val 16667"/>
            </a:avLst>
          </a:prstGeom>
          <a:noFill/>
          <a:ln w="381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For sure</a:t>
            </a:r>
          </a:p>
        </p:txBody>
      </p:sp>
      <p:sp>
        <p:nvSpPr>
          <p:cNvPr id="137" name="Rectangle 58"/>
          <p:cNvSpPr>
            <a:spLocks noChangeArrowheads="1"/>
          </p:cNvSpPr>
          <p:nvPr/>
        </p:nvSpPr>
        <p:spPr bwMode="auto">
          <a:xfrm>
            <a:off x="4679770" y="929908"/>
            <a:ext cx="10985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accent1"/>
                </a:solidFill>
              </a:rPr>
              <a:t>p</a:t>
            </a:r>
          </a:p>
        </p:txBody>
      </p:sp>
      <p:sp>
        <p:nvSpPr>
          <p:cNvPr id="138" name="Rectangle 58"/>
          <p:cNvSpPr>
            <a:spLocks noChangeArrowheads="1"/>
          </p:cNvSpPr>
          <p:nvPr/>
        </p:nvSpPr>
        <p:spPr bwMode="auto">
          <a:xfrm>
            <a:off x="4679770" y="3510767"/>
            <a:ext cx="1098550" cy="43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accent1"/>
                </a:solidFill>
              </a:rPr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38182 L 3.05556E-6 -4.0333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7" grpId="0" animBg="1"/>
      <p:bldP spid="20" grpId="0"/>
      <p:bldP spid="113" grpId="0" animBg="1"/>
      <p:bldP spid="135" grpId="0" animBg="1"/>
      <p:bldP spid="1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Building a Linked List</a:t>
            </a:r>
          </a:p>
        </p:txBody>
      </p:sp>
      <p:pic>
        <p:nvPicPr>
          <p:cNvPr id="69634" name="Picture 2" descr="Implementing a singly linked list in pyth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6934200" cy="1733550"/>
          </a:xfrm>
          <a:prstGeom prst="rect">
            <a:avLst/>
          </a:prstGeom>
          <a:noFill/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530850" y="793251"/>
            <a:ext cx="1098550" cy="1049338"/>
            <a:chOff x="533400" y="4025721"/>
            <a:chExt cx="1098316" cy="1048901"/>
          </a:xfrm>
        </p:grpSpPr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88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</p:grpSp>
      <p:grpSp>
        <p:nvGrpSpPr>
          <p:cNvPr id="3" name="Group 110"/>
          <p:cNvGrpSpPr/>
          <p:nvPr/>
        </p:nvGrpSpPr>
        <p:grpSpPr>
          <a:xfrm>
            <a:off x="7023463" y="738052"/>
            <a:ext cx="1663337" cy="1117600"/>
            <a:chOff x="7328263" y="787400"/>
            <a:chExt cx="1663337" cy="1117600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7328263" y="787400"/>
              <a:ext cx="1371600" cy="882650"/>
              <a:chOff x="990600" y="2535887"/>
              <a:chExt cx="1371600" cy="881308"/>
            </a:xfrm>
          </p:grpSpPr>
          <p:sp>
            <p:nvSpPr>
              <p:cNvPr id="89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90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91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92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sp>
          <p:nvSpPr>
            <p:cNvPr id="46" name="Rectangle 60"/>
            <p:cNvSpPr>
              <a:spLocks noChangeArrowheads="1"/>
            </p:cNvSpPr>
            <p:nvPr/>
          </p:nvSpPr>
          <p:spPr bwMode="auto">
            <a:xfrm>
              <a:off x="7369538" y="1628775"/>
              <a:ext cx="4603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2039</a:t>
              </a: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7577500" y="834662"/>
              <a:ext cx="5127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800" i="0" dirty="0"/>
                <a:t>1</a:t>
              </a:r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8318863" y="1024346"/>
              <a:ext cx="672737" cy="228600"/>
              <a:chOff x="8077200" y="1024346"/>
              <a:chExt cx="672737" cy="228600"/>
            </a:xfrm>
          </p:grpSpPr>
          <p:cxnSp>
            <p:nvCxnSpPr>
              <p:cNvPr id="82" name="Straight Arrow Connector 28"/>
              <p:cNvCxnSpPr>
                <a:cxnSpLocks noChangeShapeType="1"/>
              </p:cNvCxnSpPr>
              <p:nvPr/>
            </p:nvCxnSpPr>
            <p:spPr bwMode="auto">
              <a:xfrm flipV="1">
                <a:off x="8179904" y="1117915"/>
                <a:ext cx="457200" cy="0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3" name="Oval 82"/>
              <p:cNvSpPr/>
              <p:nvPr/>
            </p:nvSpPr>
            <p:spPr bwMode="auto">
              <a:xfrm>
                <a:off x="8077200" y="103632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endParaRPr lang="en-US" sz="2800" i="0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84" name="Straight Arrow Connector 28"/>
              <p:cNvCxnSpPr>
                <a:cxnSpLocks noChangeShapeType="1"/>
              </p:cNvCxnSpPr>
              <p:nvPr/>
            </p:nvCxnSpPr>
            <p:spPr bwMode="auto">
              <a:xfrm rot="5400000" flipV="1">
                <a:off x="8533311" y="1138646"/>
                <a:ext cx="228600" cy="0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" name="Straight Arrow Connector 28"/>
              <p:cNvCxnSpPr>
                <a:cxnSpLocks noChangeShapeType="1"/>
              </p:cNvCxnSpPr>
              <p:nvPr/>
            </p:nvCxnSpPr>
            <p:spPr bwMode="auto">
              <a:xfrm rot="5400000" flipV="1">
                <a:off x="8704217" y="1138646"/>
                <a:ext cx="91440" cy="0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" name="Straight Arrow Connector 28"/>
              <p:cNvCxnSpPr>
                <a:cxnSpLocks noChangeShapeType="1"/>
              </p:cNvCxnSpPr>
              <p:nvPr/>
            </p:nvCxnSpPr>
            <p:spPr bwMode="auto">
              <a:xfrm rot="5400000" flipV="1">
                <a:off x="8622139" y="1138646"/>
                <a:ext cx="155448" cy="0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6" name="Group 111"/>
          <p:cNvGrpSpPr/>
          <p:nvPr/>
        </p:nvGrpSpPr>
        <p:grpSpPr>
          <a:xfrm>
            <a:off x="7023463" y="1702478"/>
            <a:ext cx="1371600" cy="1448574"/>
            <a:chOff x="7328263" y="1752600"/>
            <a:chExt cx="1371600" cy="1448574"/>
          </a:xfrm>
        </p:grpSpPr>
        <p:grpSp>
          <p:nvGrpSpPr>
            <p:cNvPr id="7" name="Group 55"/>
            <p:cNvGrpSpPr/>
            <p:nvPr/>
          </p:nvGrpSpPr>
          <p:grpSpPr>
            <a:xfrm>
              <a:off x="7328263" y="2082800"/>
              <a:ext cx="1371600" cy="1118374"/>
              <a:chOff x="7086600" y="2082800"/>
              <a:chExt cx="1371600" cy="1118374"/>
            </a:xfrm>
          </p:grpSpPr>
          <p:grpSp>
            <p:nvGrpSpPr>
              <p:cNvPr id="8" name="Group 4"/>
              <p:cNvGrpSpPr>
                <a:grpSpLocks/>
              </p:cNvGrpSpPr>
              <p:nvPr/>
            </p:nvGrpSpPr>
            <p:grpSpPr bwMode="auto">
              <a:xfrm>
                <a:off x="7086600" y="2082800"/>
                <a:ext cx="1371600" cy="882650"/>
                <a:chOff x="990600" y="2535887"/>
                <a:chExt cx="1371600" cy="881308"/>
              </a:xfrm>
            </p:grpSpPr>
            <p:sp>
              <p:nvSpPr>
                <p:cNvPr id="95" name="Rectangle 59"/>
                <p:cNvSpPr>
                  <a:spLocks noChangeArrowheads="1"/>
                </p:cNvSpPr>
                <p:nvPr/>
              </p:nvSpPr>
              <p:spPr bwMode="auto">
                <a:xfrm>
                  <a:off x="990600" y="3140196"/>
                  <a:ext cx="78996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chemeClr val="accent1"/>
                      </a:solidFill>
                    </a:rPr>
                    <a:t>element</a:t>
                  </a:r>
                </a:p>
              </p:txBody>
            </p:sp>
            <p:sp>
              <p:nvSpPr>
                <p:cNvPr id="96" name="Rectangle 82"/>
                <p:cNvSpPr>
                  <a:spLocks noChangeArrowheads="1"/>
                </p:cNvSpPr>
                <p:nvPr/>
              </p:nvSpPr>
              <p:spPr bwMode="auto">
                <a:xfrm>
                  <a:off x="1077098" y="2535887"/>
                  <a:ext cx="642551" cy="590554"/>
                </a:xfrm>
                <a:prstGeom prst="rect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000"/>
                </a:p>
              </p:txBody>
            </p:sp>
            <p:sp>
              <p:nvSpPr>
                <p:cNvPr id="97" name="Rectangle 83"/>
                <p:cNvSpPr>
                  <a:spLocks noChangeArrowheads="1"/>
                </p:cNvSpPr>
                <p:nvPr/>
              </p:nvSpPr>
              <p:spPr bwMode="auto">
                <a:xfrm>
                  <a:off x="1719649" y="2535887"/>
                  <a:ext cx="642551" cy="590554"/>
                </a:xfrm>
                <a:prstGeom prst="rect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000"/>
                </a:p>
              </p:txBody>
            </p:sp>
            <p:sp>
              <p:nvSpPr>
                <p:cNvPr id="98" name="Rectangle 59"/>
                <p:cNvSpPr>
                  <a:spLocks noChangeArrowheads="1"/>
                </p:cNvSpPr>
                <p:nvPr/>
              </p:nvSpPr>
              <p:spPr bwMode="auto">
                <a:xfrm>
                  <a:off x="1825079" y="3136072"/>
                  <a:ext cx="38472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chemeClr val="accent1"/>
                      </a:solidFill>
                    </a:rPr>
                    <a:t>next</a:t>
                  </a:r>
                </a:p>
              </p:txBody>
            </p:sp>
          </p:grpSp>
          <p:sp>
            <p:nvSpPr>
              <p:cNvPr id="94" name="Rectangle 60"/>
              <p:cNvSpPr>
                <a:spLocks noChangeArrowheads="1"/>
              </p:cNvSpPr>
              <p:nvPr/>
            </p:nvSpPr>
            <p:spPr bwMode="auto">
              <a:xfrm>
                <a:off x="7127875" y="2924175"/>
                <a:ext cx="4616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chemeClr val="accent2"/>
                    </a:solidFill>
                  </a:rPr>
                  <a:t>8715</a:t>
                </a:r>
              </a:p>
            </p:txBody>
          </p:sp>
        </p:grp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7577500" y="2130062"/>
              <a:ext cx="5127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800" i="0" dirty="0"/>
                <a:t>2</a:t>
              </a:r>
            </a:p>
          </p:txBody>
        </p:sp>
        <p:grpSp>
          <p:nvGrpSpPr>
            <p:cNvPr id="9" name="Group 29"/>
            <p:cNvGrpSpPr/>
            <p:nvPr/>
          </p:nvGrpSpPr>
          <p:grpSpPr>
            <a:xfrm>
              <a:off x="8292737" y="1752600"/>
              <a:ext cx="182880" cy="762000"/>
              <a:chOff x="4661452" y="659296"/>
              <a:chExt cx="182880" cy="762000"/>
            </a:xfrm>
          </p:grpSpPr>
          <p:cxnSp>
            <p:nvCxnSpPr>
              <p:cNvPr id="80" name="Straight Arrow Connector 28"/>
              <p:cNvCxnSpPr>
                <a:cxnSpLocks noChangeShapeType="1"/>
              </p:cNvCxnSpPr>
              <p:nvPr/>
            </p:nvCxnSpPr>
            <p:spPr bwMode="auto">
              <a:xfrm flipH="1" flipV="1">
                <a:off x="4737652" y="659296"/>
                <a:ext cx="378" cy="660715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1" name="Oval 80"/>
              <p:cNvSpPr/>
              <p:nvPr/>
            </p:nvSpPr>
            <p:spPr bwMode="auto">
              <a:xfrm>
                <a:off x="4661452" y="123841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endParaRPr lang="en-US" sz="2800" i="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51" name="Rectangle 60"/>
            <p:cNvSpPr>
              <a:spLocks noChangeArrowheads="1"/>
            </p:cNvSpPr>
            <p:nvPr/>
          </p:nvSpPr>
          <p:spPr bwMode="auto">
            <a:xfrm>
              <a:off x="8150225" y="2072912"/>
              <a:ext cx="4603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2039</a:t>
              </a:r>
            </a:p>
          </p:txBody>
        </p:sp>
      </p:grpSp>
      <p:grpSp>
        <p:nvGrpSpPr>
          <p:cNvPr id="10" name="Group 113"/>
          <p:cNvGrpSpPr/>
          <p:nvPr/>
        </p:nvGrpSpPr>
        <p:grpSpPr>
          <a:xfrm>
            <a:off x="7023463" y="2970077"/>
            <a:ext cx="1371600" cy="1448574"/>
            <a:chOff x="7328263" y="3019425"/>
            <a:chExt cx="1371600" cy="1448574"/>
          </a:xfrm>
        </p:grpSpPr>
        <p:grpSp>
          <p:nvGrpSpPr>
            <p:cNvPr id="11" name="Group 55"/>
            <p:cNvGrpSpPr/>
            <p:nvPr/>
          </p:nvGrpSpPr>
          <p:grpSpPr>
            <a:xfrm>
              <a:off x="7328263" y="3349625"/>
              <a:ext cx="1371600" cy="1118374"/>
              <a:chOff x="7086600" y="2082800"/>
              <a:chExt cx="1371600" cy="1118374"/>
            </a:xfrm>
          </p:grpSpPr>
          <p:grpSp>
            <p:nvGrpSpPr>
              <p:cNvPr id="13" name="Group 4"/>
              <p:cNvGrpSpPr>
                <a:grpSpLocks/>
              </p:cNvGrpSpPr>
              <p:nvPr/>
            </p:nvGrpSpPr>
            <p:grpSpPr bwMode="auto">
              <a:xfrm>
                <a:off x="7086600" y="2082800"/>
                <a:ext cx="1371600" cy="882650"/>
                <a:chOff x="990600" y="2535887"/>
                <a:chExt cx="1371600" cy="881308"/>
              </a:xfrm>
            </p:grpSpPr>
            <p:sp>
              <p:nvSpPr>
                <p:cNvPr id="76" name="Rectangle 59"/>
                <p:cNvSpPr>
                  <a:spLocks noChangeArrowheads="1"/>
                </p:cNvSpPr>
                <p:nvPr/>
              </p:nvSpPr>
              <p:spPr bwMode="auto">
                <a:xfrm>
                  <a:off x="990600" y="3140196"/>
                  <a:ext cx="78996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chemeClr val="accent1"/>
                      </a:solidFill>
                    </a:rPr>
                    <a:t>element</a:t>
                  </a:r>
                </a:p>
              </p:txBody>
            </p:sp>
            <p:sp>
              <p:nvSpPr>
                <p:cNvPr id="77" name="Rectangle 82"/>
                <p:cNvSpPr>
                  <a:spLocks noChangeArrowheads="1"/>
                </p:cNvSpPr>
                <p:nvPr/>
              </p:nvSpPr>
              <p:spPr bwMode="auto">
                <a:xfrm>
                  <a:off x="1077098" y="2535887"/>
                  <a:ext cx="642551" cy="590554"/>
                </a:xfrm>
                <a:prstGeom prst="rect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000"/>
                </a:p>
              </p:txBody>
            </p:sp>
            <p:sp>
              <p:nvSpPr>
                <p:cNvPr id="78" name="Rectangle 83"/>
                <p:cNvSpPr>
                  <a:spLocks noChangeArrowheads="1"/>
                </p:cNvSpPr>
                <p:nvPr/>
              </p:nvSpPr>
              <p:spPr bwMode="auto">
                <a:xfrm>
                  <a:off x="1719649" y="2535887"/>
                  <a:ext cx="642551" cy="590554"/>
                </a:xfrm>
                <a:prstGeom prst="rect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000"/>
                </a:p>
              </p:txBody>
            </p:sp>
            <p:sp>
              <p:nvSpPr>
                <p:cNvPr id="79" name="Rectangle 59"/>
                <p:cNvSpPr>
                  <a:spLocks noChangeArrowheads="1"/>
                </p:cNvSpPr>
                <p:nvPr/>
              </p:nvSpPr>
              <p:spPr bwMode="auto">
                <a:xfrm>
                  <a:off x="1825079" y="3136072"/>
                  <a:ext cx="38472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chemeClr val="accent1"/>
                      </a:solidFill>
                    </a:rPr>
                    <a:t>next</a:t>
                  </a:r>
                </a:p>
              </p:txBody>
            </p:sp>
          </p:grpSp>
          <p:sp>
            <p:nvSpPr>
              <p:cNvPr id="75" name="Rectangle 60"/>
              <p:cNvSpPr>
                <a:spLocks noChangeArrowheads="1"/>
              </p:cNvSpPr>
              <p:nvPr/>
            </p:nvSpPr>
            <p:spPr bwMode="auto">
              <a:xfrm>
                <a:off x="7127875" y="2924175"/>
                <a:ext cx="4616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chemeClr val="accent2"/>
                    </a:solidFill>
                  </a:rPr>
                  <a:t>1917</a:t>
                </a:r>
              </a:p>
            </p:txBody>
          </p:sp>
        </p:grp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7577500" y="3396887"/>
              <a:ext cx="5127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800" i="0" dirty="0"/>
                <a:t>3</a:t>
              </a:r>
            </a:p>
          </p:txBody>
        </p:sp>
        <p:grpSp>
          <p:nvGrpSpPr>
            <p:cNvPr id="14" name="Group 29"/>
            <p:cNvGrpSpPr/>
            <p:nvPr/>
          </p:nvGrpSpPr>
          <p:grpSpPr>
            <a:xfrm>
              <a:off x="8292737" y="3019425"/>
              <a:ext cx="182880" cy="762000"/>
              <a:chOff x="4661452" y="659296"/>
              <a:chExt cx="182880" cy="762000"/>
            </a:xfrm>
          </p:grpSpPr>
          <p:cxnSp>
            <p:nvCxnSpPr>
              <p:cNvPr id="72" name="Straight Arrow Connector 28"/>
              <p:cNvCxnSpPr>
                <a:cxnSpLocks noChangeShapeType="1"/>
              </p:cNvCxnSpPr>
              <p:nvPr/>
            </p:nvCxnSpPr>
            <p:spPr bwMode="auto">
              <a:xfrm flipH="1" flipV="1">
                <a:off x="4737652" y="659296"/>
                <a:ext cx="378" cy="660715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3" name="Oval 72"/>
              <p:cNvSpPr/>
              <p:nvPr/>
            </p:nvSpPr>
            <p:spPr bwMode="auto">
              <a:xfrm>
                <a:off x="4661452" y="123841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endParaRPr lang="en-US" sz="2800" i="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55" name="Rectangle 60"/>
            <p:cNvSpPr>
              <a:spLocks noChangeArrowheads="1"/>
            </p:cNvSpPr>
            <p:nvPr/>
          </p:nvSpPr>
          <p:spPr bwMode="auto">
            <a:xfrm>
              <a:off x="8150225" y="3339737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8715</a:t>
              </a:r>
            </a:p>
          </p:txBody>
        </p:sp>
      </p:grpSp>
      <p:grpSp>
        <p:nvGrpSpPr>
          <p:cNvPr id="15" name="Group 114"/>
          <p:cNvGrpSpPr/>
          <p:nvPr/>
        </p:nvGrpSpPr>
        <p:grpSpPr>
          <a:xfrm>
            <a:off x="7023463" y="4294052"/>
            <a:ext cx="1371600" cy="1448574"/>
            <a:chOff x="7328263" y="4343400"/>
            <a:chExt cx="1371600" cy="1448574"/>
          </a:xfrm>
        </p:grpSpPr>
        <p:grpSp>
          <p:nvGrpSpPr>
            <p:cNvPr id="16" name="Group 55"/>
            <p:cNvGrpSpPr/>
            <p:nvPr/>
          </p:nvGrpSpPr>
          <p:grpSpPr>
            <a:xfrm>
              <a:off x="7328263" y="4673600"/>
              <a:ext cx="1371600" cy="1118374"/>
              <a:chOff x="7086600" y="2082800"/>
              <a:chExt cx="1371600" cy="1118374"/>
            </a:xfrm>
          </p:grpSpPr>
          <p:grpSp>
            <p:nvGrpSpPr>
              <p:cNvPr id="17" name="Group 4"/>
              <p:cNvGrpSpPr>
                <a:grpSpLocks/>
              </p:cNvGrpSpPr>
              <p:nvPr/>
            </p:nvGrpSpPr>
            <p:grpSpPr bwMode="auto">
              <a:xfrm>
                <a:off x="7086600" y="2082800"/>
                <a:ext cx="1371600" cy="882650"/>
                <a:chOff x="990600" y="2535887"/>
                <a:chExt cx="1371600" cy="881308"/>
              </a:xfrm>
            </p:grpSpPr>
            <p:sp>
              <p:nvSpPr>
                <p:cNvPr id="68" name="Rectangle 59"/>
                <p:cNvSpPr>
                  <a:spLocks noChangeArrowheads="1"/>
                </p:cNvSpPr>
                <p:nvPr/>
              </p:nvSpPr>
              <p:spPr bwMode="auto">
                <a:xfrm>
                  <a:off x="990600" y="3140196"/>
                  <a:ext cx="78996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element</a:t>
                  </a:r>
                </a:p>
              </p:txBody>
            </p:sp>
            <p:sp>
              <p:nvSpPr>
                <p:cNvPr id="69" name="Rectangle 82"/>
                <p:cNvSpPr>
                  <a:spLocks noChangeArrowheads="1"/>
                </p:cNvSpPr>
                <p:nvPr/>
              </p:nvSpPr>
              <p:spPr bwMode="auto">
                <a:xfrm>
                  <a:off x="1077098" y="2535887"/>
                  <a:ext cx="642551" cy="590554"/>
                </a:xfrm>
                <a:prstGeom prst="rect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000"/>
                </a:p>
              </p:txBody>
            </p:sp>
            <p:sp>
              <p:nvSpPr>
                <p:cNvPr id="70" name="Rectangle 83"/>
                <p:cNvSpPr>
                  <a:spLocks noChangeArrowheads="1"/>
                </p:cNvSpPr>
                <p:nvPr/>
              </p:nvSpPr>
              <p:spPr bwMode="auto">
                <a:xfrm>
                  <a:off x="1719649" y="2535887"/>
                  <a:ext cx="642551" cy="590554"/>
                </a:xfrm>
                <a:prstGeom prst="rect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000"/>
                </a:p>
              </p:txBody>
            </p:sp>
            <p:sp>
              <p:nvSpPr>
                <p:cNvPr id="71" name="Rectangle 59"/>
                <p:cNvSpPr>
                  <a:spLocks noChangeArrowheads="1"/>
                </p:cNvSpPr>
                <p:nvPr/>
              </p:nvSpPr>
              <p:spPr bwMode="auto">
                <a:xfrm>
                  <a:off x="1825079" y="3136072"/>
                  <a:ext cx="38472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chemeClr val="accent1"/>
                      </a:solidFill>
                    </a:rPr>
                    <a:t>next</a:t>
                  </a:r>
                </a:p>
              </p:txBody>
            </p:sp>
          </p:grpSp>
          <p:sp>
            <p:nvSpPr>
              <p:cNvPr id="67" name="Rectangle 60"/>
              <p:cNvSpPr>
                <a:spLocks noChangeArrowheads="1"/>
              </p:cNvSpPr>
              <p:nvPr/>
            </p:nvSpPr>
            <p:spPr bwMode="auto">
              <a:xfrm>
                <a:off x="7127875" y="2924175"/>
                <a:ext cx="4616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chemeClr val="accent2"/>
                    </a:solidFill>
                  </a:rPr>
                  <a:t>7886</a:t>
                </a:r>
              </a:p>
            </p:txBody>
          </p:sp>
        </p:grp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7577500" y="4720862"/>
              <a:ext cx="5127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800" i="0" dirty="0"/>
                <a:t>4</a:t>
              </a:r>
            </a:p>
          </p:txBody>
        </p:sp>
        <p:grpSp>
          <p:nvGrpSpPr>
            <p:cNvPr id="18" name="Group 29"/>
            <p:cNvGrpSpPr/>
            <p:nvPr/>
          </p:nvGrpSpPr>
          <p:grpSpPr>
            <a:xfrm>
              <a:off x="8292737" y="4343400"/>
              <a:ext cx="182880" cy="762000"/>
              <a:chOff x="4661452" y="659296"/>
              <a:chExt cx="182880" cy="762000"/>
            </a:xfrm>
          </p:grpSpPr>
          <p:cxnSp>
            <p:nvCxnSpPr>
              <p:cNvPr id="64" name="Straight Arrow Connector 28"/>
              <p:cNvCxnSpPr>
                <a:cxnSpLocks noChangeShapeType="1"/>
              </p:cNvCxnSpPr>
              <p:nvPr/>
            </p:nvCxnSpPr>
            <p:spPr bwMode="auto">
              <a:xfrm flipH="1" flipV="1">
                <a:off x="4737652" y="659296"/>
                <a:ext cx="378" cy="660715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" name="Oval 64"/>
              <p:cNvSpPr/>
              <p:nvPr/>
            </p:nvSpPr>
            <p:spPr bwMode="auto">
              <a:xfrm>
                <a:off x="4661452" y="123841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endParaRPr lang="en-US" sz="2800" i="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8150225" y="4663712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1917</a:t>
              </a:r>
            </a:p>
          </p:txBody>
        </p:sp>
      </p:grpSp>
      <p:grpSp>
        <p:nvGrpSpPr>
          <p:cNvPr id="19" name="Group 29"/>
          <p:cNvGrpSpPr/>
          <p:nvPr/>
        </p:nvGrpSpPr>
        <p:grpSpPr>
          <a:xfrm>
            <a:off x="5969729" y="1017452"/>
            <a:ext cx="1053736" cy="3657600"/>
            <a:chOff x="4671045" y="1238416"/>
            <a:chExt cx="773809" cy="2889601"/>
          </a:xfrm>
        </p:grpSpPr>
        <p:cxnSp>
          <p:nvCxnSpPr>
            <p:cNvPr id="62" name="Straight Arrow Connector 28"/>
            <p:cNvCxnSpPr>
              <a:cxnSpLocks noChangeShapeType="1"/>
            </p:cNvCxnSpPr>
            <p:nvPr/>
          </p:nvCxnSpPr>
          <p:spPr bwMode="auto">
            <a:xfrm>
              <a:off x="4764156" y="1343959"/>
              <a:ext cx="680698" cy="2784058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Oval 62"/>
            <p:cNvSpPr/>
            <p:nvPr/>
          </p:nvSpPr>
          <p:spPr bwMode="auto">
            <a:xfrm>
              <a:off x="4671045" y="1238416"/>
              <a:ext cx="134298" cy="1444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99" name="Rectangle 98"/>
          <p:cNvSpPr/>
          <p:nvPr/>
        </p:nvSpPr>
        <p:spPr>
          <a:xfrm>
            <a:off x="762000" y="990600"/>
            <a:ext cx="7543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i="0" dirty="0"/>
              <a:t>“Get all your ducks in a row.”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800" i="0" dirty="0"/>
              <a:t> First the empty list.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800" i="0" dirty="0"/>
              <a:t> Then insert node 1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800" i="0" dirty="0"/>
              <a:t> Then insert node 2, 3, 4, …</a:t>
            </a:r>
          </a:p>
        </p:txBody>
      </p:sp>
      <p:grpSp>
        <p:nvGrpSpPr>
          <p:cNvPr id="20" name="Group 29"/>
          <p:cNvGrpSpPr/>
          <p:nvPr/>
        </p:nvGrpSpPr>
        <p:grpSpPr>
          <a:xfrm>
            <a:off x="5993674" y="1017452"/>
            <a:ext cx="1092926" cy="182880"/>
            <a:chOff x="4661452" y="1238416"/>
            <a:chExt cx="1092926" cy="182880"/>
          </a:xfrm>
        </p:grpSpPr>
        <p:cxnSp>
          <p:nvCxnSpPr>
            <p:cNvPr id="103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4764156" y="1320011"/>
              <a:ext cx="990222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4" name="Oval 103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1" name="Group 29"/>
          <p:cNvGrpSpPr/>
          <p:nvPr/>
        </p:nvGrpSpPr>
        <p:grpSpPr>
          <a:xfrm>
            <a:off x="5993674" y="1038183"/>
            <a:ext cx="1092926" cy="969869"/>
            <a:chOff x="4661452" y="1238416"/>
            <a:chExt cx="1092926" cy="969869"/>
          </a:xfrm>
        </p:grpSpPr>
        <p:cxnSp>
          <p:nvCxnSpPr>
            <p:cNvPr id="106" name="Straight Arrow Connector 28"/>
            <p:cNvCxnSpPr>
              <a:cxnSpLocks noChangeShapeType="1"/>
            </p:cNvCxnSpPr>
            <p:nvPr/>
          </p:nvCxnSpPr>
          <p:spPr bwMode="auto">
            <a:xfrm>
              <a:off x="4764156" y="1320011"/>
              <a:ext cx="990222" cy="888274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" name="Oval 106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2" name="Group 29"/>
          <p:cNvGrpSpPr/>
          <p:nvPr/>
        </p:nvGrpSpPr>
        <p:grpSpPr>
          <a:xfrm>
            <a:off x="5993674" y="1030515"/>
            <a:ext cx="1092926" cy="2272937"/>
            <a:chOff x="4661452" y="1238416"/>
            <a:chExt cx="864326" cy="2060617"/>
          </a:xfrm>
        </p:grpSpPr>
        <p:cxnSp>
          <p:nvCxnSpPr>
            <p:cNvPr id="109" name="Straight Arrow Connector 28"/>
            <p:cNvCxnSpPr>
              <a:cxnSpLocks noChangeShapeType="1"/>
            </p:cNvCxnSpPr>
            <p:nvPr/>
          </p:nvCxnSpPr>
          <p:spPr bwMode="auto">
            <a:xfrm>
              <a:off x="4764156" y="1343959"/>
              <a:ext cx="761622" cy="1955074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0" name="Oval 109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3" name="Group 39"/>
          <p:cNvGrpSpPr/>
          <p:nvPr/>
        </p:nvGrpSpPr>
        <p:grpSpPr>
          <a:xfrm>
            <a:off x="6006737" y="1004389"/>
            <a:ext cx="672737" cy="228600"/>
            <a:chOff x="8077200" y="1024346"/>
            <a:chExt cx="672737" cy="228600"/>
          </a:xfrm>
        </p:grpSpPr>
        <p:cxnSp>
          <p:nvCxnSpPr>
            <p:cNvPr id="117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8179904" y="1117915"/>
              <a:ext cx="4572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Oval 117"/>
            <p:cNvSpPr/>
            <p:nvPr/>
          </p:nvSpPr>
          <p:spPr bwMode="auto">
            <a:xfrm>
              <a:off x="8077200" y="10363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  <p:cxnSp>
          <p:nvCxnSpPr>
            <p:cNvPr id="119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533311" y="1138646"/>
              <a:ext cx="2286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704217" y="1138646"/>
              <a:ext cx="9144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622139" y="1138646"/>
              <a:ext cx="155448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Building a Linked List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86600" y="787400"/>
            <a:ext cx="1371600" cy="882650"/>
            <a:chOff x="990600" y="2535887"/>
            <a:chExt cx="1371600" cy="881308"/>
          </a:xfrm>
        </p:grpSpPr>
        <p:sp>
          <p:nvSpPr>
            <p:cNvPr id="33808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33809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0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1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530850" y="779462"/>
            <a:ext cx="1098550" cy="1049338"/>
            <a:chOff x="533400" y="4025721"/>
            <a:chExt cx="1098316" cy="1048901"/>
          </a:xfrm>
        </p:grpSpPr>
        <p:sp>
          <p:nvSpPr>
            <p:cNvPr id="28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7127875" y="1628775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3" name="Rectangle 60"/>
          <p:cNvSpPr>
            <a:spLocks noChangeArrowheads="1"/>
          </p:cNvSpPr>
          <p:nvPr/>
        </p:nvSpPr>
        <p:spPr bwMode="auto">
          <a:xfrm>
            <a:off x="5842861" y="838200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35837" y="834662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1</a:t>
            </a:r>
          </a:p>
        </p:txBody>
      </p:sp>
      <p:grpSp>
        <p:nvGrpSpPr>
          <p:cNvPr id="4" name="Group 29"/>
          <p:cNvGrpSpPr/>
          <p:nvPr/>
        </p:nvGrpSpPr>
        <p:grpSpPr>
          <a:xfrm>
            <a:off x="5993674" y="1087531"/>
            <a:ext cx="1092926" cy="182880"/>
            <a:chOff x="4661452" y="1238416"/>
            <a:chExt cx="1092926" cy="182880"/>
          </a:xfrm>
        </p:grpSpPr>
        <p:cxnSp>
          <p:nvCxnSpPr>
            <p:cNvPr id="31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4764156" y="1320011"/>
              <a:ext cx="990222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Oval 31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066800" y="874693"/>
            <a:ext cx="3276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 err="1">
                <a:solidFill>
                  <a:schemeClr val="accent1"/>
                </a:solidFill>
              </a:rPr>
              <a:t>head.element</a:t>
            </a:r>
            <a:r>
              <a:rPr lang="en-CA" altLang="en-US" sz="2800" dirty="0">
                <a:solidFill>
                  <a:schemeClr val="accent1"/>
                </a:solidFill>
              </a:rPr>
              <a:t> = 1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800" dirty="0" err="1">
                <a:solidFill>
                  <a:schemeClr val="accent1"/>
                </a:solidFill>
              </a:rPr>
              <a:t>head.next</a:t>
            </a:r>
            <a:r>
              <a:rPr lang="en-CA" altLang="en-US" sz="2800" dirty="0">
                <a:solidFill>
                  <a:schemeClr val="accent1"/>
                </a:solidFill>
              </a:rPr>
              <a:t> = null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62000" y="2286000"/>
            <a:ext cx="75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i="0" dirty="0"/>
              <a:t>I rarely like to start coding at the beginning.</a:t>
            </a:r>
            <a:br>
              <a:rPr lang="en-US" altLang="en-US" sz="2800" i="0" dirty="0"/>
            </a:br>
            <a:r>
              <a:rPr lang="en-US" altLang="en-US" sz="2800" i="0" dirty="0"/>
              <a:t>    Lets start here.</a:t>
            </a:r>
          </a:p>
          <a:p>
            <a:endParaRPr lang="en-US" altLang="en-US" sz="2800" i="0" dirty="0"/>
          </a:p>
          <a:p>
            <a:r>
              <a:rPr lang="en-US" altLang="en-US" sz="2800" i="0" dirty="0"/>
              <a:t>This changes the </a:t>
            </a:r>
            <a:r>
              <a:rPr lang="en-US" altLang="en-US" sz="2800" dirty="0">
                <a:solidFill>
                  <a:schemeClr val="accent1"/>
                </a:solidFill>
              </a:rPr>
              <a:t>element</a:t>
            </a:r>
            <a:r>
              <a:rPr lang="en-US" altLang="en-US" sz="2800" i="0" dirty="0"/>
              <a:t> field </a:t>
            </a:r>
            <a:br>
              <a:rPr lang="en-US" altLang="en-US" sz="2800" i="0" dirty="0"/>
            </a:br>
            <a:r>
              <a:rPr lang="en-US" altLang="en-US" sz="2800" i="0" dirty="0"/>
              <a:t>in the object that </a:t>
            </a:r>
            <a:r>
              <a:rPr lang="en-US" altLang="en-US" sz="2800" dirty="0">
                <a:solidFill>
                  <a:schemeClr val="accent1"/>
                </a:solidFill>
              </a:rPr>
              <a:t>head</a:t>
            </a:r>
            <a:r>
              <a:rPr lang="en-US" altLang="en-US" sz="2800" i="0" dirty="0"/>
              <a:t> is pointing at.</a:t>
            </a:r>
          </a:p>
        </p:txBody>
      </p:sp>
      <p:grpSp>
        <p:nvGrpSpPr>
          <p:cNvPr id="5" name="Group 39"/>
          <p:cNvGrpSpPr/>
          <p:nvPr/>
        </p:nvGrpSpPr>
        <p:grpSpPr>
          <a:xfrm>
            <a:off x="8077200" y="1024346"/>
            <a:ext cx="672737" cy="228600"/>
            <a:chOff x="8077200" y="1024346"/>
            <a:chExt cx="672737" cy="228600"/>
          </a:xfrm>
        </p:grpSpPr>
        <p:cxnSp>
          <p:nvCxnSpPr>
            <p:cNvPr id="34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8179904" y="1117915"/>
              <a:ext cx="4572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Oval 34"/>
            <p:cNvSpPr/>
            <p:nvPr/>
          </p:nvSpPr>
          <p:spPr bwMode="auto">
            <a:xfrm>
              <a:off x="8077200" y="10363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  <p:cxnSp>
          <p:nvCxnSpPr>
            <p:cNvPr id="36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533311" y="1138646"/>
              <a:ext cx="2286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704217" y="1138646"/>
              <a:ext cx="9144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622139" y="1138646"/>
              <a:ext cx="155448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5530850" y="2074862"/>
            <a:ext cx="2927350" cy="1126312"/>
            <a:chOff x="5530850" y="2074862"/>
            <a:chExt cx="2927350" cy="1126312"/>
          </a:xfrm>
        </p:grpSpPr>
        <p:grpSp>
          <p:nvGrpSpPr>
            <p:cNvPr id="25" name="Group 4"/>
            <p:cNvGrpSpPr>
              <a:grpSpLocks/>
            </p:cNvGrpSpPr>
            <p:nvPr/>
          </p:nvGrpSpPr>
          <p:grpSpPr bwMode="auto">
            <a:xfrm>
              <a:off x="7086600" y="2082800"/>
              <a:ext cx="1371600" cy="882650"/>
              <a:chOff x="990600" y="2535887"/>
              <a:chExt cx="1371600" cy="881308"/>
            </a:xfrm>
          </p:grpSpPr>
          <p:sp>
            <p:nvSpPr>
              <p:cNvPr id="27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33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37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40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grpSp>
          <p:nvGrpSpPr>
            <p:cNvPr id="41" name="Group 14"/>
            <p:cNvGrpSpPr>
              <a:grpSpLocks/>
            </p:cNvGrpSpPr>
            <p:nvPr/>
          </p:nvGrpSpPr>
          <p:grpSpPr bwMode="auto">
            <a:xfrm>
              <a:off x="5530850" y="2074862"/>
              <a:ext cx="1098550" cy="1049338"/>
              <a:chOff x="533400" y="4025721"/>
              <a:chExt cx="1098316" cy="1048901"/>
            </a:xfrm>
          </p:grpSpPr>
          <p:sp>
            <p:nvSpPr>
              <p:cNvPr id="42" name="Rectangle 85"/>
              <p:cNvSpPr>
                <a:spLocks noChangeArrowheads="1"/>
              </p:cNvSpPr>
              <p:nvPr/>
            </p:nvSpPr>
            <p:spPr bwMode="auto">
              <a:xfrm>
                <a:off x="729049" y="4025721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43" name="Rectangle 58"/>
              <p:cNvSpPr>
                <a:spLocks noChangeArrowheads="1"/>
              </p:cNvSpPr>
              <p:nvPr/>
            </p:nvSpPr>
            <p:spPr bwMode="auto">
              <a:xfrm>
                <a:off x="533400" y="4643735"/>
                <a:ext cx="109831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accent1"/>
                    </a:solidFill>
                  </a:rPr>
                  <a:t>temp</a:t>
                </a:r>
              </a:p>
            </p:txBody>
          </p:sp>
        </p:grpSp>
        <p:sp>
          <p:nvSpPr>
            <p:cNvPr id="44" name="Rectangle 60"/>
            <p:cNvSpPr>
              <a:spLocks noChangeArrowheads="1"/>
            </p:cNvSpPr>
            <p:nvPr/>
          </p:nvSpPr>
          <p:spPr bwMode="auto">
            <a:xfrm>
              <a:off x="7127875" y="2924175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8715</a:t>
              </a:r>
            </a:p>
          </p:txBody>
        </p:sp>
        <p:sp>
          <p:nvSpPr>
            <p:cNvPr id="45" name="Rectangle 60"/>
            <p:cNvSpPr>
              <a:spLocks noChangeArrowheads="1"/>
            </p:cNvSpPr>
            <p:nvPr/>
          </p:nvSpPr>
          <p:spPr bwMode="auto">
            <a:xfrm>
              <a:off x="5842861" y="2133600"/>
              <a:ext cx="461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8715</a:t>
              </a:r>
            </a:p>
          </p:txBody>
        </p:sp>
        <p:grpSp>
          <p:nvGrpSpPr>
            <p:cNvPr id="47" name="Group 29"/>
            <p:cNvGrpSpPr/>
            <p:nvPr/>
          </p:nvGrpSpPr>
          <p:grpSpPr>
            <a:xfrm>
              <a:off x="5993674" y="2382931"/>
              <a:ext cx="1092926" cy="182880"/>
              <a:chOff x="4661452" y="1238416"/>
              <a:chExt cx="1092926" cy="182880"/>
            </a:xfrm>
          </p:grpSpPr>
          <p:cxnSp>
            <p:nvCxnSpPr>
              <p:cNvPr id="48" name="Straight Arrow Connector 28"/>
              <p:cNvCxnSpPr>
                <a:cxnSpLocks noChangeShapeType="1"/>
              </p:cNvCxnSpPr>
              <p:nvPr/>
            </p:nvCxnSpPr>
            <p:spPr bwMode="auto">
              <a:xfrm flipV="1">
                <a:off x="4764156" y="1320011"/>
                <a:ext cx="990222" cy="0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9" name="Oval 48"/>
              <p:cNvSpPr/>
              <p:nvPr/>
            </p:nvSpPr>
            <p:spPr bwMode="auto">
              <a:xfrm>
                <a:off x="4661452" y="123841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endParaRPr lang="en-US" sz="2800" i="0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Building a Linked List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86600" y="787400"/>
            <a:ext cx="1371600" cy="882650"/>
            <a:chOff x="990600" y="2535887"/>
            <a:chExt cx="1371600" cy="881308"/>
          </a:xfrm>
        </p:grpSpPr>
        <p:sp>
          <p:nvSpPr>
            <p:cNvPr id="33808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33809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0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1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530850" y="779462"/>
            <a:ext cx="1098550" cy="1049338"/>
            <a:chOff x="533400" y="4025721"/>
            <a:chExt cx="1098316" cy="1048901"/>
          </a:xfrm>
        </p:grpSpPr>
        <p:sp>
          <p:nvSpPr>
            <p:cNvPr id="28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7127875" y="1628775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3" name="Rectangle 60"/>
          <p:cNvSpPr>
            <a:spLocks noChangeArrowheads="1"/>
          </p:cNvSpPr>
          <p:nvPr/>
        </p:nvSpPr>
        <p:spPr bwMode="auto">
          <a:xfrm>
            <a:off x="5842861" y="838200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35837" y="834662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1</a:t>
            </a:r>
          </a:p>
        </p:txBody>
      </p:sp>
      <p:grpSp>
        <p:nvGrpSpPr>
          <p:cNvPr id="4" name="Group 29"/>
          <p:cNvGrpSpPr/>
          <p:nvPr/>
        </p:nvGrpSpPr>
        <p:grpSpPr>
          <a:xfrm>
            <a:off x="5993674" y="1087531"/>
            <a:ext cx="1092926" cy="182880"/>
            <a:chOff x="4661452" y="1238416"/>
            <a:chExt cx="1092926" cy="182880"/>
          </a:xfrm>
        </p:grpSpPr>
        <p:cxnSp>
          <p:nvCxnSpPr>
            <p:cNvPr id="31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4764156" y="1320011"/>
              <a:ext cx="990222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Oval 31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90600" y="1066800"/>
            <a:ext cx="4850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Node temp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62000" y="3058180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i="0" dirty="0"/>
              <a:t>How do you do this?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800" i="0" dirty="0"/>
              <a:t> Make a new pointer variable </a:t>
            </a:r>
            <a:r>
              <a:rPr lang="en-US" altLang="en-US" sz="2800" dirty="0">
                <a:solidFill>
                  <a:schemeClr val="accent1"/>
                </a:solidFill>
              </a:rPr>
              <a:t>temp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800" i="0" dirty="0"/>
              <a:t> Make a new node.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800" i="0" dirty="0"/>
              <a:t> Point </a:t>
            </a:r>
            <a:r>
              <a:rPr lang="en-US" altLang="en-US" sz="2800" dirty="0">
                <a:solidFill>
                  <a:schemeClr val="accent1"/>
                </a:solidFill>
              </a:rPr>
              <a:t>temp</a:t>
            </a:r>
            <a:r>
              <a:rPr lang="en-US" altLang="en-US" sz="2800" i="0" dirty="0"/>
              <a:t> at it.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800" i="0" dirty="0"/>
              <a:t> All in one line.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800" i="0" dirty="0"/>
              <a:t> Set its element to 2.</a:t>
            </a:r>
          </a:p>
        </p:txBody>
      </p:sp>
      <p:grpSp>
        <p:nvGrpSpPr>
          <p:cNvPr id="5" name="Group 39"/>
          <p:cNvGrpSpPr/>
          <p:nvPr/>
        </p:nvGrpSpPr>
        <p:grpSpPr>
          <a:xfrm>
            <a:off x="8077200" y="1024346"/>
            <a:ext cx="672737" cy="228600"/>
            <a:chOff x="8077200" y="1024346"/>
            <a:chExt cx="672737" cy="228600"/>
          </a:xfrm>
        </p:grpSpPr>
        <p:cxnSp>
          <p:nvCxnSpPr>
            <p:cNvPr id="34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8179904" y="1117915"/>
              <a:ext cx="4572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Oval 34"/>
            <p:cNvSpPr/>
            <p:nvPr/>
          </p:nvSpPr>
          <p:spPr bwMode="auto">
            <a:xfrm>
              <a:off x="8077200" y="10363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  <p:cxnSp>
          <p:nvCxnSpPr>
            <p:cNvPr id="36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533311" y="1138646"/>
              <a:ext cx="2286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704217" y="1138646"/>
              <a:ext cx="9144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622139" y="1138646"/>
              <a:ext cx="155448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7335837" y="2130062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2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2921726" y="1066800"/>
            <a:ext cx="4850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new Node();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1815737" y="1066800"/>
            <a:ext cx="4850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temp =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990600" y="1066800"/>
            <a:ext cx="4850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Node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990600" y="1521117"/>
            <a:ext cx="4850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 err="1">
                <a:solidFill>
                  <a:schemeClr val="accent1"/>
                </a:solidFill>
              </a:rPr>
              <a:t>temp.element</a:t>
            </a:r>
            <a:r>
              <a:rPr lang="en-CA" altLang="en-US" sz="2800" dirty="0">
                <a:solidFill>
                  <a:schemeClr val="accent1"/>
                </a:solidFill>
              </a:rPr>
              <a:t> = 2;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/>
          <p:nvPr/>
        </p:nvGrpSpPr>
        <p:grpSpPr>
          <a:xfrm>
            <a:off x="5530850" y="2074862"/>
            <a:ext cx="2927350" cy="1126312"/>
            <a:chOff x="5530850" y="2074862"/>
            <a:chExt cx="2927350" cy="112631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7086600" y="2082800"/>
              <a:ext cx="1371600" cy="882650"/>
              <a:chOff x="990600" y="2535887"/>
              <a:chExt cx="1371600" cy="881308"/>
            </a:xfrm>
          </p:grpSpPr>
          <p:sp>
            <p:nvSpPr>
              <p:cNvPr id="27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33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37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40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5530850" y="2074862"/>
              <a:ext cx="1098550" cy="1049338"/>
              <a:chOff x="533400" y="4025721"/>
              <a:chExt cx="1098316" cy="1048901"/>
            </a:xfrm>
          </p:grpSpPr>
          <p:sp>
            <p:nvSpPr>
              <p:cNvPr id="42" name="Rectangle 85"/>
              <p:cNvSpPr>
                <a:spLocks noChangeArrowheads="1"/>
              </p:cNvSpPr>
              <p:nvPr/>
            </p:nvSpPr>
            <p:spPr bwMode="auto">
              <a:xfrm>
                <a:off x="729049" y="4025721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43" name="Rectangle 58"/>
              <p:cNvSpPr>
                <a:spLocks noChangeArrowheads="1"/>
              </p:cNvSpPr>
              <p:nvPr/>
            </p:nvSpPr>
            <p:spPr bwMode="auto">
              <a:xfrm>
                <a:off x="533400" y="4643735"/>
                <a:ext cx="109831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accent1"/>
                    </a:solidFill>
                  </a:rPr>
                  <a:t>temp</a:t>
                </a:r>
              </a:p>
            </p:txBody>
          </p:sp>
        </p:grpSp>
        <p:sp>
          <p:nvSpPr>
            <p:cNvPr id="44" name="Rectangle 60"/>
            <p:cNvSpPr>
              <a:spLocks noChangeArrowheads="1"/>
            </p:cNvSpPr>
            <p:nvPr/>
          </p:nvSpPr>
          <p:spPr bwMode="auto">
            <a:xfrm>
              <a:off x="7127875" y="2924175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8715</a:t>
              </a:r>
            </a:p>
          </p:txBody>
        </p:sp>
        <p:sp>
          <p:nvSpPr>
            <p:cNvPr id="45" name="Rectangle 60"/>
            <p:cNvSpPr>
              <a:spLocks noChangeArrowheads="1"/>
            </p:cNvSpPr>
            <p:nvPr/>
          </p:nvSpPr>
          <p:spPr bwMode="auto">
            <a:xfrm>
              <a:off x="5842861" y="2133600"/>
              <a:ext cx="461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8715</a:t>
              </a:r>
            </a:p>
          </p:txBody>
        </p:sp>
        <p:grpSp>
          <p:nvGrpSpPr>
            <p:cNvPr id="5" name="Group 29"/>
            <p:cNvGrpSpPr/>
            <p:nvPr/>
          </p:nvGrpSpPr>
          <p:grpSpPr>
            <a:xfrm>
              <a:off x="5993674" y="2382931"/>
              <a:ext cx="1092926" cy="182880"/>
              <a:chOff x="4661452" y="1238416"/>
              <a:chExt cx="1092926" cy="182880"/>
            </a:xfrm>
          </p:grpSpPr>
          <p:cxnSp>
            <p:nvCxnSpPr>
              <p:cNvPr id="48" name="Straight Arrow Connector 28"/>
              <p:cNvCxnSpPr>
                <a:cxnSpLocks noChangeShapeType="1"/>
              </p:cNvCxnSpPr>
              <p:nvPr/>
            </p:nvCxnSpPr>
            <p:spPr bwMode="auto">
              <a:xfrm flipV="1">
                <a:off x="4764156" y="1320011"/>
                <a:ext cx="990222" cy="0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9" name="Oval 48"/>
              <p:cNvSpPr/>
              <p:nvPr/>
            </p:nvSpPr>
            <p:spPr bwMode="auto">
              <a:xfrm>
                <a:off x="4661452" y="123841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endParaRPr lang="en-US" sz="2800" i="0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Building a Linked List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086600" y="787400"/>
            <a:ext cx="1371600" cy="882650"/>
            <a:chOff x="990600" y="2535887"/>
            <a:chExt cx="1371600" cy="881308"/>
          </a:xfrm>
        </p:grpSpPr>
        <p:sp>
          <p:nvSpPr>
            <p:cNvPr id="33808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33809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0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1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5530850" y="779462"/>
            <a:ext cx="1098550" cy="1049338"/>
            <a:chOff x="533400" y="4025721"/>
            <a:chExt cx="1098316" cy="1048901"/>
          </a:xfrm>
        </p:grpSpPr>
        <p:sp>
          <p:nvSpPr>
            <p:cNvPr id="28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7127875" y="1628775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3" name="Rectangle 60"/>
          <p:cNvSpPr>
            <a:spLocks noChangeArrowheads="1"/>
          </p:cNvSpPr>
          <p:nvPr/>
        </p:nvSpPr>
        <p:spPr bwMode="auto">
          <a:xfrm>
            <a:off x="5842861" y="838200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35837" y="834662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1</a:t>
            </a:r>
          </a:p>
        </p:txBody>
      </p:sp>
      <p:grpSp>
        <p:nvGrpSpPr>
          <p:cNvPr id="8" name="Group 29"/>
          <p:cNvGrpSpPr/>
          <p:nvPr/>
        </p:nvGrpSpPr>
        <p:grpSpPr>
          <a:xfrm>
            <a:off x="5993674" y="1087531"/>
            <a:ext cx="1092926" cy="182880"/>
            <a:chOff x="4661452" y="1238416"/>
            <a:chExt cx="1092926" cy="182880"/>
          </a:xfrm>
        </p:grpSpPr>
        <p:cxnSp>
          <p:nvCxnSpPr>
            <p:cNvPr id="31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4764156" y="1320011"/>
              <a:ext cx="990222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Oval 31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90600" y="1053405"/>
            <a:ext cx="485067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Node temp = new Node();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 err="1">
                <a:solidFill>
                  <a:schemeClr val="accent1"/>
                </a:solidFill>
              </a:rPr>
              <a:t>temp.element</a:t>
            </a:r>
            <a:r>
              <a:rPr lang="en-CA" altLang="en-US" sz="2800" dirty="0">
                <a:solidFill>
                  <a:schemeClr val="accent1"/>
                </a:solidFill>
              </a:rPr>
              <a:t> = 2;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 err="1">
                <a:solidFill>
                  <a:schemeClr val="accent1"/>
                </a:solidFill>
              </a:rPr>
              <a:t>temp.next</a:t>
            </a:r>
            <a:r>
              <a:rPr lang="en-CA" altLang="en-US" sz="2800" dirty="0">
                <a:solidFill>
                  <a:schemeClr val="accent1"/>
                </a:solidFill>
              </a:rPr>
              <a:t> =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61999" y="3058180"/>
            <a:ext cx="88391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i="0" dirty="0"/>
              <a:t>How do you do this?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800" i="0" dirty="0"/>
              <a:t> How do you address the cell whose value is changing?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800" i="0" dirty="0"/>
              <a:t> What value goes in there?</a:t>
            </a:r>
          </a:p>
          <a:p>
            <a:r>
              <a:rPr lang="en-US" altLang="en-US" sz="2800" i="0" dirty="0"/>
              <a:t>     The address </a:t>
            </a:r>
            <a:r>
              <a:rPr lang="en-US" altLang="en-US" sz="2000" i="0" dirty="0">
                <a:solidFill>
                  <a:schemeClr val="accent2"/>
                </a:solidFill>
              </a:rPr>
              <a:t>2039</a:t>
            </a:r>
            <a:r>
              <a:rPr lang="en-US" altLang="en-US" sz="2000" i="0" dirty="0"/>
              <a:t> </a:t>
            </a:r>
            <a:r>
              <a:rPr lang="en-US" altLang="en-US" sz="2800" i="0" dirty="0"/>
              <a:t>of node 1.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800" i="0" dirty="0"/>
              <a:t> Who has that value?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800" i="0" dirty="0"/>
              <a:t> That sets the pointer!</a:t>
            </a:r>
          </a:p>
        </p:txBody>
      </p:sp>
      <p:grpSp>
        <p:nvGrpSpPr>
          <p:cNvPr id="9" name="Group 39"/>
          <p:cNvGrpSpPr/>
          <p:nvPr/>
        </p:nvGrpSpPr>
        <p:grpSpPr>
          <a:xfrm>
            <a:off x="8077200" y="1024346"/>
            <a:ext cx="672737" cy="228600"/>
            <a:chOff x="8077200" y="1024346"/>
            <a:chExt cx="672737" cy="228600"/>
          </a:xfrm>
        </p:grpSpPr>
        <p:cxnSp>
          <p:nvCxnSpPr>
            <p:cNvPr id="34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8179904" y="1117915"/>
              <a:ext cx="4572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Oval 34"/>
            <p:cNvSpPr/>
            <p:nvPr/>
          </p:nvSpPr>
          <p:spPr bwMode="auto">
            <a:xfrm>
              <a:off x="8077200" y="10363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  <p:cxnSp>
          <p:nvCxnSpPr>
            <p:cNvPr id="36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533311" y="1138646"/>
              <a:ext cx="2286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704217" y="1138646"/>
              <a:ext cx="9144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622139" y="1138646"/>
              <a:ext cx="155448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7335837" y="2130062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2</a:t>
            </a:r>
          </a:p>
        </p:txBody>
      </p:sp>
      <p:grpSp>
        <p:nvGrpSpPr>
          <p:cNvPr id="41" name="Group 29"/>
          <p:cNvGrpSpPr/>
          <p:nvPr/>
        </p:nvGrpSpPr>
        <p:grpSpPr>
          <a:xfrm>
            <a:off x="8051074" y="1752600"/>
            <a:ext cx="182880" cy="762000"/>
            <a:chOff x="4661452" y="659296"/>
            <a:chExt cx="182880" cy="762000"/>
          </a:xfrm>
        </p:grpSpPr>
        <p:cxnSp>
          <p:nvCxnSpPr>
            <p:cNvPr id="47" name="Straight Arrow Connector 28"/>
            <p:cNvCxnSpPr>
              <a:cxnSpLocks noChangeShapeType="1"/>
            </p:cNvCxnSpPr>
            <p:nvPr/>
          </p:nvCxnSpPr>
          <p:spPr bwMode="auto">
            <a:xfrm flipH="1" flipV="1">
              <a:off x="4737652" y="659296"/>
              <a:ext cx="378" cy="660715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Oval 49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7620000" y="1981200"/>
            <a:ext cx="1020763" cy="841375"/>
          </a:xfrm>
          <a:prstGeom prst="ellipse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5532437" y="682625"/>
            <a:ext cx="1020763" cy="841375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819400" y="1918063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dirty="0">
                <a:solidFill>
                  <a:schemeClr val="accent1"/>
                </a:solidFill>
              </a:rPr>
              <a:t>head;</a:t>
            </a:r>
            <a:endParaRPr lang="en-US" sz="2800" dirty="0"/>
          </a:p>
        </p:txBody>
      </p:sp>
      <p:sp>
        <p:nvSpPr>
          <p:cNvPr id="55" name="Rectangle 60"/>
          <p:cNvSpPr>
            <a:spLocks noChangeArrowheads="1"/>
          </p:cNvSpPr>
          <p:nvPr/>
        </p:nvSpPr>
        <p:spPr bwMode="auto">
          <a:xfrm>
            <a:off x="7908562" y="2072912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2039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177 -0.18912 L -4.16667E-6 -3.7037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  <p:bldP spid="55" grpId="0"/>
      <p:bldP spid="5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/>
          <p:nvPr/>
        </p:nvGrpSpPr>
        <p:grpSpPr>
          <a:xfrm>
            <a:off x="5530850" y="2074862"/>
            <a:ext cx="2927350" cy="1126312"/>
            <a:chOff x="5530850" y="2074862"/>
            <a:chExt cx="2927350" cy="112631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7086600" y="2082800"/>
              <a:ext cx="1371600" cy="882650"/>
              <a:chOff x="990600" y="2535887"/>
              <a:chExt cx="1371600" cy="881308"/>
            </a:xfrm>
          </p:grpSpPr>
          <p:sp>
            <p:nvSpPr>
              <p:cNvPr id="27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33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37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40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5530850" y="2074862"/>
              <a:ext cx="1098550" cy="1049338"/>
              <a:chOff x="533400" y="4025721"/>
              <a:chExt cx="1098316" cy="1048901"/>
            </a:xfrm>
          </p:grpSpPr>
          <p:sp>
            <p:nvSpPr>
              <p:cNvPr id="42" name="Rectangle 85"/>
              <p:cNvSpPr>
                <a:spLocks noChangeArrowheads="1"/>
              </p:cNvSpPr>
              <p:nvPr/>
            </p:nvSpPr>
            <p:spPr bwMode="auto">
              <a:xfrm>
                <a:off x="729049" y="4025721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43" name="Rectangle 58"/>
              <p:cNvSpPr>
                <a:spLocks noChangeArrowheads="1"/>
              </p:cNvSpPr>
              <p:nvPr/>
            </p:nvSpPr>
            <p:spPr bwMode="auto">
              <a:xfrm>
                <a:off x="533400" y="4643735"/>
                <a:ext cx="109831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accent1"/>
                    </a:solidFill>
                  </a:rPr>
                  <a:t>temp</a:t>
                </a:r>
              </a:p>
            </p:txBody>
          </p:sp>
        </p:grpSp>
        <p:sp>
          <p:nvSpPr>
            <p:cNvPr id="44" name="Rectangle 60"/>
            <p:cNvSpPr>
              <a:spLocks noChangeArrowheads="1"/>
            </p:cNvSpPr>
            <p:nvPr/>
          </p:nvSpPr>
          <p:spPr bwMode="auto">
            <a:xfrm>
              <a:off x="7127875" y="2924175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8715</a:t>
              </a:r>
            </a:p>
          </p:txBody>
        </p:sp>
        <p:sp>
          <p:nvSpPr>
            <p:cNvPr id="45" name="Rectangle 60"/>
            <p:cNvSpPr>
              <a:spLocks noChangeArrowheads="1"/>
            </p:cNvSpPr>
            <p:nvPr/>
          </p:nvSpPr>
          <p:spPr bwMode="auto">
            <a:xfrm>
              <a:off x="5842861" y="2133600"/>
              <a:ext cx="461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8715</a:t>
              </a:r>
            </a:p>
          </p:txBody>
        </p:sp>
        <p:grpSp>
          <p:nvGrpSpPr>
            <p:cNvPr id="5" name="Group 29"/>
            <p:cNvGrpSpPr/>
            <p:nvPr/>
          </p:nvGrpSpPr>
          <p:grpSpPr>
            <a:xfrm>
              <a:off x="5993674" y="2382931"/>
              <a:ext cx="1092926" cy="182880"/>
              <a:chOff x="4661452" y="1238416"/>
              <a:chExt cx="1092926" cy="182880"/>
            </a:xfrm>
          </p:grpSpPr>
          <p:cxnSp>
            <p:nvCxnSpPr>
              <p:cNvPr id="48" name="Straight Arrow Connector 28"/>
              <p:cNvCxnSpPr>
                <a:cxnSpLocks noChangeShapeType="1"/>
              </p:cNvCxnSpPr>
              <p:nvPr/>
            </p:nvCxnSpPr>
            <p:spPr bwMode="auto">
              <a:xfrm flipV="1">
                <a:off x="4764156" y="1320011"/>
                <a:ext cx="990222" cy="0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9" name="Oval 48"/>
              <p:cNvSpPr/>
              <p:nvPr/>
            </p:nvSpPr>
            <p:spPr bwMode="auto">
              <a:xfrm>
                <a:off x="4661452" y="123841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endParaRPr lang="en-US" sz="2800" i="0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Building a Linked List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086600" y="787400"/>
            <a:ext cx="1371600" cy="882650"/>
            <a:chOff x="990600" y="2535887"/>
            <a:chExt cx="1371600" cy="881308"/>
          </a:xfrm>
        </p:grpSpPr>
        <p:sp>
          <p:nvSpPr>
            <p:cNvPr id="33808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33809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0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1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5530850" y="779462"/>
            <a:ext cx="1098550" cy="1049338"/>
            <a:chOff x="533400" y="4025721"/>
            <a:chExt cx="1098316" cy="1048901"/>
          </a:xfrm>
        </p:grpSpPr>
        <p:sp>
          <p:nvSpPr>
            <p:cNvPr id="28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7127875" y="1628775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3" name="Rectangle 60"/>
          <p:cNvSpPr>
            <a:spLocks noChangeArrowheads="1"/>
          </p:cNvSpPr>
          <p:nvPr/>
        </p:nvSpPr>
        <p:spPr bwMode="auto">
          <a:xfrm>
            <a:off x="5842861" y="838200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35837" y="834662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1</a:t>
            </a:r>
          </a:p>
        </p:txBody>
      </p:sp>
      <p:grpSp>
        <p:nvGrpSpPr>
          <p:cNvPr id="8" name="Group 29"/>
          <p:cNvGrpSpPr/>
          <p:nvPr/>
        </p:nvGrpSpPr>
        <p:grpSpPr>
          <a:xfrm>
            <a:off x="5993674" y="1087531"/>
            <a:ext cx="1092926" cy="182880"/>
            <a:chOff x="4661452" y="1238416"/>
            <a:chExt cx="1092926" cy="182880"/>
          </a:xfrm>
        </p:grpSpPr>
        <p:cxnSp>
          <p:nvCxnSpPr>
            <p:cNvPr id="31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4764156" y="1320011"/>
              <a:ext cx="990222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Oval 31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90600" y="1053405"/>
            <a:ext cx="485067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Node temp = new Node();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 err="1">
                <a:solidFill>
                  <a:schemeClr val="accent1"/>
                </a:solidFill>
              </a:rPr>
              <a:t>temp.element</a:t>
            </a:r>
            <a:r>
              <a:rPr lang="en-CA" altLang="en-US" sz="2800" dirty="0">
                <a:solidFill>
                  <a:schemeClr val="accent1"/>
                </a:solidFill>
              </a:rPr>
              <a:t> = 2;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 err="1">
                <a:solidFill>
                  <a:schemeClr val="accent1"/>
                </a:solidFill>
              </a:rPr>
              <a:t>temp.next</a:t>
            </a:r>
            <a:r>
              <a:rPr lang="en-CA" altLang="en-US" sz="2800" dirty="0">
                <a:solidFill>
                  <a:schemeClr val="accent1"/>
                </a:solidFill>
              </a:rPr>
              <a:t> =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61999" y="3058180"/>
            <a:ext cx="88391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i="0" dirty="0"/>
              <a:t>How do you do this?</a:t>
            </a:r>
          </a:p>
          <a:p>
            <a:pPr>
              <a:buFont typeface="Arial" pitchFamily="34" charset="0"/>
              <a:buChar char="•"/>
            </a:pPr>
            <a:endParaRPr lang="en-US" altLang="en-US" sz="2800" i="0" dirty="0"/>
          </a:p>
          <a:p>
            <a:pPr>
              <a:buFont typeface="Arial" pitchFamily="34" charset="0"/>
              <a:buChar char="•"/>
            </a:pPr>
            <a:r>
              <a:rPr lang="en-US" altLang="en-US" sz="2800" i="0" dirty="0"/>
              <a:t> Note </a:t>
            </a:r>
            <a:r>
              <a:rPr lang="en-CA" altLang="en-US" sz="2800" dirty="0" err="1">
                <a:solidFill>
                  <a:schemeClr val="accent1"/>
                </a:solidFill>
              </a:rPr>
              <a:t>temp.next</a:t>
            </a:r>
            <a:r>
              <a:rPr lang="en-CA" altLang="en-US" sz="2800" dirty="0">
                <a:solidFill>
                  <a:schemeClr val="accent1"/>
                </a:solidFill>
              </a:rPr>
              <a:t> = head </a:t>
            </a:r>
            <a:r>
              <a:rPr lang="en-US" altLang="en-US" sz="2800" i="0" dirty="0"/>
              <a:t>means that</a:t>
            </a:r>
            <a:br>
              <a:rPr lang="en-US" altLang="en-US" sz="2800" i="0" dirty="0"/>
            </a:br>
            <a:r>
              <a:rPr lang="en-US" altLang="en-US" sz="2800" i="0" dirty="0"/>
              <a:t> </a:t>
            </a:r>
            <a:r>
              <a:rPr lang="en-CA" altLang="en-US" sz="2800" dirty="0">
                <a:solidFill>
                  <a:schemeClr val="accent1"/>
                </a:solidFill>
              </a:rPr>
              <a:t>    </a:t>
            </a:r>
            <a:r>
              <a:rPr lang="en-CA" altLang="en-US" sz="2800" dirty="0" err="1">
                <a:solidFill>
                  <a:schemeClr val="accent1"/>
                </a:solidFill>
              </a:rPr>
              <a:t>temp.next</a:t>
            </a:r>
            <a:r>
              <a:rPr lang="en-CA" altLang="en-US" sz="2800" dirty="0">
                <a:solidFill>
                  <a:schemeClr val="accent1"/>
                </a:solidFill>
              </a:rPr>
              <a:t> </a:t>
            </a:r>
            <a:r>
              <a:rPr lang="en-US" altLang="en-US" sz="2800" i="0" dirty="0"/>
              <a:t>and</a:t>
            </a:r>
            <a:r>
              <a:rPr lang="en-CA" altLang="en-US" sz="2800" dirty="0">
                <a:solidFill>
                  <a:schemeClr val="accent1"/>
                </a:solidFill>
              </a:rPr>
              <a:t> head </a:t>
            </a:r>
            <a:r>
              <a:rPr lang="en-US" altLang="en-US" sz="2800" i="0" dirty="0"/>
              <a:t>now point at the same object</a:t>
            </a:r>
          </a:p>
          <a:p>
            <a:r>
              <a:rPr lang="en-US" altLang="en-US" sz="2800" i="0" dirty="0"/>
              <a:t> or in Java talk, </a:t>
            </a:r>
          </a:p>
          <a:p>
            <a:r>
              <a:rPr lang="en-US" altLang="en-US" sz="2800" i="0" dirty="0">
                <a:solidFill>
                  <a:schemeClr val="accent1"/>
                </a:solidFill>
              </a:rPr>
              <a:t>     </a:t>
            </a:r>
            <a:r>
              <a:rPr lang="en-CA" altLang="en-US" sz="2800" dirty="0" err="1">
                <a:solidFill>
                  <a:schemeClr val="accent1"/>
                </a:solidFill>
              </a:rPr>
              <a:t>temp.next</a:t>
            </a:r>
            <a:r>
              <a:rPr lang="en-CA" altLang="en-US" sz="2800" dirty="0">
                <a:solidFill>
                  <a:schemeClr val="accent1"/>
                </a:solidFill>
              </a:rPr>
              <a:t> </a:t>
            </a:r>
            <a:r>
              <a:rPr lang="en-US" altLang="en-US" sz="2800" i="0" dirty="0"/>
              <a:t>and</a:t>
            </a:r>
            <a:r>
              <a:rPr lang="en-CA" altLang="en-US" sz="2800" dirty="0">
                <a:solidFill>
                  <a:schemeClr val="accent1"/>
                </a:solidFill>
              </a:rPr>
              <a:t> head </a:t>
            </a:r>
            <a:r>
              <a:rPr lang="en-US" altLang="en-US" sz="2800" i="0" dirty="0"/>
              <a:t>now </a:t>
            </a:r>
            <a:r>
              <a:rPr lang="en-US" altLang="en-US" sz="2800" i="0" dirty="0">
                <a:solidFill>
                  <a:srgbClr val="FF0000"/>
                </a:solidFill>
              </a:rPr>
              <a:t>are</a:t>
            </a:r>
            <a:r>
              <a:rPr lang="en-US" altLang="en-US" sz="2800" i="0" dirty="0"/>
              <a:t> the same object.</a:t>
            </a:r>
          </a:p>
          <a:p>
            <a:endParaRPr lang="en-US" altLang="en-US" sz="2800" i="0" dirty="0"/>
          </a:p>
        </p:txBody>
      </p:sp>
      <p:grpSp>
        <p:nvGrpSpPr>
          <p:cNvPr id="9" name="Group 39"/>
          <p:cNvGrpSpPr/>
          <p:nvPr/>
        </p:nvGrpSpPr>
        <p:grpSpPr>
          <a:xfrm>
            <a:off x="8077200" y="1024346"/>
            <a:ext cx="672737" cy="228600"/>
            <a:chOff x="8077200" y="1024346"/>
            <a:chExt cx="672737" cy="228600"/>
          </a:xfrm>
        </p:grpSpPr>
        <p:cxnSp>
          <p:nvCxnSpPr>
            <p:cNvPr id="34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8179904" y="1117915"/>
              <a:ext cx="4572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Oval 34"/>
            <p:cNvSpPr/>
            <p:nvPr/>
          </p:nvSpPr>
          <p:spPr bwMode="auto">
            <a:xfrm>
              <a:off x="8077200" y="10363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  <p:cxnSp>
          <p:nvCxnSpPr>
            <p:cNvPr id="36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533311" y="1138646"/>
              <a:ext cx="2286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704217" y="1138646"/>
              <a:ext cx="9144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622139" y="1138646"/>
              <a:ext cx="155448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7335837" y="2130062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2</a:t>
            </a:r>
          </a:p>
        </p:txBody>
      </p:sp>
      <p:grpSp>
        <p:nvGrpSpPr>
          <p:cNvPr id="41" name="Group 29"/>
          <p:cNvGrpSpPr/>
          <p:nvPr/>
        </p:nvGrpSpPr>
        <p:grpSpPr>
          <a:xfrm>
            <a:off x="8051074" y="1752600"/>
            <a:ext cx="182880" cy="762000"/>
            <a:chOff x="4661452" y="659296"/>
            <a:chExt cx="182880" cy="762000"/>
          </a:xfrm>
        </p:grpSpPr>
        <p:cxnSp>
          <p:nvCxnSpPr>
            <p:cNvPr id="47" name="Straight Arrow Connector 28"/>
            <p:cNvCxnSpPr>
              <a:cxnSpLocks noChangeShapeType="1"/>
            </p:cNvCxnSpPr>
            <p:nvPr/>
          </p:nvCxnSpPr>
          <p:spPr bwMode="auto">
            <a:xfrm flipH="1" flipV="1">
              <a:off x="4737652" y="659296"/>
              <a:ext cx="378" cy="660715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Oval 49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2819400" y="1918063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dirty="0">
                <a:solidFill>
                  <a:schemeClr val="accent1"/>
                </a:solidFill>
              </a:rPr>
              <a:t>head;</a:t>
            </a:r>
            <a:endParaRPr lang="en-US" sz="2800" dirty="0"/>
          </a:p>
        </p:txBody>
      </p:sp>
      <p:sp>
        <p:nvSpPr>
          <p:cNvPr id="55" name="Rectangle 60"/>
          <p:cNvSpPr>
            <a:spLocks noChangeArrowheads="1"/>
          </p:cNvSpPr>
          <p:nvPr/>
        </p:nvSpPr>
        <p:spPr bwMode="auto">
          <a:xfrm>
            <a:off x="7908562" y="2072912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2039</a:t>
            </a:r>
          </a:p>
        </p:txBody>
      </p:sp>
    </p:spTree>
    <p:extLst>
      <p:ext uri="{BB962C8B-B14F-4D97-AF65-F5344CB8AC3E}">
        <p14:creationId xmlns:p14="http://schemas.microsoft.com/office/powerpoint/2010/main" val="151191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/>
          <p:nvPr/>
        </p:nvGrpSpPr>
        <p:grpSpPr>
          <a:xfrm>
            <a:off x="5530850" y="2074862"/>
            <a:ext cx="2927350" cy="1126312"/>
            <a:chOff x="5530850" y="2074862"/>
            <a:chExt cx="2927350" cy="112631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7086600" y="2082800"/>
              <a:ext cx="1371600" cy="882650"/>
              <a:chOff x="990600" y="2535887"/>
              <a:chExt cx="1371600" cy="881308"/>
            </a:xfrm>
          </p:grpSpPr>
          <p:sp>
            <p:nvSpPr>
              <p:cNvPr id="27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33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37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40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5530850" y="2074862"/>
              <a:ext cx="1098550" cy="1049338"/>
              <a:chOff x="533400" y="4025721"/>
              <a:chExt cx="1098316" cy="1048901"/>
            </a:xfrm>
          </p:grpSpPr>
          <p:sp>
            <p:nvSpPr>
              <p:cNvPr id="42" name="Rectangle 85"/>
              <p:cNvSpPr>
                <a:spLocks noChangeArrowheads="1"/>
              </p:cNvSpPr>
              <p:nvPr/>
            </p:nvSpPr>
            <p:spPr bwMode="auto">
              <a:xfrm>
                <a:off x="729049" y="4025721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43" name="Rectangle 58"/>
              <p:cNvSpPr>
                <a:spLocks noChangeArrowheads="1"/>
              </p:cNvSpPr>
              <p:nvPr/>
            </p:nvSpPr>
            <p:spPr bwMode="auto">
              <a:xfrm>
                <a:off x="533400" y="4643735"/>
                <a:ext cx="109831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accent1"/>
                    </a:solidFill>
                  </a:rPr>
                  <a:t>temp</a:t>
                </a:r>
              </a:p>
            </p:txBody>
          </p:sp>
        </p:grpSp>
        <p:sp>
          <p:nvSpPr>
            <p:cNvPr id="44" name="Rectangle 60"/>
            <p:cNvSpPr>
              <a:spLocks noChangeArrowheads="1"/>
            </p:cNvSpPr>
            <p:nvPr/>
          </p:nvSpPr>
          <p:spPr bwMode="auto">
            <a:xfrm>
              <a:off x="7127875" y="2924175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8715</a:t>
              </a:r>
            </a:p>
          </p:txBody>
        </p:sp>
        <p:sp>
          <p:nvSpPr>
            <p:cNvPr id="45" name="Rectangle 60"/>
            <p:cNvSpPr>
              <a:spLocks noChangeArrowheads="1"/>
            </p:cNvSpPr>
            <p:nvPr/>
          </p:nvSpPr>
          <p:spPr bwMode="auto">
            <a:xfrm>
              <a:off x="5842861" y="2133600"/>
              <a:ext cx="461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8715</a:t>
              </a:r>
            </a:p>
          </p:txBody>
        </p:sp>
        <p:grpSp>
          <p:nvGrpSpPr>
            <p:cNvPr id="5" name="Group 29"/>
            <p:cNvGrpSpPr/>
            <p:nvPr/>
          </p:nvGrpSpPr>
          <p:grpSpPr>
            <a:xfrm>
              <a:off x="5993674" y="2382931"/>
              <a:ext cx="1092926" cy="182880"/>
              <a:chOff x="4661452" y="1238416"/>
              <a:chExt cx="1092926" cy="182880"/>
            </a:xfrm>
          </p:grpSpPr>
          <p:cxnSp>
            <p:nvCxnSpPr>
              <p:cNvPr id="48" name="Straight Arrow Connector 28"/>
              <p:cNvCxnSpPr>
                <a:cxnSpLocks noChangeShapeType="1"/>
              </p:cNvCxnSpPr>
              <p:nvPr/>
            </p:nvCxnSpPr>
            <p:spPr bwMode="auto">
              <a:xfrm flipV="1">
                <a:off x="4764156" y="1320011"/>
                <a:ext cx="990222" cy="0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9" name="Oval 48"/>
              <p:cNvSpPr/>
              <p:nvPr/>
            </p:nvSpPr>
            <p:spPr bwMode="auto">
              <a:xfrm>
                <a:off x="4661452" y="123841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endParaRPr lang="en-US" sz="2800" i="0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Building a Linked List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086600" y="787400"/>
            <a:ext cx="1371600" cy="882650"/>
            <a:chOff x="990600" y="2535887"/>
            <a:chExt cx="1371600" cy="881308"/>
          </a:xfrm>
        </p:grpSpPr>
        <p:sp>
          <p:nvSpPr>
            <p:cNvPr id="33808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33809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0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1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5530850" y="779462"/>
            <a:ext cx="1098550" cy="1049338"/>
            <a:chOff x="533400" y="4025721"/>
            <a:chExt cx="1098316" cy="1048901"/>
          </a:xfrm>
        </p:grpSpPr>
        <p:sp>
          <p:nvSpPr>
            <p:cNvPr id="28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7127875" y="1628775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3" name="Rectangle 60"/>
          <p:cNvSpPr>
            <a:spLocks noChangeArrowheads="1"/>
          </p:cNvSpPr>
          <p:nvPr/>
        </p:nvSpPr>
        <p:spPr bwMode="auto">
          <a:xfrm>
            <a:off x="5842861" y="838200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35837" y="834662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1</a:t>
            </a:r>
          </a:p>
        </p:txBody>
      </p:sp>
      <p:grpSp>
        <p:nvGrpSpPr>
          <p:cNvPr id="8" name="Group 29"/>
          <p:cNvGrpSpPr/>
          <p:nvPr/>
        </p:nvGrpSpPr>
        <p:grpSpPr>
          <a:xfrm>
            <a:off x="5993674" y="1087531"/>
            <a:ext cx="1092926" cy="969869"/>
            <a:chOff x="4661452" y="1238416"/>
            <a:chExt cx="1092926" cy="969869"/>
          </a:xfrm>
        </p:grpSpPr>
        <p:cxnSp>
          <p:nvCxnSpPr>
            <p:cNvPr id="31" name="Straight Arrow Connector 28"/>
            <p:cNvCxnSpPr>
              <a:cxnSpLocks noChangeShapeType="1"/>
            </p:cNvCxnSpPr>
            <p:nvPr/>
          </p:nvCxnSpPr>
          <p:spPr bwMode="auto">
            <a:xfrm>
              <a:off x="4764156" y="1320011"/>
              <a:ext cx="990222" cy="888274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Oval 31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90600" y="1053405"/>
            <a:ext cx="485067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Node temp = new Node();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 err="1">
                <a:solidFill>
                  <a:schemeClr val="accent1"/>
                </a:solidFill>
              </a:rPr>
              <a:t>temp.element</a:t>
            </a:r>
            <a:r>
              <a:rPr lang="en-CA" altLang="en-US" sz="2800" dirty="0">
                <a:solidFill>
                  <a:schemeClr val="accent1"/>
                </a:solidFill>
              </a:rPr>
              <a:t> = 2;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 err="1">
                <a:solidFill>
                  <a:schemeClr val="accent1"/>
                </a:solidFill>
              </a:rPr>
              <a:t>temp.next</a:t>
            </a:r>
            <a:r>
              <a:rPr lang="en-CA" altLang="en-US" sz="2800" dirty="0">
                <a:solidFill>
                  <a:schemeClr val="accent1"/>
                </a:solidFill>
              </a:rPr>
              <a:t>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head =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62000" y="3058180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i="0" dirty="0"/>
              <a:t>How do you do this?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800" i="0" dirty="0"/>
              <a:t> How do you address the cell whose value is changing?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800" i="0" dirty="0"/>
              <a:t> What value goes in there?</a:t>
            </a:r>
          </a:p>
          <a:p>
            <a:r>
              <a:rPr lang="en-US" altLang="en-US" sz="2800" i="0" dirty="0"/>
              <a:t>     The address </a:t>
            </a:r>
            <a:r>
              <a:rPr lang="en-US" altLang="en-US" sz="2000" i="0" dirty="0">
                <a:solidFill>
                  <a:schemeClr val="accent2"/>
                </a:solidFill>
              </a:rPr>
              <a:t>8715 </a:t>
            </a:r>
            <a:r>
              <a:rPr lang="en-US" altLang="en-US" sz="2800" i="0" dirty="0"/>
              <a:t>of node 2.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800" i="0" dirty="0"/>
              <a:t> Who has that value?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800" i="0" dirty="0"/>
              <a:t> That sets the pointer!</a:t>
            </a:r>
          </a:p>
        </p:txBody>
      </p:sp>
      <p:grpSp>
        <p:nvGrpSpPr>
          <p:cNvPr id="9" name="Group 39"/>
          <p:cNvGrpSpPr/>
          <p:nvPr/>
        </p:nvGrpSpPr>
        <p:grpSpPr>
          <a:xfrm>
            <a:off x="8077200" y="1024346"/>
            <a:ext cx="672737" cy="228600"/>
            <a:chOff x="8077200" y="1024346"/>
            <a:chExt cx="672737" cy="228600"/>
          </a:xfrm>
        </p:grpSpPr>
        <p:cxnSp>
          <p:nvCxnSpPr>
            <p:cNvPr id="34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8179904" y="1117915"/>
              <a:ext cx="4572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Oval 34"/>
            <p:cNvSpPr/>
            <p:nvPr/>
          </p:nvSpPr>
          <p:spPr bwMode="auto">
            <a:xfrm>
              <a:off x="8077200" y="10363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  <p:cxnSp>
          <p:nvCxnSpPr>
            <p:cNvPr id="36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533311" y="1138646"/>
              <a:ext cx="2286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704217" y="1138646"/>
              <a:ext cx="9144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622139" y="1138646"/>
              <a:ext cx="155448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7335837" y="2130062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2</a:t>
            </a:r>
          </a:p>
        </p:txBody>
      </p:sp>
      <p:grpSp>
        <p:nvGrpSpPr>
          <p:cNvPr id="10" name="Group 29"/>
          <p:cNvGrpSpPr/>
          <p:nvPr/>
        </p:nvGrpSpPr>
        <p:grpSpPr>
          <a:xfrm>
            <a:off x="8051074" y="1752600"/>
            <a:ext cx="182880" cy="762000"/>
            <a:chOff x="4661452" y="659296"/>
            <a:chExt cx="182880" cy="762000"/>
          </a:xfrm>
        </p:grpSpPr>
        <p:cxnSp>
          <p:nvCxnSpPr>
            <p:cNvPr id="47" name="Straight Arrow Connector 28"/>
            <p:cNvCxnSpPr>
              <a:cxnSpLocks noChangeShapeType="1"/>
            </p:cNvCxnSpPr>
            <p:nvPr/>
          </p:nvCxnSpPr>
          <p:spPr bwMode="auto">
            <a:xfrm flipH="1" flipV="1">
              <a:off x="4737652" y="659296"/>
              <a:ext cx="378" cy="660715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Oval 49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5512526" y="674915"/>
            <a:ext cx="1020763" cy="841375"/>
          </a:xfrm>
          <a:prstGeom prst="ellipse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5532437" y="1978025"/>
            <a:ext cx="1020763" cy="841375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819400" y="1918063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dirty="0">
                <a:solidFill>
                  <a:schemeClr val="accent1"/>
                </a:solidFill>
              </a:rPr>
              <a:t>head;</a:t>
            </a:r>
            <a:endParaRPr lang="en-US" sz="2800" dirty="0"/>
          </a:p>
        </p:txBody>
      </p:sp>
      <p:sp>
        <p:nvSpPr>
          <p:cNvPr id="55" name="Rectangle 60"/>
          <p:cNvSpPr>
            <a:spLocks noChangeArrowheads="1"/>
          </p:cNvSpPr>
          <p:nvPr/>
        </p:nvSpPr>
        <p:spPr bwMode="auto">
          <a:xfrm>
            <a:off x="7908562" y="2072912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57" name="Rectangle 60"/>
          <p:cNvSpPr>
            <a:spLocks noChangeArrowheads="1"/>
          </p:cNvSpPr>
          <p:nvPr/>
        </p:nvSpPr>
        <p:spPr bwMode="auto">
          <a:xfrm>
            <a:off x="5862935" y="838200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8715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170611" y="2296180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dirty="0">
                <a:solidFill>
                  <a:schemeClr val="accent1"/>
                </a:solidFill>
              </a:rPr>
              <a:t>temp;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19097 L 5.55556E-7 -1.11111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2" grpId="0" animBg="1"/>
      <p:bldP spid="53" grpId="0" animBg="1"/>
      <p:bldP spid="57" grpId="0"/>
      <p:bldP spid="57" grpId="1"/>
      <p:bldP spid="5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/>
          <p:nvPr/>
        </p:nvGrpSpPr>
        <p:grpSpPr>
          <a:xfrm>
            <a:off x="7086600" y="2082800"/>
            <a:ext cx="1371600" cy="1118374"/>
            <a:chOff x="7086600" y="2082800"/>
            <a:chExt cx="1371600" cy="111837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7086600" y="2082800"/>
              <a:ext cx="1371600" cy="882650"/>
              <a:chOff x="990600" y="2535887"/>
              <a:chExt cx="1371600" cy="881308"/>
            </a:xfrm>
          </p:grpSpPr>
          <p:sp>
            <p:nvSpPr>
              <p:cNvPr id="27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33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37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40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sp>
          <p:nvSpPr>
            <p:cNvPr id="44" name="Rectangle 60"/>
            <p:cNvSpPr>
              <a:spLocks noChangeArrowheads="1"/>
            </p:cNvSpPr>
            <p:nvPr/>
          </p:nvSpPr>
          <p:spPr bwMode="auto">
            <a:xfrm>
              <a:off x="7127875" y="2924175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8715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Building a Linked List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086600" y="787400"/>
            <a:ext cx="1371600" cy="882650"/>
            <a:chOff x="990600" y="2535887"/>
            <a:chExt cx="1371600" cy="881308"/>
          </a:xfrm>
        </p:grpSpPr>
        <p:sp>
          <p:nvSpPr>
            <p:cNvPr id="33808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33809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0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1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5530850" y="779462"/>
            <a:ext cx="1098550" cy="1049338"/>
            <a:chOff x="533400" y="4025721"/>
            <a:chExt cx="1098316" cy="1048901"/>
          </a:xfrm>
        </p:grpSpPr>
        <p:sp>
          <p:nvSpPr>
            <p:cNvPr id="28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7127875" y="1628775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35837" y="834662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1</a:t>
            </a:r>
          </a:p>
        </p:txBody>
      </p:sp>
      <p:grpSp>
        <p:nvGrpSpPr>
          <p:cNvPr id="8" name="Group 29"/>
          <p:cNvGrpSpPr/>
          <p:nvPr/>
        </p:nvGrpSpPr>
        <p:grpSpPr>
          <a:xfrm>
            <a:off x="5993674" y="1087531"/>
            <a:ext cx="1092926" cy="969869"/>
            <a:chOff x="4661452" y="1238416"/>
            <a:chExt cx="1092926" cy="969869"/>
          </a:xfrm>
        </p:grpSpPr>
        <p:cxnSp>
          <p:nvCxnSpPr>
            <p:cNvPr id="31" name="Straight Arrow Connector 28"/>
            <p:cNvCxnSpPr>
              <a:cxnSpLocks noChangeShapeType="1"/>
            </p:cNvCxnSpPr>
            <p:nvPr/>
          </p:nvCxnSpPr>
          <p:spPr bwMode="auto">
            <a:xfrm>
              <a:off x="4764156" y="1320011"/>
              <a:ext cx="990222" cy="888274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Oval 31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90600" y="1053405"/>
            <a:ext cx="485067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Node temp = new Node();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 err="1">
                <a:solidFill>
                  <a:schemeClr val="accent1"/>
                </a:solidFill>
              </a:rPr>
              <a:t>temp.element</a:t>
            </a:r>
            <a:r>
              <a:rPr lang="en-CA" altLang="en-US" sz="2800" dirty="0">
                <a:solidFill>
                  <a:schemeClr val="accent1"/>
                </a:solidFill>
              </a:rPr>
              <a:t> = </a:t>
            </a:r>
            <a:r>
              <a:rPr lang="en-CA" altLang="en-US" sz="2800" dirty="0" err="1">
                <a:solidFill>
                  <a:schemeClr val="accent1"/>
                </a:solidFill>
              </a:rPr>
              <a:t>i</a:t>
            </a:r>
            <a:r>
              <a:rPr lang="en-CA" altLang="en-US" sz="2800" dirty="0">
                <a:solidFill>
                  <a:schemeClr val="accent1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 err="1">
                <a:solidFill>
                  <a:schemeClr val="accent1"/>
                </a:solidFill>
              </a:rPr>
              <a:t>temp.next</a:t>
            </a:r>
            <a:r>
              <a:rPr lang="en-CA" altLang="en-US" sz="2800" dirty="0">
                <a:solidFill>
                  <a:schemeClr val="accent1"/>
                </a:solidFill>
              </a:rPr>
              <a:t>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head =</a:t>
            </a:r>
          </a:p>
        </p:txBody>
      </p:sp>
      <p:grpSp>
        <p:nvGrpSpPr>
          <p:cNvPr id="9" name="Group 39"/>
          <p:cNvGrpSpPr/>
          <p:nvPr/>
        </p:nvGrpSpPr>
        <p:grpSpPr>
          <a:xfrm>
            <a:off x="8077200" y="1024346"/>
            <a:ext cx="672737" cy="228600"/>
            <a:chOff x="8077200" y="1024346"/>
            <a:chExt cx="672737" cy="228600"/>
          </a:xfrm>
        </p:grpSpPr>
        <p:cxnSp>
          <p:nvCxnSpPr>
            <p:cNvPr id="34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8179904" y="1117915"/>
              <a:ext cx="4572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Oval 34"/>
            <p:cNvSpPr/>
            <p:nvPr/>
          </p:nvSpPr>
          <p:spPr bwMode="auto">
            <a:xfrm>
              <a:off x="8077200" y="10363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  <p:cxnSp>
          <p:nvCxnSpPr>
            <p:cNvPr id="36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533311" y="1138646"/>
              <a:ext cx="2286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704217" y="1138646"/>
              <a:ext cx="9144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622139" y="1138646"/>
              <a:ext cx="155448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7335837" y="2130062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2</a:t>
            </a:r>
          </a:p>
        </p:txBody>
      </p:sp>
      <p:grpSp>
        <p:nvGrpSpPr>
          <p:cNvPr id="10" name="Group 29"/>
          <p:cNvGrpSpPr/>
          <p:nvPr/>
        </p:nvGrpSpPr>
        <p:grpSpPr>
          <a:xfrm>
            <a:off x="8051074" y="1752600"/>
            <a:ext cx="182880" cy="762000"/>
            <a:chOff x="4661452" y="659296"/>
            <a:chExt cx="182880" cy="762000"/>
          </a:xfrm>
        </p:grpSpPr>
        <p:cxnSp>
          <p:nvCxnSpPr>
            <p:cNvPr id="47" name="Straight Arrow Connector 28"/>
            <p:cNvCxnSpPr>
              <a:cxnSpLocks noChangeShapeType="1"/>
            </p:cNvCxnSpPr>
            <p:nvPr/>
          </p:nvCxnSpPr>
          <p:spPr bwMode="auto">
            <a:xfrm flipH="1" flipV="1">
              <a:off x="4737652" y="659296"/>
              <a:ext cx="378" cy="660715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Oval 49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2819400" y="1918063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dirty="0">
                <a:solidFill>
                  <a:schemeClr val="accent1"/>
                </a:solidFill>
              </a:rPr>
              <a:t>head;</a:t>
            </a:r>
            <a:endParaRPr lang="en-US" sz="2800" dirty="0"/>
          </a:p>
        </p:txBody>
      </p:sp>
      <p:sp>
        <p:nvSpPr>
          <p:cNvPr id="55" name="Rectangle 60"/>
          <p:cNvSpPr>
            <a:spLocks noChangeArrowheads="1"/>
          </p:cNvSpPr>
          <p:nvPr/>
        </p:nvSpPr>
        <p:spPr bwMode="auto">
          <a:xfrm>
            <a:off x="7908562" y="2072912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57" name="Rectangle 60"/>
          <p:cNvSpPr>
            <a:spLocks noChangeArrowheads="1"/>
          </p:cNvSpPr>
          <p:nvPr/>
        </p:nvSpPr>
        <p:spPr bwMode="auto">
          <a:xfrm>
            <a:off x="5862935" y="789801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8715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170611" y="2296180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dirty="0">
                <a:solidFill>
                  <a:schemeClr val="accent1"/>
                </a:solidFill>
              </a:rPr>
              <a:t>temp;</a:t>
            </a:r>
            <a:endParaRPr lang="en-US" sz="28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609600" y="646611"/>
            <a:ext cx="2222083" cy="3050696"/>
            <a:chOff x="609600" y="646611"/>
            <a:chExt cx="2222083" cy="3050696"/>
          </a:xfrm>
        </p:grpSpPr>
        <p:sp>
          <p:nvSpPr>
            <p:cNvPr id="51" name="Rectangle 50"/>
            <p:cNvSpPr/>
            <p:nvPr/>
          </p:nvSpPr>
          <p:spPr>
            <a:xfrm>
              <a:off x="635726" y="2743200"/>
              <a:ext cx="1585690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altLang="en-US" sz="2800" dirty="0">
                  <a:solidFill>
                    <a:schemeClr val="accent1"/>
                  </a:solidFill>
                </a:rPr>
                <a:t>    </a:t>
              </a:r>
              <a:r>
                <a:rPr lang="en-CA" altLang="en-US" sz="2800" dirty="0" err="1">
                  <a:solidFill>
                    <a:schemeClr val="accent1"/>
                  </a:solidFill>
                </a:rPr>
                <a:t>i</a:t>
              </a:r>
              <a:r>
                <a:rPr lang="en-CA" altLang="en-US" sz="2800" dirty="0">
                  <a:solidFill>
                    <a:schemeClr val="accent1"/>
                  </a:solidFill>
                </a:rPr>
                <a:t> = i+1</a:t>
              </a:r>
            </a:p>
            <a:p>
              <a:r>
                <a:rPr lang="en-CA" altLang="en-US" sz="2800" i="0" dirty="0">
                  <a:solidFill>
                    <a:schemeClr val="accent1"/>
                  </a:solidFill>
                </a:rPr>
                <a:t>}</a:t>
              </a:r>
              <a:endParaRPr lang="en-US" sz="2800" i="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09600" y="646611"/>
              <a:ext cx="22220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altLang="en-US" sz="2800" i="0" dirty="0">
                  <a:solidFill>
                    <a:schemeClr val="accent1"/>
                  </a:solidFill>
                </a:rPr>
                <a:t>while( true ) {</a:t>
              </a:r>
              <a:endParaRPr lang="en-US" sz="2800" i="0" dirty="0"/>
            </a:p>
          </p:txBody>
        </p:sp>
      </p:grpSp>
      <p:grpSp>
        <p:nvGrpSpPr>
          <p:cNvPr id="62" name="Group 55"/>
          <p:cNvGrpSpPr/>
          <p:nvPr/>
        </p:nvGrpSpPr>
        <p:grpSpPr>
          <a:xfrm>
            <a:off x="5530850" y="3341687"/>
            <a:ext cx="2927350" cy="1126312"/>
            <a:chOff x="5530850" y="2074862"/>
            <a:chExt cx="2927350" cy="1126312"/>
          </a:xfrm>
        </p:grpSpPr>
        <p:grpSp>
          <p:nvGrpSpPr>
            <p:cNvPr id="63" name="Group 4"/>
            <p:cNvGrpSpPr>
              <a:grpSpLocks/>
            </p:cNvGrpSpPr>
            <p:nvPr/>
          </p:nvGrpSpPr>
          <p:grpSpPr bwMode="auto">
            <a:xfrm>
              <a:off x="7086600" y="2082800"/>
              <a:ext cx="1371600" cy="882650"/>
              <a:chOff x="990600" y="2535887"/>
              <a:chExt cx="1371600" cy="881308"/>
            </a:xfrm>
          </p:grpSpPr>
          <p:sp>
            <p:nvSpPr>
              <p:cNvPr id="72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73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74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75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grpSp>
          <p:nvGrpSpPr>
            <p:cNvPr id="64" name="Group 14"/>
            <p:cNvGrpSpPr>
              <a:grpSpLocks/>
            </p:cNvGrpSpPr>
            <p:nvPr/>
          </p:nvGrpSpPr>
          <p:grpSpPr bwMode="auto">
            <a:xfrm>
              <a:off x="5530850" y="2074862"/>
              <a:ext cx="1098550" cy="1049338"/>
              <a:chOff x="533400" y="4025721"/>
              <a:chExt cx="1098316" cy="1048901"/>
            </a:xfrm>
          </p:grpSpPr>
          <p:sp>
            <p:nvSpPr>
              <p:cNvPr id="70" name="Rectangle 85"/>
              <p:cNvSpPr>
                <a:spLocks noChangeArrowheads="1"/>
              </p:cNvSpPr>
              <p:nvPr/>
            </p:nvSpPr>
            <p:spPr bwMode="auto">
              <a:xfrm>
                <a:off x="729049" y="4025721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71" name="Rectangle 58"/>
              <p:cNvSpPr>
                <a:spLocks noChangeArrowheads="1"/>
              </p:cNvSpPr>
              <p:nvPr/>
            </p:nvSpPr>
            <p:spPr bwMode="auto">
              <a:xfrm>
                <a:off x="533400" y="4643735"/>
                <a:ext cx="109831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accent1"/>
                    </a:solidFill>
                  </a:rPr>
                  <a:t>temp</a:t>
                </a:r>
              </a:p>
            </p:txBody>
          </p:sp>
        </p:grpSp>
        <p:sp>
          <p:nvSpPr>
            <p:cNvPr id="65" name="Rectangle 60"/>
            <p:cNvSpPr>
              <a:spLocks noChangeArrowheads="1"/>
            </p:cNvSpPr>
            <p:nvPr/>
          </p:nvSpPr>
          <p:spPr bwMode="auto">
            <a:xfrm>
              <a:off x="7127875" y="2924175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1917</a:t>
              </a:r>
            </a:p>
          </p:txBody>
        </p:sp>
        <p:sp>
          <p:nvSpPr>
            <p:cNvPr id="66" name="Rectangle 60"/>
            <p:cNvSpPr>
              <a:spLocks noChangeArrowheads="1"/>
            </p:cNvSpPr>
            <p:nvPr/>
          </p:nvSpPr>
          <p:spPr bwMode="auto">
            <a:xfrm>
              <a:off x="5842861" y="2133600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1917</a:t>
              </a:r>
            </a:p>
          </p:txBody>
        </p:sp>
        <p:grpSp>
          <p:nvGrpSpPr>
            <p:cNvPr id="67" name="Group 29"/>
            <p:cNvGrpSpPr/>
            <p:nvPr/>
          </p:nvGrpSpPr>
          <p:grpSpPr>
            <a:xfrm>
              <a:off x="5993674" y="2382931"/>
              <a:ext cx="1092926" cy="182880"/>
              <a:chOff x="4661452" y="1238416"/>
              <a:chExt cx="1092926" cy="182880"/>
            </a:xfrm>
          </p:grpSpPr>
          <p:cxnSp>
            <p:nvCxnSpPr>
              <p:cNvPr id="68" name="Straight Arrow Connector 28"/>
              <p:cNvCxnSpPr>
                <a:cxnSpLocks noChangeShapeType="1"/>
              </p:cNvCxnSpPr>
              <p:nvPr/>
            </p:nvCxnSpPr>
            <p:spPr bwMode="auto">
              <a:xfrm flipV="1">
                <a:off x="4764156" y="1320011"/>
                <a:ext cx="990222" cy="0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9" name="Oval 68"/>
              <p:cNvSpPr/>
              <p:nvPr/>
            </p:nvSpPr>
            <p:spPr bwMode="auto">
              <a:xfrm>
                <a:off x="4661452" y="123841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endParaRPr lang="en-US" sz="2800" i="0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7335837" y="3396887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3</a:t>
            </a:r>
          </a:p>
        </p:txBody>
      </p:sp>
      <p:grpSp>
        <p:nvGrpSpPr>
          <p:cNvPr id="78" name="Group 29"/>
          <p:cNvGrpSpPr/>
          <p:nvPr/>
        </p:nvGrpSpPr>
        <p:grpSpPr>
          <a:xfrm>
            <a:off x="8051074" y="3019425"/>
            <a:ext cx="182880" cy="762000"/>
            <a:chOff x="4661452" y="659296"/>
            <a:chExt cx="182880" cy="762000"/>
          </a:xfrm>
        </p:grpSpPr>
        <p:cxnSp>
          <p:nvCxnSpPr>
            <p:cNvPr id="79" name="Straight Arrow Connector 28"/>
            <p:cNvCxnSpPr>
              <a:cxnSpLocks noChangeShapeType="1"/>
            </p:cNvCxnSpPr>
            <p:nvPr/>
          </p:nvCxnSpPr>
          <p:spPr bwMode="auto">
            <a:xfrm flipH="1" flipV="1">
              <a:off x="4737652" y="659296"/>
              <a:ext cx="378" cy="660715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Oval 79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81" name="Rectangle 60"/>
          <p:cNvSpPr>
            <a:spLocks noChangeArrowheads="1"/>
          </p:cNvSpPr>
          <p:nvPr/>
        </p:nvSpPr>
        <p:spPr bwMode="auto">
          <a:xfrm>
            <a:off x="7908562" y="3339737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8715</a:t>
            </a:r>
          </a:p>
        </p:txBody>
      </p:sp>
      <p:grpSp>
        <p:nvGrpSpPr>
          <p:cNvPr id="82" name="Group 29"/>
          <p:cNvGrpSpPr/>
          <p:nvPr/>
        </p:nvGrpSpPr>
        <p:grpSpPr>
          <a:xfrm>
            <a:off x="5993674" y="1079863"/>
            <a:ext cx="1092926" cy="2272937"/>
            <a:chOff x="4661452" y="1238416"/>
            <a:chExt cx="864326" cy="2060617"/>
          </a:xfrm>
        </p:grpSpPr>
        <p:cxnSp>
          <p:nvCxnSpPr>
            <p:cNvPr id="83" name="Straight Arrow Connector 28"/>
            <p:cNvCxnSpPr>
              <a:cxnSpLocks noChangeShapeType="1"/>
            </p:cNvCxnSpPr>
            <p:nvPr/>
          </p:nvCxnSpPr>
          <p:spPr bwMode="auto">
            <a:xfrm>
              <a:off x="4764156" y="1343959"/>
              <a:ext cx="761622" cy="1955074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" name="Oval 83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86" name="Rectangle 60"/>
          <p:cNvSpPr>
            <a:spLocks noChangeArrowheads="1"/>
          </p:cNvSpPr>
          <p:nvPr/>
        </p:nvSpPr>
        <p:spPr bwMode="auto">
          <a:xfrm>
            <a:off x="5867400" y="789801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1917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09600" y="4572000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i="0" dirty="0"/>
              <a:t>This forms a “linked list” containing two nodes.</a:t>
            </a:r>
          </a:p>
          <a:p>
            <a:r>
              <a:rPr lang="en-US" altLang="en-US" sz="2800" i="0" dirty="0"/>
              <a:t>Now write code to add a new node in the front.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800" i="0" dirty="0"/>
              <a:t> Execute this same code again.</a:t>
            </a:r>
          </a:p>
          <a:p>
            <a:endParaRPr lang="en-US" altLang="en-US" sz="2800" i="0" dirty="0"/>
          </a:p>
        </p:txBody>
      </p:sp>
      <p:sp>
        <p:nvSpPr>
          <p:cNvPr id="90" name="Oval 89"/>
          <p:cNvSpPr/>
          <p:nvPr/>
        </p:nvSpPr>
        <p:spPr bwMode="auto">
          <a:xfrm>
            <a:off x="762000" y="1201783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762000" y="1676400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762000" y="2111828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762000" y="2514600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7" grpId="0"/>
      <p:bldP spid="81" grpId="0"/>
      <p:bldP spid="86" grpId="0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/>
          <p:nvPr/>
        </p:nvGrpSpPr>
        <p:grpSpPr>
          <a:xfrm>
            <a:off x="7086600" y="2082800"/>
            <a:ext cx="1371600" cy="1118374"/>
            <a:chOff x="7086600" y="2082800"/>
            <a:chExt cx="1371600" cy="111837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7086600" y="2082800"/>
              <a:ext cx="1371600" cy="882650"/>
              <a:chOff x="990600" y="2535887"/>
              <a:chExt cx="1371600" cy="881308"/>
            </a:xfrm>
          </p:grpSpPr>
          <p:sp>
            <p:nvSpPr>
              <p:cNvPr id="27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33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37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40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sp>
          <p:nvSpPr>
            <p:cNvPr id="44" name="Rectangle 60"/>
            <p:cNvSpPr>
              <a:spLocks noChangeArrowheads="1"/>
            </p:cNvSpPr>
            <p:nvPr/>
          </p:nvSpPr>
          <p:spPr bwMode="auto">
            <a:xfrm>
              <a:off x="7127875" y="2924175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8715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Building a Linked List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086600" y="787400"/>
            <a:ext cx="1371600" cy="882650"/>
            <a:chOff x="990600" y="2535887"/>
            <a:chExt cx="1371600" cy="881308"/>
          </a:xfrm>
        </p:grpSpPr>
        <p:sp>
          <p:nvSpPr>
            <p:cNvPr id="33808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33809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0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1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530850" y="779462"/>
            <a:ext cx="1098550" cy="1049338"/>
            <a:chOff x="533400" y="4025721"/>
            <a:chExt cx="1098316" cy="1048901"/>
          </a:xfrm>
        </p:grpSpPr>
        <p:sp>
          <p:nvSpPr>
            <p:cNvPr id="28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7127875" y="1628775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35837" y="834662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1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90600" y="1053405"/>
            <a:ext cx="485067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Node temp = new Node();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 err="1">
                <a:solidFill>
                  <a:schemeClr val="accent1"/>
                </a:solidFill>
              </a:rPr>
              <a:t>temp.element</a:t>
            </a:r>
            <a:r>
              <a:rPr lang="en-CA" altLang="en-US" sz="2800" dirty="0">
                <a:solidFill>
                  <a:schemeClr val="accent1"/>
                </a:solidFill>
              </a:rPr>
              <a:t> = </a:t>
            </a:r>
            <a:r>
              <a:rPr lang="en-CA" altLang="en-US" sz="2800" dirty="0" err="1">
                <a:solidFill>
                  <a:schemeClr val="accent1"/>
                </a:solidFill>
              </a:rPr>
              <a:t>i</a:t>
            </a:r>
            <a:r>
              <a:rPr lang="en-CA" altLang="en-US" sz="2800" dirty="0">
                <a:solidFill>
                  <a:schemeClr val="accent1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 err="1">
                <a:solidFill>
                  <a:schemeClr val="accent1"/>
                </a:solidFill>
              </a:rPr>
              <a:t>temp.next</a:t>
            </a:r>
            <a:r>
              <a:rPr lang="en-CA" altLang="en-US" sz="2800" dirty="0">
                <a:solidFill>
                  <a:schemeClr val="accent1"/>
                </a:solidFill>
              </a:rPr>
              <a:t>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head =</a:t>
            </a:r>
          </a:p>
        </p:txBody>
      </p:sp>
      <p:grpSp>
        <p:nvGrpSpPr>
          <p:cNvPr id="7" name="Group 39"/>
          <p:cNvGrpSpPr/>
          <p:nvPr/>
        </p:nvGrpSpPr>
        <p:grpSpPr>
          <a:xfrm>
            <a:off x="8077200" y="1024346"/>
            <a:ext cx="672737" cy="228600"/>
            <a:chOff x="8077200" y="1024346"/>
            <a:chExt cx="672737" cy="228600"/>
          </a:xfrm>
        </p:grpSpPr>
        <p:cxnSp>
          <p:nvCxnSpPr>
            <p:cNvPr id="34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8179904" y="1117915"/>
              <a:ext cx="4572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Oval 34"/>
            <p:cNvSpPr/>
            <p:nvPr/>
          </p:nvSpPr>
          <p:spPr bwMode="auto">
            <a:xfrm>
              <a:off x="8077200" y="10363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  <p:cxnSp>
          <p:nvCxnSpPr>
            <p:cNvPr id="36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533311" y="1138646"/>
              <a:ext cx="2286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704217" y="1138646"/>
              <a:ext cx="9144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622139" y="1138646"/>
              <a:ext cx="155448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7335837" y="2130062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2</a:t>
            </a:r>
          </a:p>
        </p:txBody>
      </p:sp>
      <p:grpSp>
        <p:nvGrpSpPr>
          <p:cNvPr id="8" name="Group 29"/>
          <p:cNvGrpSpPr/>
          <p:nvPr/>
        </p:nvGrpSpPr>
        <p:grpSpPr>
          <a:xfrm>
            <a:off x="8051074" y="1752600"/>
            <a:ext cx="182880" cy="762000"/>
            <a:chOff x="4661452" y="659296"/>
            <a:chExt cx="182880" cy="762000"/>
          </a:xfrm>
        </p:grpSpPr>
        <p:cxnSp>
          <p:nvCxnSpPr>
            <p:cNvPr id="47" name="Straight Arrow Connector 28"/>
            <p:cNvCxnSpPr>
              <a:cxnSpLocks noChangeShapeType="1"/>
            </p:cNvCxnSpPr>
            <p:nvPr/>
          </p:nvCxnSpPr>
          <p:spPr bwMode="auto">
            <a:xfrm flipH="1" flipV="1">
              <a:off x="4737652" y="659296"/>
              <a:ext cx="378" cy="660715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Oval 49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2819400" y="1918063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dirty="0">
                <a:solidFill>
                  <a:schemeClr val="accent1"/>
                </a:solidFill>
              </a:rPr>
              <a:t>head;</a:t>
            </a:r>
            <a:endParaRPr lang="en-US" sz="2800" dirty="0"/>
          </a:p>
        </p:txBody>
      </p:sp>
      <p:sp>
        <p:nvSpPr>
          <p:cNvPr id="55" name="Rectangle 60"/>
          <p:cNvSpPr>
            <a:spLocks noChangeArrowheads="1"/>
          </p:cNvSpPr>
          <p:nvPr/>
        </p:nvSpPr>
        <p:spPr bwMode="auto">
          <a:xfrm>
            <a:off x="7908562" y="2072912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57" name="Rectangle 60"/>
          <p:cNvSpPr>
            <a:spLocks noChangeArrowheads="1"/>
          </p:cNvSpPr>
          <p:nvPr/>
        </p:nvSpPr>
        <p:spPr bwMode="auto">
          <a:xfrm>
            <a:off x="5862935" y="789801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1917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170611" y="2296180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dirty="0">
                <a:solidFill>
                  <a:schemeClr val="accent1"/>
                </a:solidFill>
              </a:rPr>
              <a:t>temp;</a:t>
            </a:r>
            <a:endParaRPr lang="en-US" sz="2800" dirty="0"/>
          </a:p>
        </p:txBody>
      </p:sp>
      <p:grpSp>
        <p:nvGrpSpPr>
          <p:cNvPr id="9" name="Group 60"/>
          <p:cNvGrpSpPr/>
          <p:nvPr/>
        </p:nvGrpSpPr>
        <p:grpSpPr>
          <a:xfrm>
            <a:off x="609600" y="646611"/>
            <a:ext cx="2222083" cy="3050696"/>
            <a:chOff x="609600" y="646611"/>
            <a:chExt cx="2222083" cy="3050696"/>
          </a:xfrm>
        </p:grpSpPr>
        <p:sp>
          <p:nvSpPr>
            <p:cNvPr id="51" name="Rectangle 50"/>
            <p:cNvSpPr/>
            <p:nvPr/>
          </p:nvSpPr>
          <p:spPr>
            <a:xfrm>
              <a:off x="635726" y="2743200"/>
              <a:ext cx="1585690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altLang="en-US" sz="2800" dirty="0">
                  <a:solidFill>
                    <a:schemeClr val="accent1"/>
                  </a:solidFill>
                </a:rPr>
                <a:t>    </a:t>
              </a:r>
              <a:r>
                <a:rPr lang="en-CA" altLang="en-US" sz="2800" dirty="0" err="1">
                  <a:solidFill>
                    <a:schemeClr val="accent1"/>
                  </a:solidFill>
                </a:rPr>
                <a:t>i</a:t>
              </a:r>
              <a:r>
                <a:rPr lang="en-CA" altLang="en-US" sz="2800" dirty="0">
                  <a:solidFill>
                    <a:schemeClr val="accent1"/>
                  </a:solidFill>
                </a:rPr>
                <a:t> = i+1</a:t>
              </a:r>
            </a:p>
            <a:p>
              <a:r>
                <a:rPr lang="en-CA" altLang="en-US" sz="2800" i="0" dirty="0">
                  <a:solidFill>
                    <a:schemeClr val="accent1"/>
                  </a:solidFill>
                </a:rPr>
                <a:t>}</a:t>
              </a:r>
              <a:endParaRPr lang="en-US" sz="2800" i="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09600" y="646611"/>
              <a:ext cx="22220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altLang="en-US" sz="2800" i="0" dirty="0">
                  <a:solidFill>
                    <a:schemeClr val="accent1"/>
                  </a:solidFill>
                </a:rPr>
                <a:t>while( true ) {</a:t>
              </a:r>
              <a:endParaRPr lang="en-US" sz="2800" i="0" dirty="0"/>
            </a:p>
          </p:txBody>
        </p:sp>
      </p:grpSp>
      <p:grpSp>
        <p:nvGrpSpPr>
          <p:cNvPr id="10" name="Group 55"/>
          <p:cNvGrpSpPr/>
          <p:nvPr/>
        </p:nvGrpSpPr>
        <p:grpSpPr>
          <a:xfrm>
            <a:off x="7086600" y="3349625"/>
            <a:ext cx="1371600" cy="1118374"/>
            <a:chOff x="7086600" y="2082800"/>
            <a:chExt cx="1371600" cy="1118374"/>
          </a:xfrm>
        </p:grpSpPr>
        <p:grpSp>
          <p:nvGrpSpPr>
            <p:cNvPr id="11" name="Group 4"/>
            <p:cNvGrpSpPr>
              <a:grpSpLocks/>
            </p:cNvGrpSpPr>
            <p:nvPr/>
          </p:nvGrpSpPr>
          <p:grpSpPr bwMode="auto">
            <a:xfrm>
              <a:off x="7086600" y="2082800"/>
              <a:ext cx="1371600" cy="882650"/>
              <a:chOff x="990600" y="2535887"/>
              <a:chExt cx="1371600" cy="881308"/>
            </a:xfrm>
          </p:grpSpPr>
          <p:sp>
            <p:nvSpPr>
              <p:cNvPr id="72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73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74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75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sp>
          <p:nvSpPr>
            <p:cNvPr id="65" name="Rectangle 60"/>
            <p:cNvSpPr>
              <a:spLocks noChangeArrowheads="1"/>
            </p:cNvSpPr>
            <p:nvPr/>
          </p:nvSpPr>
          <p:spPr bwMode="auto">
            <a:xfrm>
              <a:off x="7127875" y="2924175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1917</a:t>
              </a:r>
            </a:p>
          </p:txBody>
        </p:sp>
      </p:grp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7335837" y="3396887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3</a:t>
            </a:r>
          </a:p>
        </p:txBody>
      </p:sp>
      <p:grpSp>
        <p:nvGrpSpPr>
          <p:cNvPr id="15" name="Group 29"/>
          <p:cNvGrpSpPr/>
          <p:nvPr/>
        </p:nvGrpSpPr>
        <p:grpSpPr>
          <a:xfrm>
            <a:off x="8051074" y="3019425"/>
            <a:ext cx="182880" cy="762000"/>
            <a:chOff x="4661452" y="659296"/>
            <a:chExt cx="182880" cy="762000"/>
          </a:xfrm>
        </p:grpSpPr>
        <p:cxnSp>
          <p:nvCxnSpPr>
            <p:cNvPr id="79" name="Straight Arrow Connector 28"/>
            <p:cNvCxnSpPr>
              <a:cxnSpLocks noChangeShapeType="1"/>
            </p:cNvCxnSpPr>
            <p:nvPr/>
          </p:nvCxnSpPr>
          <p:spPr bwMode="auto">
            <a:xfrm flipH="1" flipV="1">
              <a:off x="4737652" y="659296"/>
              <a:ext cx="378" cy="660715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Oval 79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81" name="Rectangle 60"/>
          <p:cNvSpPr>
            <a:spLocks noChangeArrowheads="1"/>
          </p:cNvSpPr>
          <p:nvPr/>
        </p:nvSpPr>
        <p:spPr bwMode="auto">
          <a:xfrm>
            <a:off x="7908562" y="3339737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8715</a:t>
            </a:r>
          </a:p>
        </p:txBody>
      </p:sp>
      <p:grpSp>
        <p:nvGrpSpPr>
          <p:cNvPr id="16" name="Group 29"/>
          <p:cNvGrpSpPr/>
          <p:nvPr/>
        </p:nvGrpSpPr>
        <p:grpSpPr>
          <a:xfrm>
            <a:off x="5993674" y="1079863"/>
            <a:ext cx="1092926" cy="2272937"/>
            <a:chOff x="4661452" y="1238416"/>
            <a:chExt cx="864326" cy="2060617"/>
          </a:xfrm>
        </p:grpSpPr>
        <p:cxnSp>
          <p:nvCxnSpPr>
            <p:cNvPr id="83" name="Straight Arrow Connector 28"/>
            <p:cNvCxnSpPr>
              <a:cxnSpLocks noChangeShapeType="1"/>
            </p:cNvCxnSpPr>
            <p:nvPr/>
          </p:nvCxnSpPr>
          <p:spPr bwMode="auto">
            <a:xfrm>
              <a:off x="4764156" y="1343959"/>
              <a:ext cx="761622" cy="1955074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" name="Oval 83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86" name="Rectangle 60"/>
          <p:cNvSpPr>
            <a:spLocks noChangeArrowheads="1"/>
          </p:cNvSpPr>
          <p:nvPr/>
        </p:nvSpPr>
        <p:spPr bwMode="auto">
          <a:xfrm>
            <a:off x="5867400" y="789801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7886</a:t>
            </a:r>
          </a:p>
        </p:txBody>
      </p:sp>
      <p:grpSp>
        <p:nvGrpSpPr>
          <p:cNvPr id="67" name="Group 55"/>
          <p:cNvGrpSpPr/>
          <p:nvPr/>
        </p:nvGrpSpPr>
        <p:grpSpPr>
          <a:xfrm>
            <a:off x="5530850" y="4665662"/>
            <a:ext cx="2927350" cy="1126312"/>
            <a:chOff x="5530850" y="2074862"/>
            <a:chExt cx="2927350" cy="1126312"/>
          </a:xfrm>
        </p:grpSpPr>
        <p:grpSp>
          <p:nvGrpSpPr>
            <p:cNvPr id="76" name="Group 4"/>
            <p:cNvGrpSpPr>
              <a:grpSpLocks/>
            </p:cNvGrpSpPr>
            <p:nvPr/>
          </p:nvGrpSpPr>
          <p:grpSpPr bwMode="auto">
            <a:xfrm>
              <a:off x="7086600" y="2082800"/>
              <a:ext cx="1371600" cy="882650"/>
              <a:chOff x="990600" y="2535887"/>
              <a:chExt cx="1371600" cy="881308"/>
            </a:xfrm>
          </p:grpSpPr>
          <p:sp>
            <p:nvSpPr>
              <p:cNvPr id="92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93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94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95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grpSp>
          <p:nvGrpSpPr>
            <p:cNvPr id="78" name="Group 14"/>
            <p:cNvGrpSpPr>
              <a:grpSpLocks/>
            </p:cNvGrpSpPr>
            <p:nvPr/>
          </p:nvGrpSpPr>
          <p:grpSpPr bwMode="auto">
            <a:xfrm>
              <a:off x="5530850" y="2074862"/>
              <a:ext cx="1098550" cy="1049338"/>
              <a:chOff x="533400" y="4025721"/>
              <a:chExt cx="1098316" cy="1048901"/>
            </a:xfrm>
          </p:grpSpPr>
          <p:sp>
            <p:nvSpPr>
              <p:cNvPr id="90" name="Rectangle 85"/>
              <p:cNvSpPr>
                <a:spLocks noChangeArrowheads="1"/>
              </p:cNvSpPr>
              <p:nvPr/>
            </p:nvSpPr>
            <p:spPr bwMode="auto">
              <a:xfrm>
                <a:off x="729049" y="4025721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91" name="Rectangle 58"/>
              <p:cNvSpPr>
                <a:spLocks noChangeArrowheads="1"/>
              </p:cNvSpPr>
              <p:nvPr/>
            </p:nvSpPr>
            <p:spPr bwMode="auto">
              <a:xfrm>
                <a:off x="533400" y="4643735"/>
                <a:ext cx="109831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accent1"/>
                    </a:solidFill>
                  </a:rPr>
                  <a:t>temp</a:t>
                </a:r>
              </a:p>
            </p:txBody>
          </p:sp>
        </p:grpSp>
        <p:sp>
          <p:nvSpPr>
            <p:cNvPr id="82" name="Rectangle 60"/>
            <p:cNvSpPr>
              <a:spLocks noChangeArrowheads="1"/>
            </p:cNvSpPr>
            <p:nvPr/>
          </p:nvSpPr>
          <p:spPr bwMode="auto">
            <a:xfrm>
              <a:off x="7127875" y="2924175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7886</a:t>
              </a:r>
            </a:p>
          </p:txBody>
        </p:sp>
        <p:sp>
          <p:nvSpPr>
            <p:cNvPr id="85" name="Rectangle 60"/>
            <p:cNvSpPr>
              <a:spLocks noChangeArrowheads="1"/>
            </p:cNvSpPr>
            <p:nvPr/>
          </p:nvSpPr>
          <p:spPr bwMode="auto">
            <a:xfrm>
              <a:off x="5842861" y="2133600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7886</a:t>
              </a:r>
            </a:p>
          </p:txBody>
        </p:sp>
        <p:grpSp>
          <p:nvGrpSpPr>
            <p:cNvPr id="87" name="Group 29"/>
            <p:cNvGrpSpPr/>
            <p:nvPr/>
          </p:nvGrpSpPr>
          <p:grpSpPr>
            <a:xfrm>
              <a:off x="5993674" y="2382931"/>
              <a:ext cx="1092926" cy="182880"/>
              <a:chOff x="4661452" y="1238416"/>
              <a:chExt cx="1092926" cy="182880"/>
            </a:xfrm>
          </p:grpSpPr>
          <p:cxnSp>
            <p:nvCxnSpPr>
              <p:cNvPr id="88" name="Straight Arrow Connector 28"/>
              <p:cNvCxnSpPr>
                <a:cxnSpLocks noChangeShapeType="1"/>
              </p:cNvCxnSpPr>
              <p:nvPr/>
            </p:nvCxnSpPr>
            <p:spPr bwMode="auto">
              <a:xfrm flipV="1">
                <a:off x="4764156" y="1320011"/>
                <a:ext cx="990222" cy="0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9" name="Oval 88"/>
              <p:cNvSpPr/>
              <p:nvPr/>
            </p:nvSpPr>
            <p:spPr bwMode="auto">
              <a:xfrm>
                <a:off x="4661452" y="123841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endParaRPr lang="en-US" sz="2800" i="0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7335837" y="4720862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4</a:t>
            </a:r>
          </a:p>
        </p:txBody>
      </p:sp>
      <p:grpSp>
        <p:nvGrpSpPr>
          <p:cNvPr id="97" name="Group 29"/>
          <p:cNvGrpSpPr/>
          <p:nvPr/>
        </p:nvGrpSpPr>
        <p:grpSpPr>
          <a:xfrm>
            <a:off x="8051074" y="4343400"/>
            <a:ext cx="182880" cy="762000"/>
            <a:chOff x="4661452" y="659296"/>
            <a:chExt cx="182880" cy="762000"/>
          </a:xfrm>
        </p:grpSpPr>
        <p:cxnSp>
          <p:nvCxnSpPr>
            <p:cNvPr id="98" name="Straight Arrow Connector 28"/>
            <p:cNvCxnSpPr>
              <a:cxnSpLocks noChangeShapeType="1"/>
            </p:cNvCxnSpPr>
            <p:nvPr/>
          </p:nvCxnSpPr>
          <p:spPr bwMode="auto">
            <a:xfrm flipH="1" flipV="1">
              <a:off x="4737652" y="659296"/>
              <a:ext cx="378" cy="660715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" name="Oval 98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100" name="Rectangle 60"/>
          <p:cNvSpPr>
            <a:spLocks noChangeArrowheads="1"/>
          </p:cNvSpPr>
          <p:nvPr/>
        </p:nvSpPr>
        <p:spPr bwMode="auto">
          <a:xfrm>
            <a:off x="7908562" y="4663712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1917</a:t>
            </a:r>
          </a:p>
        </p:txBody>
      </p:sp>
      <p:grpSp>
        <p:nvGrpSpPr>
          <p:cNvPr id="101" name="Group 29"/>
          <p:cNvGrpSpPr/>
          <p:nvPr/>
        </p:nvGrpSpPr>
        <p:grpSpPr>
          <a:xfrm>
            <a:off x="6019801" y="1066800"/>
            <a:ext cx="1066799" cy="3657600"/>
            <a:chOff x="4661452" y="1238416"/>
            <a:chExt cx="783402" cy="2889601"/>
          </a:xfrm>
        </p:grpSpPr>
        <p:cxnSp>
          <p:nvCxnSpPr>
            <p:cNvPr id="102" name="Straight Arrow Connector 28"/>
            <p:cNvCxnSpPr>
              <a:cxnSpLocks noChangeShapeType="1"/>
            </p:cNvCxnSpPr>
            <p:nvPr/>
          </p:nvCxnSpPr>
          <p:spPr bwMode="auto">
            <a:xfrm>
              <a:off x="4764156" y="1343959"/>
              <a:ext cx="680698" cy="2784058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" name="Oval 102"/>
            <p:cNvSpPr/>
            <p:nvPr/>
          </p:nvSpPr>
          <p:spPr bwMode="auto">
            <a:xfrm>
              <a:off x="4661452" y="1238416"/>
              <a:ext cx="134298" cy="1444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609600" y="5777805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i="0" dirty="0"/>
              <a:t>This forms a “linked list” containing three nodes.</a:t>
            </a:r>
          </a:p>
          <a:p>
            <a:r>
              <a:rPr lang="en-US" altLang="en-US" sz="2800" i="0" dirty="0"/>
              <a:t>Execute this same code again.</a:t>
            </a:r>
          </a:p>
        </p:txBody>
      </p:sp>
      <p:sp>
        <p:nvSpPr>
          <p:cNvPr id="106" name="Oval 105"/>
          <p:cNvSpPr/>
          <p:nvPr/>
        </p:nvSpPr>
        <p:spPr bwMode="auto">
          <a:xfrm>
            <a:off x="762000" y="1201783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762000" y="1676400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762000" y="2111828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762000" y="2514600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86" grpId="0"/>
      <p:bldP spid="96" grpId="0"/>
      <p:bldP spid="100" grpId="0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/>
          <p:nvPr/>
        </p:nvGrpSpPr>
        <p:grpSpPr>
          <a:xfrm>
            <a:off x="7086600" y="2082800"/>
            <a:ext cx="1371600" cy="1118374"/>
            <a:chOff x="7086600" y="2082800"/>
            <a:chExt cx="1371600" cy="111837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7086600" y="2082800"/>
              <a:ext cx="1371600" cy="882650"/>
              <a:chOff x="990600" y="2535887"/>
              <a:chExt cx="1371600" cy="881308"/>
            </a:xfrm>
          </p:grpSpPr>
          <p:sp>
            <p:nvSpPr>
              <p:cNvPr id="27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33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37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40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sp>
          <p:nvSpPr>
            <p:cNvPr id="44" name="Rectangle 60"/>
            <p:cNvSpPr>
              <a:spLocks noChangeArrowheads="1"/>
            </p:cNvSpPr>
            <p:nvPr/>
          </p:nvSpPr>
          <p:spPr bwMode="auto">
            <a:xfrm>
              <a:off x="7127875" y="2924175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8715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Building a Linked List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086600" y="787400"/>
            <a:ext cx="1371600" cy="882650"/>
            <a:chOff x="990600" y="2535887"/>
            <a:chExt cx="1371600" cy="881308"/>
          </a:xfrm>
        </p:grpSpPr>
        <p:sp>
          <p:nvSpPr>
            <p:cNvPr id="33808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33809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0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1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530850" y="779462"/>
            <a:ext cx="1098550" cy="1049338"/>
            <a:chOff x="533400" y="4025721"/>
            <a:chExt cx="1098316" cy="1048901"/>
          </a:xfrm>
        </p:grpSpPr>
        <p:sp>
          <p:nvSpPr>
            <p:cNvPr id="28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7127875" y="1628775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35837" y="834662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1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90600" y="1053405"/>
            <a:ext cx="485067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Node temp = new Node();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 err="1">
                <a:solidFill>
                  <a:schemeClr val="accent1"/>
                </a:solidFill>
              </a:rPr>
              <a:t>temp.element</a:t>
            </a:r>
            <a:r>
              <a:rPr lang="en-CA" altLang="en-US" sz="2800" dirty="0">
                <a:solidFill>
                  <a:schemeClr val="accent1"/>
                </a:solidFill>
              </a:rPr>
              <a:t> = </a:t>
            </a:r>
            <a:r>
              <a:rPr lang="en-CA" altLang="en-US" sz="2800" dirty="0" err="1">
                <a:solidFill>
                  <a:schemeClr val="accent1"/>
                </a:solidFill>
              </a:rPr>
              <a:t>i</a:t>
            </a:r>
            <a:r>
              <a:rPr lang="en-CA" altLang="en-US" sz="2800" dirty="0">
                <a:solidFill>
                  <a:schemeClr val="accent1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 err="1">
                <a:solidFill>
                  <a:schemeClr val="accent1"/>
                </a:solidFill>
              </a:rPr>
              <a:t>temp.next</a:t>
            </a:r>
            <a:r>
              <a:rPr lang="en-CA" altLang="en-US" sz="2800" dirty="0">
                <a:solidFill>
                  <a:schemeClr val="accent1"/>
                </a:solidFill>
              </a:rPr>
              <a:t>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head =</a:t>
            </a:r>
          </a:p>
        </p:txBody>
      </p:sp>
      <p:grpSp>
        <p:nvGrpSpPr>
          <p:cNvPr id="6" name="Group 39"/>
          <p:cNvGrpSpPr/>
          <p:nvPr/>
        </p:nvGrpSpPr>
        <p:grpSpPr>
          <a:xfrm>
            <a:off x="8077200" y="1024346"/>
            <a:ext cx="672737" cy="228600"/>
            <a:chOff x="8077200" y="1024346"/>
            <a:chExt cx="672737" cy="228600"/>
          </a:xfrm>
        </p:grpSpPr>
        <p:cxnSp>
          <p:nvCxnSpPr>
            <p:cNvPr id="34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8179904" y="1117915"/>
              <a:ext cx="4572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Oval 34"/>
            <p:cNvSpPr/>
            <p:nvPr/>
          </p:nvSpPr>
          <p:spPr bwMode="auto">
            <a:xfrm>
              <a:off x="8077200" y="10363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  <p:cxnSp>
          <p:nvCxnSpPr>
            <p:cNvPr id="36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533311" y="1138646"/>
              <a:ext cx="2286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704217" y="1138646"/>
              <a:ext cx="9144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622139" y="1138646"/>
              <a:ext cx="155448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7335837" y="2130062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2</a:t>
            </a:r>
          </a:p>
        </p:txBody>
      </p:sp>
      <p:grpSp>
        <p:nvGrpSpPr>
          <p:cNvPr id="7" name="Group 29"/>
          <p:cNvGrpSpPr/>
          <p:nvPr/>
        </p:nvGrpSpPr>
        <p:grpSpPr>
          <a:xfrm>
            <a:off x="8051074" y="1752600"/>
            <a:ext cx="182880" cy="762000"/>
            <a:chOff x="4661452" y="659296"/>
            <a:chExt cx="182880" cy="762000"/>
          </a:xfrm>
        </p:grpSpPr>
        <p:cxnSp>
          <p:nvCxnSpPr>
            <p:cNvPr id="47" name="Straight Arrow Connector 28"/>
            <p:cNvCxnSpPr>
              <a:cxnSpLocks noChangeShapeType="1"/>
            </p:cNvCxnSpPr>
            <p:nvPr/>
          </p:nvCxnSpPr>
          <p:spPr bwMode="auto">
            <a:xfrm flipH="1" flipV="1">
              <a:off x="4737652" y="659296"/>
              <a:ext cx="378" cy="660715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Oval 49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2819400" y="1918063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dirty="0">
                <a:solidFill>
                  <a:schemeClr val="accent1"/>
                </a:solidFill>
              </a:rPr>
              <a:t>head;</a:t>
            </a:r>
            <a:endParaRPr lang="en-US" sz="2800" dirty="0"/>
          </a:p>
        </p:txBody>
      </p:sp>
      <p:sp>
        <p:nvSpPr>
          <p:cNvPr id="55" name="Rectangle 60"/>
          <p:cNvSpPr>
            <a:spLocks noChangeArrowheads="1"/>
          </p:cNvSpPr>
          <p:nvPr/>
        </p:nvSpPr>
        <p:spPr bwMode="auto">
          <a:xfrm>
            <a:off x="7908562" y="2072912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170611" y="2296180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dirty="0">
                <a:solidFill>
                  <a:schemeClr val="accent1"/>
                </a:solidFill>
              </a:rPr>
              <a:t>temp;</a:t>
            </a:r>
            <a:endParaRPr lang="en-US" sz="2800" dirty="0"/>
          </a:p>
        </p:txBody>
      </p:sp>
      <p:sp>
        <p:nvSpPr>
          <p:cNvPr id="51" name="Rectangle 50"/>
          <p:cNvSpPr/>
          <p:nvPr/>
        </p:nvSpPr>
        <p:spPr>
          <a:xfrm>
            <a:off x="635726" y="2743200"/>
            <a:ext cx="15856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dirty="0">
                <a:solidFill>
                  <a:schemeClr val="accent1"/>
                </a:solidFill>
              </a:rPr>
              <a:t>    </a:t>
            </a:r>
            <a:r>
              <a:rPr lang="en-CA" altLang="en-US" sz="2800" dirty="0" err="1">
                <a:solidFill>
                  <a:schemeClr val="accent1"/>
                </a:solidFill>
              </a:rPr>
              <a:t>i</a:t>
            </a:r>
            <a:r>
              <a:rPr lang="en-CA" altLang="en-US" sz="2800" dirty="0">
                <a:solidFill>
                  <a:schemeClr val="accent1"/>
                </a:solidFill>
              </a:rPr>
              <a:t> = i+1</a:t>
            </a:r>
          </a:p>
          <a:p>
            <a:r>
              <a:rPr lang="en-CA" altLang="en-US" sz="2800" i="0" dirty="0">
                <a:solidFill>
                  <a:schemeClr val="accent1"/>
                </a:solidFill>
              </a:rPr>
              <a:t>}</a:t>
            </a:r>
            <a:endParaRPr lang="en-US" sz="2800" i="0" dirty="0"/>
          </a:p>
        </p:txBody>
      </p:sp>
      <p:sp>
        <p:nvSpPr>
          <p:cNvPr id="60" name="Rectangle 59"/>
          <p:cNvSpPr/>
          <p:nvPr/>
        </p:nvSpPr>
        <p:spPr>
          <a:xfrm>
            <a:off x="609600" y="646611"/>
            <a:ext cx="2222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i="0" dirty="0">
                <a:solidFill>
                  <a:schemeClr val="accent1"/>
                </a:solidFill>
              </a:rPr>
              <a:t>while( true ) {</a:t>
            </a:r>
            <a:endParaRPr lang="en-US" sz="2800" i="0" dirty="0"/>
          </a:p>
        </p:txBody>
      </p:sp>
      <p:grpSp>
        <p:nvGrpSpPr>
          <p:cNvPr id="9" name="Group 55"/>
          <p:cNvGrpSpPr/>
          <p:nvPr/>
        </p:nvGrpSpPr>
        <p:grpSpPr>
          <a:xfrm>
            <a:off x="7086600" y="3349625"/>
            <a:ext cx="1371600" cy="1118374"/>
            <a:chOff x="7086600" y="2082800"/>
            <a:chExt cx="1371600" cy="1118374"/>
          </a:xfrm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7086600" y="2082800"/>
              <a:ext cx="1371600" cy="882650"/>
              <a:chOff x="990600" y="2535887"/>
              <a:chExt cx="1371600" cy="881308"/>
            </a:xfrm>
          </p:grpSpPr>
          <p:sp>
            <p:nvSpPr>
              <p:cNvPr id="72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73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74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75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sp>
          <p:nvSpPr>
            <p:cNvPr id="65" name="Rectangle 60"/>
            <p:cNvSpPr>
              <a:spLocks noChangeArrowheads="1"/>
            </p:cNvSpPr>
            <p:nvPr/>
          </p:nvSpPr>
          <p:spPr bwMode="auto">
            <a:xfrm>
              <a:off x="7127875" y="2924175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1917</a:t>
              </a:r>
            </a:p>
          </p:txBody>
        </p:sp>
      </p:grp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7335837" y="3396887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3</a:t>
            </a:r>
          </a:p>
        </p:txBody>
      </p:sp>
      <p:grpSp>
        <p:nvGrpSpPr>
          <p:cNvPr id="11" name="Group 29"/>
          <p:cNvGrpSpPr/>
          <p:nvPr/>
        </p:nvGrpSpPr>
        <p:grpSpPr>
          <a:xfrm>
            <a:off x="8051074" y="3019425"/>
            <a:ext cx="182880" cy="762000"/>
            <a:chOff x="4661452" y="659296"/>
            <a:chExt cx="182880" cy="762000"/>
          </a:xfrm>
        </p:grpSpPr>
        <p:cxnSp>
          <p:nvCxnSpPr>
            <p:cNvPr id="79" name="Straight Arrow Connector 28"/>
            <p:cNvCxnSpPr>
              <a:cxnSpLocks noChangeShapeType="1"/>
            </p:cNvCxnSpPr>
            <p:nvPr/>
          </p:nvCxnSpPr>
          <p:spPr bwMode="auto">
            <a:xfrm flipH="1" flipV="1">
              <a:off x="4737652" y="659296"/>
              <a:ext cx="378" cy="660715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Oval 79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81" name="Rectangle 60"/>
          <p:cNvSpPr>
            <a:spLocks noChangeArrowheads="1"/>
          </p:cNvSpPr>
          <p:nvPr/>
        </p:nvSpPr>
        <p:spPr bwMode="auto">
          <a:xfrm>
            <a:off x="7908562" y="3339737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8715</a:t>
            </a:r>
          </a:p>
        </p:txBody>
      </p:sp>
      <p:sp>
        <p:nvSpPr>
          <p:cNvPr id="86" name="Rectangle 60"/>
          <p:cNvSpPr>
            <a:spLocks noChangeArrowheads="1"/>
          </p:cNvSpPr>
          <p:nvPr/>
        </p:nvSpPr>
        <p:spPr bwMode="auto">
          <a:xfrm>
            <a:off x="5867400" y="789801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7886</a:t>
            </a:r>
          </a:p>
        </p:txBody>
      </p:sp>
      <p:grpSp>
        <p:nvGrpSpPr>
          <p:cNvPr id="14" name="Group 55"/>
          <p:cNvGrpSpPr/>
          <p:nvPr/>
        </p:nvGrpSpPr>
        <p:grpSpPr>
          <a:xfrm>
            <a:off x="7086600" y="4673600"/>
            <a:ext cx="1371600" cy="1118374"/>
            <a:chOff x="7086600" y="2082800"/>
            <a:chExt cx="1371600" cy="1118374"/>
          </a:xfrm>
        </p:grpSpPr>
        <p:grpSp>
          <p:nvGrpSpPr>
            <p:cNvPr id="15" name="Group 4"/>
            <p:cNvGrpSpPr>
              <a:grpSpLocks/>
            </p:cNvGrpSpPr>
            <p:nvPr/>
          </p:nvGrpSpPr>
          <p:grpSpPr bwMode="auto">
            <a:xfrm>
              <a:off x="7086600" y="2082800"/>
              <a:ext cx="1371600" cy="882650"/>
              <a:chOff x="990600" y="2535887"/>
              <a:chExt cx="1371600" cy="881308"/>
            </a:xfrm>
          </p:grpSpPr>
          <p:sp>
            <p:nvSpPr>
              <p:cNvPr id="92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93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94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95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sp>
          <p:nvSpPr>
            <p:cNvPr id="82" name="Rectangle 60"/>
            <p:cNvSpPr>
              <a:spLocks noChangeArrowheads="1"/>
            </p:cNvSpPr>
            <p:nvPr/>
          </p:nvSpPr>
          <p:spPr bwMode="auto">
            <a:xfrm>
              <a:off x="7127875" y="2924175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7886</a:t>
              </a:r>
            </a:p>
          </p:txBody>
        </p:sp>
      </p:grp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7335837" y="4720862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4</a:t>
            </a:r>
          </a:p>
        </p:txBody>
      </p:sp>
      <p:grpSp>
        <p:nvGrpSpPr>
          <p:cNvPr id="18" name="Group 29"/>
          <p:cNvGrpSpPr/>
          <p:nvPr/>
        </p:nvGrpSpPr>
        <p:grpSpPr>
          <a:xfrm>
            <a:off x="8051074" y="4343400"/>
            <a:ext cx="182880" cy="762000"/>
            <a:chOff x="4661452" y="659296"/>
            <a:chExt cx="182880" cy="762000"/>
          </a:xfrm>
        </p:grpSpPr>
        <p:cxnSp>
          <p:nvCxnSpPr>
            <p:cNvPr id="98" name="Straight Arrow Connector 28"/>
            <p:cNvCxnSpPr>
              <a:cxnSpLocks noChangeShapeType="1"/>
            </p:cNvCxnSpPr>
            <p:nvPr/>
          </p:nvCxnSpPr>
          <p:spPr bwMode="auto">
            <a:xfrm flipH="1" flipV="1">
              <a:off x="4737652" y="659296"/>
              <a:ext cx="378" cy="660715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" name="Oval 98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100" name="Rectangle 60"/>
          <p:cNvSpPr>
            <a:spLocks noChangeArrowheads="1"/>
          </p:cNvSpPr>
          <p:nvPr/>
        </p:nvSpPr>
        <p:spPr bwMode="auto">
          <a:xfrm>
            <a:off x="7908562" y="4663712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1917</a:t>
            </a:r>
          </a:p>
        </p:txBody>
      </p:sp>
      <p:grpSp>
        <p:nvGrpSpPr>
          <p:cNvPr id="19" name="Group 29"/>
          <p:cNvGrpSpPr/>
          <p:nvPr/>
        </p:nvGrpSpPr>
        <p:grpSpPr>
          <a:xfrm>
            <a:off x="6032866" y="1066800"/>
            <a:ext cx="1053736" cy="3657600"/>
            <a:chOff x="4671045" y="1238416"/>
            <a:chExt cx="773809" cy="2889601"/>
          </a:xfrm>
        </p:grpSpPr>
        <p:cxnSp>
          <p:nvCxnSpPr>
            <p:cNvPr id="102" name="Straight Arrow Connector 28"/>
            <p:cNvCxnSpPr>
              <a:cxnSpLocks noChangeShapeType="1"/>
            </p:cNvCxnSpPr>
            <p:nvPr/>
          </p:nvCxnSpPr>
          <p:spPr bwMode="auto">
            <a:xfrm>
              <a:off x="4764156" y="1343959"/>
              <a:ext cx="680698" cy="2784058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" name="Oval 102"/>
            <p:cNvSpPr/>
            <p:nvPr/>
          </p:nvSpPr>
          <p:spPr bwMode="auto">
            <a:xfrm>
              <a:off x="4671045" y="1238416"/>
              <a:ext cx="134298" cy="1444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609600" y="5777805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i="0" dirty="0"/>
              <a:t>This forms a “linked list” containing four nodes.</a:t>
            </a:r>
          </a:p>
          <a:p>
            <a:r>
              <a:rPr lang="en-US" altLang="en-US" sz="2800" i="0" dirty="0"/>
              <a:t>Execute this same code 100 times.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Building a Linked List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530850" y="779462"/>
            <a:ext cx="1098550" cy="1049338"/>
            <a:chOff x="533400" y="4025721"/>
            <a:chExt cx="1098316" cy="1048901"/>
          </a:xfrm>
        </p:grpSpPr>
        <p:sp>
          <p:nvSpPr>
            <p:cNvPr id="28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90600" y="1053405"/>
            <a:ext cx="485067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Node temp = new Node();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 err="1">
                <a:solidFill>
                  <a:schemeClr val="accent1"/>
                </a:solidFill>
              </a:rPr>
              <a:t>temp.element</a:t>
            </a:r>
            <a:r>
              <a:rPr lang="en-CA" altLang="en-US" sz="2800" dirty="0">
                <a:solidFill>
                  <a:schemeClr val="accent1"/>
                </a:solidFill>
              </a:rPr>
              <a:t> = </a:t>
            </a:r>
            <a:r>
              <a:rPr lang="en-CA" altLang="en-US" sz="2800" dirty="0" err="1">
                <a:solidFill>
                  <a:schemeClr val="accent1"/>
                </a:solidFill>
              </a:rPr>
              <a:t>i</a:t>
            </a:r>
            <a:r>
              <a:rPr lang="en-CA" altLang="en-US" sz="2800" dirty="0">
                <a:solidFill>
                  <a:schemeClr val="accent1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 err="1">
                <a:solidFill>
                  <a:schemeClr val="accent1"/>
                </a:solidFill>
              </a:rPr>
              <a:t>temp.next</a:t>
            </a:r>
            <a:r>
              <a:rPr lang="en-CA" altLang="en-US" sz="2800" dirty="0">
                <a:solidFill>
                  <a:schemeClr val="accent1"/>
                </a:solidFill>
              </a:rPr>
              <a:t>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head =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819400" y="1918063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dirty="0">
                <a:solidFill>
                  <a:schemeClr val="accent1"/>
                </a:solidFill>
              </a:rPr>
              <a:t>head;</a:t>
            </a:r>
            <a:endParaRPr lang="en-US" sz="2800" dirty="0"/>
          </a:p>
        </p:txBody>
      </p:sp>
      <p:sp>
        <p:nvSpPr>
          <p:cNvPr id="57" name="Rectangle 60"/>
          <p:cNvSpPr>
            <a:spLocks noChangeArrowheads="1"/>
          </p:cNvSpPr>
          <p:nvPr/>
        </p:nvSpPr>
        <p:spPr bwMode="auto">
          <a:xfrm>
            <a:off x="5862935" y="789801"/>
            <a:ext cx="2885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   0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170611" y="2296180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dirty="0">
                <a:solidFill>
                  <a:schemeClr val="accent1"/>
                </a:solidFill>
              </a:rPr>
              <a:t>temp;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609600" y="382018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i="0" dirty="0"/>
              <a:t>What does the empty linked list look like?</a:t>
            </a:r>
          </a:p>
          <a:p>
            <a:r>
              <a:rPr lang="en-US" altLang="en-US" sz="2800" i="0" dirty="0"/>
              <a:t>Execute the </a:t>
            </a:r>
            <a:r>
              <a:rPr lang="en-US" altLang="en-US" sz="2800" dirty="0"/>
              <a:t>while</a:t>
            </a:r>
            <a:r>
              <a:rPr lang="en-US" altLang="en-US" sz="2800" i="0" dirty="0"/>
              <a:t> the first time.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35726" y="2743200"/>
            <a:ext cx="15856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dirty="0">
                <a:solidFill>
                  <a:schemeClr val="accent1"/>
                </a:solidFill>
              </a:rPr>
              <a:t>    </a:t>
            </a:r>
            <a:r>
              <a:rPr lang="en-CA" altLang="en-US" sz="2800" dirty="0" err="1">
                <a:solidFill>
                  <a:schemeClr val="accent1"/>
                </a:solidFill>
              </a:rPr>
              <a:t>i</a:t>
            </a:r>
            <a:r>
              <a:rPr lang="en-CA" altLang="en-US" sz="2800" dirty="0">
                <a:solidFill>
                  <a:schemeClr val="accent1"/>
                </a:solidFill>
              </a:rPr>
              <a:t> = i+1</a:t>
            </a:r>
          </a:p>
          <a:p>
            <a:r>
              <a:rPr lang="en-CA" altLang="en-US" sz="2800" i="0" dirty="0">
                <a:solidFill>
                  <a:schemeClr val="accent1"/>
                </a:solidFill>
              </a:rPr>
              <a:t>}</a:t>
            </a:r>
            <a:endParaRPr lang="en-US" sz="2800" i="0" dirty="0"/>
          </a:p>
        </p:txBody>
      </p:sp>
      <p:sp>
        <p:nvSpPr>
          <p:cNvPr id="60" name="Rectangle 59"/>
          <p:cNvSpPr/>
          <p:nvPr/>
        </p:nvSpPr>
        <p:spPr>
          <a:xfrm>
            <a:off x="609600" y="646611"/>
            <a:ext cx="2222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i="0" dirty="0">
                <a:solidFill>
                  <a:schemeClr val="accent1"/>
                </a:solidFill>
              </a:rPr>
              <a:t>while( true ) {</a:t>
            </a:r>
            <a:endParaRPr lang="en-US" sz="2800" i="0" dirty="0"/>
          </a:p>
        </p:txBody>
      </p:sp>
      <p:sp>
        <p:nvSpPr>
          <p:cNvPr id="86" name="Rectangle 60"/>
          <p:cNvSpPr>
            <a:spLocks noChangeArrowheads="1"/>
          </p:cNvSpPr>
          <p:nvPr/>
        </p:nvSpPr>
        <p:spPr bwMode="auto">
          <a:xfrm>
            <a:off x="5867400" y="789801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2039</a:t>
            </a:r>
          </a:p>
        </p:txBody>
      </p:sp>
      <p:grpSp>
        <p:nvGrpSpPr>
          <p:cNvPr id="14" name="Group 55"/>
          <p:cNvGrpSpPr/>
          <p:nvPr/>
        </p:nvGrpSpPr>
        <p:grpSpPr>
          <a:xfrm>
            <a:off x="5530850" y="1997888"/>
            <a:ext cx="2927350" cy="1126312"/>
            <a:chOff x="5530850" y="2074862"/>
            <a:chExt cx="2927350" cy="1126312"/>
          </a:xfrm>
        </p:grpSpPr>
        <p:grpSp>
          <p:nvGrpSpPr>
            <p:cNvPr id="15" name="Group 4"/>
            <p:cNvGrpSpPr>
              <a:grpSpLocks/>
            </p:cNvGrpSpPr>
            <p:nvPr/>
          </p:nvGrpSpPr>
          <p:grpSpPr bwMode="auto">
            <a:xfrm>
              <a:off x="7086600" y="2082800"/>
              <a:ext cx="1371600" cy="882650"/>
              <a:chOff x="990600" y="2535887"/>
              <a:chExt cx="1371600" cy="881308"/>
            </a:xfrm>
          </p:grpSpPr>
          <p:sp>
            <p:nvSpPr>
              <p:cNvPr id="92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93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94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95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5530850" y="2074862"/>
              <a:ext cx="1098550" cy="1049338"/>
              <a:chOff x="533400" y="4025721"/>
              <a:chExt cx="1098316" cy="1048901"/>
            </a:xfrm>
          </p:grpSpPr>
          <p:sp>
            <p:nvSpPr>
              <p:cNvPr id="90" name="Rectangle 85"/>
              <p:cNvSpPr>
                <a:spLocks noChangeArrowheads="1"/>
              </p:cNvSpPr>
              <p:nvPr/>
            </p:nvSpPr>
            <p:spPr bwMode="auto">
              <a:xfrm>
                <a:off x="729049" y="4025721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91" name="Rectangle 58"/>
              <p:cNvSpPr>
                <a:spLocks noChangeArrowheads="1"/>
              </p:cNvSpPr>
              <p:nvPr/>
            </p:nvSpPr>
            <p:spPr bwMode="auto">
              <a:xfrm>
                <a:off x="533400" y="4643735"/>
                <a:ext cx="109831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accent1"/>
                    </a:solidFill>
                  </a:rPr>
                  <a:t>temp</a:t>
                </a:r>
              </a:p>
            </p:txBody>
          </p:sp>
        </p:grpSp>
        <p:sp>
          <p:nvSpPr>
            <p:cNvPr id="82" name="Rectangle 60"/>
            <p:cNvSpPr>
              <a:spLocks noChangeArrowheads="1"/>
            </p:cNvSpPr>
            <p:nvPr/>
          </p:nvSpPr>
          <p:spPr bwMode="auto">
            <a:xfrm>
              <a:off x="7127875" y="2924175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2039</a:t>
              </a:r>
            </a:p>
          </p:txBody>
        </p:sp>
        <p:sp>
          <p:nvSpPr>
            <p:cNvPr id="85" name="Rectangle 60"/>
            <p:cNvSpPr>
              <a:spLocks noChangeArrowheads="1"/>
            </p:cNvSpPr>
            <p:nvPr/>
          </p:nvSpPr>
          <p:spPr bwMode="auto">
            <a:xfrm>
              <a:off x="5842861" y="2133600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2039</a:t>
              </a:r>
            </a:p>
          </p:txBody>
        </p:sp>
        <p:grpSp>
          <p:nvGrpSpPr>
            <p:cNvPr id="17" name="Group 29"/>
            <p:cNvGrpSpPr/>
            <p:nvPr/>
          </p:nvGrpSpPr>
          <p:grpSpPr>
            <a:xfrm>
              <a:off x="5993674" y="2382931"/>
              <a:ext cx="1092926" cy="182880"/>
              <a:chOff x="4661452" y="1238416"/>
              <a:chExt cx="1092926" cy="182880"/>
            </a:xfrm>
          </p:grpSpPr>
          <p:cxnSp>
            <p:nvCxnSpPr>
              <p:cNvPr id="88" name="Straight Arrow Connector 28"/>
              <p:cNvCxnSpPr>
                <a:cxnSpLocks noChangeShapeType="1"/>
              </p:cNvCxnSpPr>
              <p:nvPr/>
            </p:nvCxnSpPr>
            <p:spPr bwMode="auto">
              <a:xfrm flipV="1">
                <a:off x="4764156" y="1320011"/>
                <a:ext cx="990222" cy="0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9" name="Oval 88"/>
              <p:cNvSpPr/>
              <p:nvPr/>
            </p:nvSpPr>
            <p:spPr bwMode="auto">
              <a:xfrm>
                <a:off x="4661452" y="123841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endParaRPr lang="en-US" sz="2800" i="0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7335837" y="2053862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1</a:t>
            </a:r>
          </a:p>
        </p:txBody>
      </p:sp>
      <p:sp>
        <p:nvSpPr>
          <p:cNvPr id="100" name="Rectangle 60"/>
          <p:cNvSpPr>
            <a:spLocks noChangeArrowheads="1"/>
          </p:cNvSpPr>
          <p:nvPr/>
        </p:nvSpPr>
        <p:spPr bwMode="auto">
          <a:xfrm>
            <a:off x="7908562" y="1996712"/>
            <a:ext cx="2885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   0</a:t>
            </a:r>
          </a:p>
        </p:txBody>
      </p:sp>
      <p:grpSp>
        <p:nvGrpSpPr>
          <p:cNvPr id="19" name="Group 29"/>
          <p:cNvGrpSpPr/>
          <p:nvPr/>
        </p:nvGrpSpPr>
        <p:grpSpPr>
          <a:xfrm>
            <a:off x="6019805" y="1066801"/>
            <a:ext cx="1066797" cy="838199"/>
            <a:chOff x="4661452" y="1238416"/>
            <a:chExt cx="783400" cy="662199"/>
          </a:xfrm>
        </p:grpSpPr>
        <p:cxnSp>
          <p:nvCxnSpPr>
            <p:cNvPr id="102" name="Straight Arrow Connector 28"/>
            <p:cNvCxnSpPr>
              <a:cxnSpLocks noChangeShapeType="1"/>
            </p:cNvCxnSpPr>
            <p:nvPr/>
          </p:nvCxnSpPr>
          <p:spPr bwMode="auto">
            <a:xfrm>
              <a:off x="4764154" y="1343958"/>
              <a:ext cx="680698" cy="556657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" name="Oval 102"/>
            <p:cNvSpPr/>
            <p:nvPr/>
          </p:nvSpPr>
          <p:spPr bwMode="auto">
            <a:xfrm>
              <a:off x="4661452" y="1238416"/>
              <a:ext cx="134298" cy="1444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7" name="Group 39"/>
          <p:cNvGrpSpPr/>
          <p:nvPr/>
        </p:nvGrpSpPr>
        <p:grpSpPr>
          <a:xfrm>
            <a:off x="6019800" y="1053737"/>
            <a:ext cx="672737" cy="228600"/>
            <a:chOff x="8077200" y="1024346"/>
            <a:chExt cx="672737" cy="228600"/>
          </a:xfrm>
        </p:grpSpPr>
        <p:cxnSp>
          <p:nvCxnSpPr>
            <p:cNvPr id="97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8179904" y="1117915"/>
              <a:ext cx="4572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Oval 100"/>
            <p:cNvSpPr/>
            <p:nvPr/>
          </p:nvSpPr>
          <p:spPr bwMode="auto">
            <a:xfrm>
              <a:off x="8077200" y="10363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  <p:cxnSp>
          <p:nvCxnSpPr>
            <p:cNvPr id="104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533311" y="1138646"/>
              <a:ext cx="2286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704217" y="1138646"/>
              <a:ext cx="9144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622139" y="1138646"/>
              <a:ext cx="155448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7" name="Rectangle 106"/>
          <p:cNvSpPr/>
          <p:nvPr/>
        </p:nvSpPr>
        <p:spPr>
          <a:xfrm>
            <a:off x="648328" y="-115907"/>
            <a:ext cx="29177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dirty="0">
                <a:solidFill>
                  <a:schemeClr val="accent1"/>
                </a:solidFill>
              </a:rPr>
              <a:t>Node head = null; </a:t>
            </a:r>
          </a:p>
          <a:p>
            <a:r>
              <a:rPr lang="en-CA" altLang="en-US" sz="2800" dirty="0" err="1">
                <a:solidFill>
                  <a:schemeClr val="accent1"/>
                </a:solidFill>
              </a:rPr>
              <a:t>i</a:t>
            </a:r>
            <a:r>
              <a:rPr lang="en-CA" altLang="en-US" sz="2800" dirty="0">
                <a:solidFill>
                  <a:schemeClr val="accent1"/>
                </a:solidFill>
              </a:rPr>
              <a:t> = 1;</a:t>
            </a:r>
            <a:endParaRPr lang="en-US" sz="2800" dirty="0"/>
          </a:p>
        </p:txBody>
      </p:sp>
      <p:grpSp>
        <p:nvGrpSpPr>
          <p:cNvPr id="108" name="Group 39"/>
          <p:cNvGrpSpPr/>
          <p:nvPr/>
        </p:nvGrpSpPr>
        <p:grpSpPr>
          <a:xfrm>
            <a:off x="8064137" y="2246811"/>
            <a:ext cx="672737" cy="228600"/>
            <a:chOff x="8077200" y="1024346"/>
            <a:chExt cx="672737" cy="228600"/>
          </a:xfrm>
        </p:grpSpPr>
        <p:cxnSp>
          <p:nvCxnSpPr>
            <p:cNvPr id="109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8179904" y="1117915"/>
              <a:ext cx="4572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0" name="Oval 109"/>
            <p:cNvSpPr/>
            <p:nvPr/>
          </p:nvSpPr>
          <p:spPr bwMode="auto">
            <a:xfrm>
              <a:off x="8077200" y="10363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  <p:cxnSp>
          <p:nvCxnSpPr>
            <p:cNvPr id="111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533311" y="1138646"/>
              <a:ext cx="2286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704217" y="1138646"/>
              <a:ext cx="9144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622139" y="1138646"/>
              <a:ext cx="155448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4" name="Oval 113"/>
          <p:cNvSpPr/>
          <p:nvPr/>
        </p:nvSpPr>
        <p:spPr bwMode="auto">
          <a:xfrm>
            <a:off x="762000" y="1201783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762000" y="1676400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762000" y="2111828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762000" y="2514600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86" grpId="0"/>
      <p:bldP spid="96" grpId="0"/>
      <p:bldP spid="100" grpId="0"/>
      <p:bldP spid="107" grpId="0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2000" y="927318"/>
            <a:ext cx="350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p </a:t>
            </a:r>
            <a:r>
              <a:rPr lang="en-CA" altLang="en-US" sz="2800" i="0" dirty="0">
                <a:solidFill>
                  <a:schemeClr val="accent1"/>
                </a:solidFill>
              </a:rPr>
              <a:t>= big data structure;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q</a:t>
            </a:r>
            <a:r>
              <a:rPr lang="en-CA" altLang="en-US" sz="2800" i="0" dirty="0">
                <a:solidFill>
                  <a:schemeClr val="accent1"/>
                </a:solidFill>
              </a:rPr>
              <a:t> = </a:t>
            </a:r>
            <a:r>
              <a:rPr lang="en-CA" altLang="en-US" sz="2800" dirty="0">
                <a:solidFill>
                  <a:schemeClr val="accent1"/>
                </a:solidFill>
              </a:rPr>
              <a:t>p;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Quick Test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3471862" cy="20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65623"/>
            <a:ext cx="3471862" cy="20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648200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00200" y="4998720"/>
            <a:ext cx="1095756" cy="1706880"/>
            <a:chOff x="2065" y="1551"/>
            <a:chExt cx="1628" cy="1988"/>
          </a:xfrm>
        </p:grpSpPr>
        <p:sp>
          <p:nvSpPr>
            <p:cNvPr id="118" name="Freeform 10"/>
            <p:cNvSpPr>
              <a:spLocks/>
            </p:cNvSpPr>
            <p:nvPr/>
          </p:nvSpPr>
          <p:spPr bwMode="auto">
            <a:xfrm>
              <a:off x="2777" y="1977"/>
              <a:ext cx="330" cy="338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" name="Freeform 11"/>
            <p:cNvSpPr>
              <a:spLocks/>
            </p:cNvSpPr>
            <p:nvPr/>
          </p:nvSpPr>
          <p:spPr bwMode="auto">
            <a:xfrm>
              <a:off x="2810" y="1930"/>
              <a:ext cx="304" cy="129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Freeform 12"/>
            <p:cNvSpPr>
              <a:spLocks/>
            </p:cNvSpPr>
            <p:nvPr/>
          </p:nvSpPr>
          <p:spPr bwMode="auto">
            <a:xfrm>
              <a:off x="2891" y="1840"/>
              <a:ext cx="514" cy="634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" name="Freeform 13"/>
            <p:cNvSpPr>
              <a:spLocks/>
            </p:cNvSpPr>
            <p:nvPr/>
          </p:nvSpPr>
          <p:spPr bwMode="auto">
            <a:xfrm>
              <a:off x="3188" y="2047"/>
              <a:ext cx="45" cy="85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Freeform 14"/>
            <p:cNvSpPr>
              <a:spLocks/>
            </p:cNvSpPr>
            <p:nvPr/>
          </p:nvSpPr>
          <p:spPr bwMode="auto">
            <a:xfrm>
              <a:off x="3141" y="1561"/>
              <a:ext cx="552" cy="453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" name="Freeform 15"/>
            <p:cNvSpPr>
              <a:spLocks/>
            </p:cNvSpPr>
            <p:nvPr/>
          </p:nvSpPr>
          <p:spPr bwMode="auto">
            <a:xfrm>
              <a:off x="3136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Freeform 16"/>
            <p:cNvSpPr>
              <a:spLocks/>
            </p:cNvSpPr>
            <p:nvPr/>
          </p:nvSpPr>
          <p:spPr bwMode="auto">
            <a:xfrm>
              <a:off x="3098" y="1812"/>
              <a:ext cx="26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Freeform 17"/>
            <p:cNvSpPr>
              <a:spLocks/>
            </p:cNvSpPr>
            <p:nvPr/>
          </p:nvSpPr>
          <p:spPr bwMode="auto">
            <a:xfrm>
              <a:off x="3037" y="1831"/>
              <a:ext cx="66" cy="81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Freeform 18"/>
            <p:cNvSpPr>
              <a:spLocks/>
            </p:cNvSpPr>
            <p:nvPr/>
          </p:nvSpPr>
          <p:spPr bwMode="auto">
            <a:xfrm>
              <a:off x="2440" y="1819"/>
              <a:ext cx="420" cy="669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Freeform 19"/>
            <p:cNvSpPr>
              <a:spLocks/>
            </p:cNvSpPr>
            <p:nvPr/>
          </p:nvSpPr>
          <p:spPr bwMode="auto">
            <a:xfrm>
              <a:off x="2499" y="1551"/>
              <a:ext cx="347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8" name="Freeform 20"/>
            <p:cNvSpPr>
              <a:spLocks/>
            </p:cNvSpPr>
            <p:nvPr/>
          </p:nvSpPr>
          <p:spPr bwMode="auto">
            <a:xfrm>
              <a:off x="2879" y="1821"/>
              <a:ext cx="68" cy="76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9" name="Freeform 21"/>
            <p:cNvSpPr>
              <a:spLocks/>
            </p:cNvSpPr>
            <p:nvPr/>
          </p:nvSpPr>
          <p:spPr bwMode="auto">
            <a:xfrm>
              <a:off x="2857" y="1782"/>
              <a:ext cx="40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" name="Freeform 22"/>
            <p:cNvSpPr>
              <a:spLocks/>
            </p:cNvSpPr>
            <p:nvPr/>
          </p:nvSpPr>
          <p:spPr bwMode="auto">
            <a:xfrm>
              <a:off x="2666" y="1962"/>
              <a:ext cx="80" cy="67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" name="Freeform 23"/>
            <p:cNvSpPr>
              <a:spLocks/>
            </p:cNvSpPr>
            <p:nvPr/>
          </p:nvSpPr>
          <p:spPr bwMode="auto">
            <a:xfrm>
              <a:off x="2688" y="1990"/>
              <a:ext cx="85" cy="74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2" name="Freeform 24"/>
            <p:cNvSpPr>
              <a:spLocks/>
            </p:cNvSpPr>
            <p:nvPr/>
          </p:nvSpPr>
          <p:spPr bwMode="auto">
            <a:xfrm>
              <a:off x="2626" y="2367"/>
              <a:ext cx="325" cy="573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Freeform 25"/>
            <p:cNvSpPr>
              <a:spLocks/>
            </p:cNvSpPr>
            <p:nvPr/>
          </p:nvSpPr>
          <p:spPr bwMode="auto">
            <a:xfrm>
              <a:off x="2607" y="2860"/>
              <a:ext cx="366" cy="679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4" name="Freeform 26"/>
            <p:cNvSpPr>
              <a:spLocks/>
            </p:cNvSpPr>
            <p:nvPr/>
          </p:nvSpPr>
          <p:spPr bwMode="auto">
            <a:xfrm>
              <a:off x="2065" y="2761"/>
              <a:ext cx="693" cy="362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5" name="AutoShape 35"/>
          <p:cNvSpPr>
            <a:spLocks noChangeArrowheads="1"/>
          </p:cNvSpPr>
          <p:nvPr/>
        </p:nvSpPr>
        <p:spPr bwMode="auto">
          <a:xfrm>
            <a:off x="2590800" y="4724400"/>
            <a:ext cx="2819400" cy="1981200"/>
          </a:xfrm>
          <a:prstGeom prst="wedgeRoundRectCallout">
            <a:avLst>
              <a:gd name="adj1" fmla="val -55145"/>
              <a:gd name="adj2" fmla="val -9082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i="0" dirty="0"/>
              <a:t> A lot of time and space to copy it all.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i="0" dirty="0"/>
              <a:t> It is confusing to have two versions of  Jeff’s data.</a:t>
            </a:r>
          </a:p>
        </p:txBody>
      </p:sp>
      <p:sp>
        <p:nvSpPr>
          <p:cNvPr id="137" name="Rectangle 58"/>
          <p:cNvSpPr>
            <a:spLocks noChangeArrowheads="1"/>
          </p:cNvSpPr>
          <p:nvPr/>
        </p:nvSpPr>
        <p:spPr bwMode="auto">
          <a:xfrm>
            <a:off x="4679770" y="929908"/>
            <a:ext cx="10985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accent1"/>
                </a:solidFill>
              </a:rPr>
              <a:t>p</a:t>
            </a:r>
          </a:p>
        </p:txBody>
      </p:sp>
      <p:sp>
        <p:nvSpPr>
          <p:cNvPr id="138" name="Rectangle 58"/>
          <p:cNvSpPr>
            <a:spLocks noChangeArrowheads="1"/>
          </p:cNvSpPr>
          <p:nvPr/>
        </p:nvSpPr>
        <p:spPr bwMode="auto">
          <a:xfrm>
            <a:off x="4679770" y="3510767"/>
            <a:ext cx="1098550" cy="43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accent1"/>
                </a:solidFill>
              </a:rPr>
              <a:t>q</a:t>
            </a:r>
          </a:p>
        </p:txBody>
      </p:sp>
      <p:sp>
        <p:nvSpPr>
          <p:cNvPr id="36" name="AutoShape 35"/>
          <p:cNvSpPr>
            <a:spLocks noChangeArrowheads="1"/>
          </p:cNvSpPr>
          <p:nvPr/>
        </p:nvSpPr>
        <p:spPr bwMode="auto">
          <a:xfrm>
            <a:off x="838200" y="3657600"/>
            <a:ext cx="3048000" cy="914400"/>
          </a:xfrm>
          <a:prstGeom prst="wedgeRoundRectCallout">
            <a:avLst>
              <a:gd name="adj1" fmla="val -35776"/>
              <a:gd name="adj2" fmla="val 90750"/>
              <a:gd name="adj3" fmla="val 16667"/>
            </a:avLst>
          </a:prstGeom>
          <a:noFill/>
          <a:ln w="381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Did you really want to copy all that data?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867400" y="5877580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York</a:t>
            </a:r>
            <a:endParaRPr lang="en-CA" altLang="en-US" sz="2800" i="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172200" y="6258580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HUST</a:t>
            </a:r>
            <a:endParaRPr lang="en-CA" altLang="en-US" sz="2800" i="0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5829300" y="6135516"/>
            <a:ext cx="1028700" cy="0"/>
          </a:xfrm>
          <a:prstGeom prst="line">
            <a:avLst/>
          </a:prstGeom>
          <a:noFill/>
          <a:ln w="635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38182 L 3.05556E-6 -4.0333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3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Building a Linked List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530850" y="779462"/>
            <a:ext cx="1098550" cy="1049338"/>
            <a:chOff x="533400" y="4025721"/>
            <a:chExt cx="1098316" cy="1048901"/>
          </a:xfrm>
        </p:grpSpPr>
        <p:sp>
          <p:nvSpPr>
            <p:cNvPr id="28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90600" y="1053405"/>
            <a:ext cx="485067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Node temp = new Node();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 err="1">
                <a:solidFill>
                  <a:schemeClr val="accent1"/>
                </a:solidFill>
              </a:rPr>
              <a:t>temp.element</a:t>
            </a:r>
            <a:r>
              <a:rPr lang="en-CA" altLang="en-US" sz="2800" dirty="0">
                <a:solidFill>
                  <a:schemeClr val="accent1"/>
                </a:solidFill>
              </a:rPr>
              <a:t> = </a:t>
            </a:r>
            <a:r>
              <a:rPr lang="en-CA" altLang="en-US" sz="2800" dirty="0" err="1">
                <a:solidFill>
                  <a:schemeClr val="accent1"/>
                </a:solidFill>
              </a:rPr>
              <a:t>i</a:t>
            </a:r>
            <a:r>
              <a:rPr lang="en-CA" altLang="en-US" sz="2800" dirty="0">
                <a:solidFill>
                  <a:schemeClr val="accent1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 err="1">
                <a:solidFill>
                  <a:schemeClr val="accent1"/>
                </a:solidFill>
              </a:rPr>
              <a:t>temp.next</a:t>
            </a:r>
            <a:r>
              <a:rPr lang="en-CA" altLang="en-US" sz="2800" dirty="0">
                <a:solidFill>
                  <a:schemeClr val="accent1"/>
                </a:solidFill>
              </a:rPr>
              <a:t>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head =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819400" y="1918063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dirty="0">
                <a:solidFill>
                  <a:schemeClr val="accent1"/>
                </a:solidFill>
              </a:rPr>
              <a:t>head;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2170611" y="2296180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dirty="0">
                <a:solidFill>
                  <a:schemeClr val="accent1"/>
                </a:solidFill>
              </a:rPr>
              <a:t>temp;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609600" y="382018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i="0" dirty="0"/>
              <a:t>What does the empty linked list look like?</a:t>
            </a:r>
          </a:p>
          <a:p>
            <a:r>
              <a:rPr lang="en-US" altLang="en-US" sz="2800" i="0" dirty="0"/>
              <a:t>Execute the </a:t>
            </a:r>
            <a:r>
              <a:rPr lang="en-US" altLang="en-US" sz="2800" dirty="0"/>
              <a:t>while</a:t>
            </a:r>
            <a:r>
              <a:rPr lang="en-US" altLang="en-US" sz="2800" i="0" dirty="0"/>
              <a:t> the first time.</a:t>
            </a:r>
          </a:p>
          <a:p>
            <a:r>
              <a:rPr lang="en-US" altLang="en-US" sz="2800" i="0" dirty="0"/>
              <a:t>That started the list of length one as needed.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35726" y="2743200"/>
            <a:ext cx="15856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dirty="0">
                <a:solidFill>
                  <a:schemeClr val="accent1"/>
                </a:solidFill>
              </a:rPr>
              <a:t>    </a:t>
            </a:r>
            <a:r>
              <a:rPr lang="en-CA" altLang="en-US" sz="2800" dirty="0" err="1">
                <a:solidFill>
                  <a:schemeClr val="accent1"/>
                </a:solidFill>
              </a:rPr>
              <a:t>i</a:t>
            </a:r>
            <a:r>
              <a:rPr lang="en-CA" altLang="en-US" sz="2800" dirty="0">
                <a:solidFill>
                  <a:schemeClr val="accent1"/>
                </a:solidFill>
              </a:rPr>
              <a:t> = i+1</a:t>
            </a:r>
          </a:p>
          <a:p>
            <a:r>
              <a:rPr lang="en-CA" altLang="en-US" sz="2800" i="0" dirty="0">
                <a:solidFill>
                  <a:schemeClr val="accent1"/>
                </a:solidFill>
              </a:rPr>
              <a:t>}</a:t>
            </a:r>
            <a:endParaRPr lang="en-US" sz="2800" i="0" dirty="0"/>
          </a:p>
        </p:txBody>
      </p:sp>
      <p:sp>
        <p:nvSpPr>
          <p:cNvPr id="60" name="Rectangle 59"/>
          <p:cNvSpPr/>
          <p:nvPr/>
        </p:nvSpPr>
        <p:spPr>
          <a:xfrm>
            <a:off x="609600" y="646611"/>
            <a:ext cx="2222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i="0" dirty="0">
                <a:solidFill>
                  <a:schemeClr val="accent1"/>
                </a:solidFill>
              </a:rPr>
              <a:t>while( true ) {</a:t>
            </a:r>
            <a:endParaRPr lang="en-US" sz="2800" i="0" dirty="0"/>
          </a:p>
        </p:txBody>
      </p:sp>
      <p:sp>
        <p:nvSpPr>
          <p:cNvPr id="86" name="Rectangle 60"/>
          <p:cNvSpPr>
            <a:spLocks noChangeArrowheads="1"/>
          </p:cNvSpPr>
          <p:nvPr/>
        </p:nvSpPr>
        <p:spPr bwMode="auto">
          <a:xfrm>
            <a:off x="5867400" y="789801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2039</a:t>
            </a:r>
          </a:p>
        </p:txBody>
      </p:sp>
      <p:grpSp>
        <p:nvGrpSpPr>
          <p:cNvPr id="3" name="Group 55"/>
          <p:cNvGrpSpPr/>
          <p:nvPr/>
        </p:nvGrpSpPr>
        <p:grpSpPr>
          <a:xfrm>
            <a:off x="7086600" y="2005826"/>
            <a:ext cx="1371600" cy="1118374"/>
            <a:chOff x="7086600" y="2082800"/>
            <a:chExt cx="1371600" cy="1118374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7086600" y="2082800"/>
              <a:ext cx="1371600" cy="882650"/>
              <a:chOff x="990600" y="2535887"/>
              <a:chExt cx="1371600" cy="881308"/>
            </a:xfrm>
          </p:grpSpPr>
          <p:sp>
            <p:nvSpPr>
              <p:cNvPr id="92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93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94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95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sp>
          <p:nvSpPr>
            <p:cNvPr id="82" name="Rectangle 60"/>
            <p:cNvSpPr>
              <a:spLocks noChangeArrowheads="1"/>
            </p:cNvSpPr>
            <p:nvPr/>
          </p:nvSpPr>
          <p:spPr bwMode="auto">
            <a:xfrm>
              <a:off x="7127875" y="2924175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2039</a:t>
              </a:r>
            </a:p>
          </p:txBody>
        </p:sp>
      </p:grp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7335837" y="2053862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1</a:t>
            </a:r>
          </a:p>
        </p:txBody>
      </p:sp>
      <p:sp>
        <p:nvSpPr>
          <p:cNvPr id="100" name="Rectangle 60"/>
          <p:cNvSpPr>
            <a:spLocks noChangeArrowheads="1"/>
          </p:cNvSpPr>
          <p:nvPr/>
        </p:nvSpPr>
        <p:spPr bwMode="auto">
          <a:xfrm>
            <a:off x="7908562" y="1996712"/>
            <a:ext cx="2885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   0</a:t>
            </a:r>
          </a:p>
        </p:txBody>
      </p:sp>
      <p:grpSp>
        <p:nvGrpSpPr>
          <p:cNvPr id="7" name="Group 29"/>
          <p:cNvGrpSpPr/>
          <p:nvPr/>
        </p:nvGrpSpPr>
        <p:grpSpPr>
          <a:xfrm>
            <a:off x="6019805" y="1066801"/>
            <a:ext cx="1066797" cy="838199"/>
            <a:chOff x="4661452" y="1238416"/>
            <a:chExt cx="783400" cy="662199"/>
          </a:xfrm>
        </p:grpSpPr>
        <p:cxnSp>
          <p:nvCxnSpPr>
            <p:cNvPr id="102" name="Straight Arrow Connector 28"/>
            <p:cNvCxnSpPr>
              <a:cxnSpLocks noChangeShapeType="1"/>
            </p:cNvCxnSpPr>
            <p:nvPr/>
          </p:nvCxnSpPr>
          <p:spPr bwMode="auto">
            <a:xfrm>
              <a:off x="4764154" y="1343958"/>
              <a:ext cx="680698" cy="556657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" name="Oval 102"/>
            <p:cNvSpPr/>
            <p:nvPr/>
          </p:nvSpPr>
          <p:spPr bwMode="auto">
            <a:xfrm>
              <a:off x="4661452" y="1238416"/>
              <a:ext cx="134298" cy="1444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39"/>
          <p:cNvGrpSpPr/>
          <p:nvPr/>
        </p:nvGrpSpPr>
        <p:grpSpPr>
          <a:xfrm>
            <a:off x="8064137" y="2246811"/>
            <a:ext cx="672737" cy="228600"/>
            <a:chOff x="8077200" y="1024346"/>
            <a:chExt cx="672737" cy="228600"/>
          </a:xfrm>
        </p:grpSpPr>
        <p:cxnSp>
          <p:nvCxnSpPr>
            <p:cNvPr id="109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8179904" y="1117915"/>
              <a:ext cx="4572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0" name="Oval 109"/>
            <p:cNvSpPr/>
            <p:nvPr/>
          </p:nvSpPr>
          <p:spPr bwMode="auto">
            <a:xfrm>
              <a:off x="8077200" y="10363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  <p:cxnSp>
          <p:nvCxnSpPr>
            <p:cNvPr id="111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533311" y="1138646"/>
              <a:ext cx="2286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704217" y="1138646"/>
              <a:ext cx="9144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622139" y="1138646"/>
              <a:ext cx="155448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" name="Rectangle 31"/>
          <p:cNvSpPr/>
          <p:nvPr/>
        </p:nvSpPr>
        <p:spPr>
          <a:xfrm>
            <a:off x="648328" y="-115907"/>
            <a:ext cx="29177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dirty="0">
                <a:solidFill>
                  <a:schemeClr val="accent1"/>
                </a:solidFill>
              </a:rPr>
              <a:t>Node head = null; </a:t>
            </a:r>
          </a:p>
          <a:p>
            <a:r>
              <a:rPr lang="en-CA" altLang="en-US" sz="2800" dirty="0" err="1">
                <a:solidFill>
                  <a:schemeClr val="accent1"/>
                </a:solidFill>
              </a:rPr>
              <a:t>i</a:t>
            </a:r>
            <a:r>
              <a:rPr lang="en-CA" altLang="en-US" sz="2800" dirty="0">
                <a:solidFill>
                  <a:schemeClr val="accent1"/>
                </a:solidFill>
              </a:rPr>
              <a:t> = 1;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Building a Linked List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530850" y="779462"/>
            <a:ext cx="1098550" cy="1049338"/>
            <a:chOff x="533400" y="4025721"/>
            <a:chExt cx="1098316" cy="1048901"/>
          </a:xfrm>
        </p:grpSpPr>
        <p:sp>
          <p:nvSpPr>
            <p:cNvPr id="28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90600" y="1053405"/>
            <a:ext cx="485067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Node temp = new Node();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 err="1">
                <a:solidFill>
                  <a:schemeClr val="accent1"/>
                </a:solidFill>
              </a:rPr>
              <a:t>temp.element</a:t>
            </a:r>
            <a:r>
              <a:rPr lang="en-CA" altLang="en-US" sz="2800" dirty="0">
                <a:solidFill>
                  <a:schemeClr val="accent1"/>
                </a:solidFill>
              </a:rPr>
              <a:t> = </a:t>
            </a:r>
            <a:r>
              <a:rPr lang="en-CA" altLang="en-US" sz="2800" dirty="0" err="1">
                <a:solidFill>
                  <a:schemeClr val="accent1"/>
                </a:solidFill>
              </a:rPr>
              <a:t>i</a:t>
            </a:r>
            <a:r>
              <a:rPr lang="en-CA" altLang="en-US" sz="2800" dirty="0">
                <a:solidFill>
                  <a:schemeClr val="accent1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 err="1">
                <a:solidFill>
                  <a:schemeClr val="accent1"/>
                </a:solidFill>
              </a:rPr>
              <a:t>temp.next</a:t>
            </a:r>
            <a:r>
              <a:rPr lang="en-CA" altLang="en-US" sz="2800" dirty="0">
                <a:solidFill>
                  <a:schemeClr val="accent1"/>
                </a:solidFill>
              </a:rPr>
              <a:t>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head =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819400" y="1918063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dirty="0">
                <a:solidFill>
                  <a:schemeClr val="accent1"/>
                </a:solidFill>
              </a:rPr>
              <a:t>head;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2170611" y="2296180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dirty="0">
                <a:solidFill>
                  <a:schemeClr val="accent1"/>
                </a:solidFill>
              </a:rPr>
              <a:t>temp;</a:t>
            </a:r>
            <a:endParaRPr lang="en-US" sz="2800" dirty="0"/>
          </a:p>
        </p:txBody>
      </p:sp>
      <p:sp>
        <p:nvSpPr>
          <p:cNvPr id="51" name="Rectangle 50"/>
          <p:cNvSpPr/>
          <p:nvPr/>
        </p:nvSpPr>
        <p:spPr>
          <a:xfrm>
            <a:off x="635726" y="2743200"/>
            <a:ext cx="15856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dirty="0">
                <a:solidFill>
                  <a:schemeClr val="accent1"/>
                </a:solidFill>
              </a:rPr>
              <a:t>    </a:t>
            </a:r>
            <a:r>
              <a:rPr lang="en-CA" altLang="en-US" sz="2800" dirty="0" err="1">
                <a:solidFill>
                  <a:schemeClr val="accent1"/>
                </a:solidFill>
              </a:rPr>
              <a:t>i</a:t>
            </a:r>
            <a:r>
              <a:rPr lang="en-CA" altLang="en-US" sz="2800" dirty="0">
                <a:solidFill>
                  <a:schemeClr val="accent1"/>
                </a:solidFill>
              </a:rPr>
              <a:t> = i+1</a:t>
            </a:r>
          </a:p>
          <a:p>
            <a:r>
              <a:rPr lang="en-CA" altLang="en-US" sz="2800" i="0" dirty="0">
                <a:solidFill>
                  <a:schemeClr val="accent1"/>
                </a:solidFill>
              </a:rPr>
              <a:t>}</a:t>
            </a:r>
            <a:endParaRPr lang="en-US" sz="2800" i="0" dirty="0"/>
          </a:p>
        </p:txBody>
      </p:sp>
      <p:sp>
        <p:nvSpPr>
          <p:cNvPr id="60" name="Rectangle 59"/>
          <p:cNvSpPr/>
          <p:nvPr/>
        </p:nvSpPr>
        <p:spPr>
          <a:xfrm>
            <a:off x="609600" y="646611"/>
            <a:ext cx="2222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i="0" dirty="0">
                <a:solidFill>
                  <a:schemeClr val="accent1"/>
                </a:solidFill>
              </a:rPr>
              <a:t>while( true ) {</a:t>
            </a:r>
            <a:endParaRPr lang="en-US" sz="2800" i="0" dirty="0"/>
          </a:p>
        </p:txBody>
      </p:sp>
      <p:sp>
        <p:nvSpPr>
          <p:cNvPr id="86" name="Rectangle 60"/>
          <p:cNvSpPr>
            <a:spLocks noChangeArrowheads="1"/>
          </p:cNvSpPr>
          <p:nvPr/>
        </p:nvSpPr>
        <p:spPr bwMode="auto">
          <a:xfrm>
            <a:off x="5867400" y="789801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2039</a:t>
            </a:r>
          </a:p>
        </p:txBody>
      </p:sp>
      <p:grpSp>
        <p:nvGrpSpPr>
          <p:cNvPr id="3" name="Group 55"/>
          <p:cNvGrpSpPr/>
          <p:nvPr/>
        </p:nvGrpSpPr>
        <p:grpSpPr>
          <a:xfrm>
            <a:off x="7086600" y="2005826"/>
            <a:ext cx="1371600" cy="1118374"/>
            <a:chOff x="7086600" y="2082800"/>
            <a:chExt cx="1371600" cy="1118374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7086600" y="2082800"/>
              <a:ext cx="1371600" cy="882650"/>
              <a:chOff x="990600" y="2535887"/>
              <a:chExt cx="1371600" cy="881308"/>
            </a:xfrm>
          </p:grpSpPr>
          <p:sp>
            <p:nvSpPr>
              <p:cNvPr id="92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93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94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95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sp>
          <p:nvSpPr>
            <p:cNvPr id="82" name="Rectangle 60"/>
            <p:cNvSpPr>
              <a:spLocks noChangeArrowheads="1"/>
            </p:cNvSpPr>
            <p:nvPr/>
          </p:nvSpPr>
          <p:spPr bwMode="auto">
            <a:xfrm>
              <a:off x="7127875" y="2924175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2039</a:t>
              </a:r>
            </a:p>
          </p:txBody>
        </p:sp>
      </p:grp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7335837" y="2053862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1</a:t>
            </a:r>
          </a:p>
        </p:txBody>
      </p:sp>
      <p:sp>
        <p:nvSpPr>
          <p:cNvPr id="100" name="Rectangle 60"/>
          <p:cNvSpPr>
            <a:spLocks noChangeArrowheads="1"/>
          </p:cNvSpPr>
          <p:nvPr/>
        </p:nvSpPr>
        <p:spPr bwMode="auto">
          <a:xfrm>
            <a:off x="7908562" y="1996712"/>
            <a:ext cx="2885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   0</a:t>
            </a:r>
          </a:p>
        </p:txBody>
      </p:sp>
      <p:grpSp>
        <p:nvGrpSpPr>
          <p:cNvPr id="7" name="Group 29"/>
          <p:cNvGrpSpPr/>
          <p:nvPr/>
        </p:nvGrpSpPr>
        <p:grpSpPr>
          <a:xfrm>
            <a:off x="6019805" y="1066801"/>
            <a:ext cx="1066797" cy="838199"/>
            <a:chOff x="4661452" y="1238416"/>
            <a:chExt cx="783400" cy="662199"/>
          </a:xfrm>
        </p:grpSpPr>
        <p:cxnSp>
          <p:nvCxnSpPr>
            <p:cNvPr id="102" name="Straight Arrow Connector 28"/>
            <p:cNvCxnSpPr>
              <a:cxnSpLocks noChangeShapeType="1"/>
            </p:cNvCxnSpPr>
            <p:nvPr/>
          </p:nvCxnSpPr>
          <p:spPr bwMode="auto">
            <a:xfrm>
              <a:off x="4764154" y="1343958"/>
              <a:ext cx="680698" cy="556657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" name="Oval 102"/>
            <p:cNvSpPr/>
            <p:nvPr/>
          </p:nvSpPr>
          <p:spPr bwMode="auto">
            <a:xfrm>
              <a:off x="4661452" y="1238416"/>
              <a:ext cx="134298" cy="1444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39"/>
          <p:cNvGrpSpPr/>
          <p:nvPr/>
        </p:nvGrpSpPr>
        <p:grpSpPr>
          <a:xfrm>
            <a:off x="8064137" y="2246811"/>
            <a:ext cx="672737" cy="228600"/>
            <a:chOff x="8077200" y="1024346"/>
            <a:chExt cx="672737" cy="228600"/>
          </a:xfrm>
        </p:grpSpPr>
        <p:cxnSp>
          <p:nvCxnSpPr>
            <p:cNvPr id="109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8179904" y="1117915"/>
              <a:ext cx="4572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0" name="Oval 109"/>
            <p:cNvSpPr/>
            <p:nvPr/>
          </p:nvSpPr>
          <p:spPr bwMode="auto">
            <a:xfrm>
              <a:off x="8077200" y="10363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  <p:cxnSp>
          <p:nvCxnSpPr>
            <p:cNvPr id="111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533311" y="1138646"/>
              <a:ext cx="2286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704217" y="1138646"/>
              <a:ext cx="9144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622139" y="1138646"/>
              <a:ext cx="155448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" name="Rectangle 31"/>
          <p:cNvSpPr/>
          <p:nvPr/>
        </p:nvSpPr>
        <p:spPr>
          <a:xfrm>
            <a:off x="648328" y="-115907"/>
            <a:ext cx="29177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dirty="0">
                <a:solidFill>
                  <a:schemeClr val="accent1"/>
                </a:solidFill>
              </a:rPr>
              <a:t>Node head = null; </a:t>
            </a:r>
          </a:p>
          <a:p>
            <a:r>
              <a:rPr lang="en-CA" altLang="en-US" sz="2800" dirty="0" err="1">
                <a:solidFill>
                  <a:schemeClr val="accent1"/>
                </a:solidFill>
              </a:rPr>
              <a:t>i</a:t>
            </a:r>
            <a:r>
              <a:rPr lang="en-CA" altLang="en-US" sz="2800" dirty="0">
                <a:solidFill>
                  <a:schemeClr val="accent1"/>
                </a:solidFill>
              </a:rPr>
              <a:t> = 1;</a:t>
            </a:r>
            <a:endParaRPr lang="en-US" sz="2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0F5266-4A48-DEDF-9129-33C1BE88A8D2}"/>
              </a:ext>
            </a:extLst>
          </p:cNvPr>
          <p:cNvGrpSpPr/>
          <p:nvPr/>
        </p:nvGrpSpPr>
        <p:grpSpPr>
          <a:xfrm>
            <a:off x="993775" y="2739986"/>
            <a:ext cx="7819299" cy="3813214"/>
            <a:chOff x="993775" y="2739986"/>
            <a:chExt cx="7819299" cy="381321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607E3C-EBAB-0646-53DA-D4EE5EBB465E}"/>
                </a:ext>
              </a:extLst>
            </p:cNvPr>
            <p:cNvGrpSpPr/>
            <p:nvPr/>
          </p:nvGrpSpPr>
          <p:grpSpPr>
            <a:xfrm>
              <a:off x="3581400" y="2739986"/>
              <a:ext cx="5231674" cy="3813214"/>
              <a:chOff x="609600" y="-115907"/>
              <a:chExt cx="5231674" cy="381321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2F67118-DF9D-C0EB-4829-DDFE0475C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600" y="1053405"/>
                <a:ext cx="4850674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2800" dirty="0">
                    <a:solidFill>
                      <a:schemeClr val="accent1"/>
                    </a:solidFill>
                  </a:rPr>
                  <a:t>Node temp = Node()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2800" dirty="0" err="1">
                    <a:solidFill>
                      <a:schemeClr val="accent1"/>
                    </a:solidFill>
                  </a:rPr>
                  <a:t>temp.element</a:t>
                </a:r>
                <a:r>
                  <a:rPr lang="en-CA" altLang="en-US" sz="2800" dirty="0">
                    <a:solidFill>
                      <a:schemeClr val="accent1"/>
                    </a:solidFill>
                  </a:rPr>
                  <a:t> = </a:t>
                </a:r>
                <a:r>
                  <a:rPr lang="en-CA" altLang="en-US" sz="2800" dirty="0" err="1">
                    <a:solidFill>
                      <a:schemeClr val="accent1"/>
                    </a:solidFill>
                  </a:rPr>
                  <a:t>i</a:t>
                </a:r>
                <a:endParaRPr lang="en-CA" altLang="en-US" sz="2800" dirty="0">
                  <a:solidFill>
                    <a:schemeClr val="accent1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2800" dirty="0" err="1">
                    <a:solidFill>
                      <a:schemeClr val="accent1"/>
                    </a:solidFill>
                  </a:rPr>
                  <a:t>temp.next</a:t>
                </a:r>
                <a:r>
                  <a:rPr lang="en-CA" altLang="en-US" sz="2800" dirty="0">
                    <a:solidFill>
                      <a:schemeClr val="accent1"/>
                    </a:solidFill>
                  </a:rPr>
                  <a:t> =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2800" dirty="0">
                    <a:solidFill>
                      <a:schemeClr val="accent1"/>
                    </a:solidFill>
                  </a:rPr>
                  <a:t>head =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2A3B39B-FDDB-B520-A078-35AB62BB83E9}"/>
                  </a:ext>
                </a:extLst>
              </p:cNvPr>
              <p:cNvSpPr/>
              <p:nvPr/>
            </p:nvSpPr>
            <p:spPr>
              <a:xfrm>
                <a:off x="2819400" y="1918063"/>
                <a:ext cx="8819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CA" altLang="en-US" sz="2800" dirty="0">
                    <a:solidFill>
                      <a:schemeClr val="accent1"/>
                    </a:solidFill>
                  </a:rPr>
                  <a:t>head</a:t>
                </a:r>
                <a:endParaRPr lang="en-US" sz="2800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14D96AA-3383-3228-F008-706152A32DD5}"/>
                  </a:ext>
                </a:extLst>
              </p:cNvPr>
              <p:cNvSpPr/>
              <p:nvPr/>
            </p:nvSpPr>
            <p:spPr>
              <a:xfrm>
                <a:off x="2170611" y="2296180"/>
                <a:ext cx="8819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CA" altLang="en-US" sz="2800" dirty="0">
                    <a:solidFill>
                      <a:schemeClr val="accent1"/>
                    </a:solidFill>
                  </a:rPr>
                  <a:t>temp</a:t>
                </a:r>
                <a:endParaRPr lang="en-US" sz="2800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E345F0E-6477-844D-0D21-7647162E1ED3}"/>
                  </a:ext>
                </a:extLst>
              </p:cNvPr>
              <p:cNvSpPr/>
              <p:nvPr/>
            </p:nvSpPr>
            <p:spPr>
              <a:xfrm>
                <a:off x="635726" y="2743200"/>
                <a:ext cx="1585690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CA" altLang="en-US" sz="2800" dirty="0">
                    <a:solidFill>
                      <a:schemeClr val="accent1"/>
                    </a:solidFill>
                  </a:rPr>
                  <a:t>    </a:t>
                </a:r>
                <a:r>
                  <a:rPr lang="en-CA" altLang="en-US" sz="2800" dirty="0" err="1">
                    <a:solidFill>
                      <a:schemeClr val="accent1"/>
                    </a:solidFill>
                  </a:rPr>
                  <a:t>i</a:t>
                </a:r>
                <a:r>
                  <a:rPr lang="en-CA" altLang="en-US" sz="2800" dirty="0">
                    <a:solidFill>
                      <a:schemeClr val="accent1"/>
                    </a:solidFill>
                  </a:rPr>
                  <a:t> = i+1</a:t>
                </a:r>
              </a:p>
              <a:p>
                <a:endParaRPr lang="en-US" sz="2800" i="0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123486B-B8EF-D759-43C7-D69658DED725}"/>
                  </a:ext>
                </a:extLst>
              </p:cNvPr>
              <p:cNvSpPr/>
              <p:nvPr/>
            </p:nvSpPr>
            <p:spPr>
              <a:xfrm>
                <a:off x="609600" y="646611"/>
                <a:ext cx="19591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CA" altLang="en-US" sz="2800" i="0" dirty="0">
                    <a:solidFill>
                      <a:schemeClr val="accent1"/>
                    </a:solidFill>
                  </a:rPr>
                  <a:t>while( true )</a:t>
                </a:r>
                <a:endParaRPr lang="en-US" sz="2800" i="0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8EB3AB-FB1E-6E1D-F642-BA533391DC30}"/>
                  </a:ext>
                </a:extLst>
              </p:cNvPr>
              <p:cNvSpPr/>
              <p:nvPr/>
            </p:nvSpPr>
            <p:spPr>
              <a:xfrm>
                <a:off x="648328" y="-115907"/>
                <a:ext cx="2856872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CA" altLang="en-US" sz="2800" dirty="0">
                    <a:solidFill>
                      <a:schemeClr val="accent1"/>
                    </a:solidFill>
                  </a:rPr>
                  <a:t>Node head = null </a:t>
                </a:r>
              </a:p>
              <a:p>
                <a:r>
                  <a:rPr lang="en-CA" altLang="en-US" sz="2800" dirty="0" err="1">
                    <a:solidFill>
                      <a:schemeClr val="accent1"/>
                    </a:solidFill>
                  </a:rPr>
                  <a:t>i</a:t>
                </a:r>
                <a:r>
                  <a:rPr lang="en-CA" altLang="en-US" sz="2800" dirty="0">
                    <a:solidFill>
                      <a:schemeClr val="accent1"/>
                    </a:solidFill>
                  </a:rPr>
                  <a:t> = 1</a:t>
                </a:r>
                <a:endParaRPr lang="en-US" sz="2800" dirty="0"/>
              </a:p>
            </p:txBody>
          </p:sp>
        </p:grp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8B167152-64AC-988E-C9B2-2EA4688BB0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3775" y="3733800"/>
              <a:ext cx="2968625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3600" i="0" kern="0" dirty="0"/>
                <a:t>Python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51FCCD9-E293-E81D-8BE5-BB739E2FE8E5}"/>
              </a:ext>
            </a:extLst>
          </p:cNvPr>
          <p:cNvSpPr/>
          <p:nvPr/>
        </p:nvSpPr>
        <p:spPr bwMode="auto">
          <a:xfrm>
            <a:off x="2362200" y="533400"/>
            <a:ext cx="625058" cy="751122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B6202C9-1481-772C-A9BE-03ADA3A13352}"/>
              </a:ext>
            </a:extLst>
          </p:cNvPr>
          <p:cNvSpPr/>
          <p:nvPr/>
        </p:nvSpPr>
        <p:spPr bwMode="auto">
          <a:xfrm>
            <a:off x="457200" y="3058878"/>
            <a:ext cx="625058" cy="751122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11ED1B-A4B2-B936-9B95-D4FE74C31B4C}"/>
              </a:ext>
            </a:extLst>
          </p:cNvPr>
          <p:cNvSpPr txBox="1"/>
          <p:nvPr/>
        </p:nvSpPr>
        <p:spPr>
          <a:xfrm>
            <a:off x="2170611" y="4734813"/>
            <a:ext cx="18240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altLang="en-US" sz="2800" i="0" dirty="0"/>
              <a:t>Indenting matters</a:t>
            </a:r>
            <a:endParaRPr lang="en-CA" sz="2800" i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EE62A42-B835-C455-DFD0-4F9B5F7A4D62}"/>
              </a:ext>
            </a:extLst>
          </p:cNvPr>
          <p:cNvSpPr/>
          <p:nvPr/>
        </p:nvSpPr>
        <p:spPr bwMode="auto">
          <a:xfrm>
            <a:off x="2869686" y="1026460"/>
            <a:ext cx="940314" cy="625088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C4D18EF-993B-701B-7E11-32C3D44FDDA0}"/>
              </a:ext>
            </a:extLst>
          </p:cNvPr>
          <p:cNvSpPr/>
          <p:nvPr/>
        </p:nvSpPr>
        <p:spPr bwMode="auto">
          <a:xfrm>
            <a:off x="5715000" y="3884446"/>
            <a:ext cx="488955" cy="594745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D6B262D-19E1-4D00-17D8-D9EB223E2A93}"/>
              </a:ext>
            </a:extLst>
          </p:cNvPr>
          <p:cNvSpPr/>
          <p:nvPr/>
        </p:nvSpPr>
        <p:spPr bwMode="auto">
          <a:xfrm>
            <a:off x="4480342" y="1066800"/>
            <a:ext cx="423457" cy="632698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BC005A3-3F41-1717-989A-B4D15D4F59BE}"/>
              </a:ext>
            </a:extLst>
          </p:cNvPr>
          <p:cNvSpPr/>
          <p:nvPr/>
        </p:nvSpPr>
        <p:spPr bwMode="auto">
          <a:xfrm>
            <a:off x="6739343" y="3863102"/>
            <a:ext cx="423457" cy="632698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CA15415-D813-089D-302B-1E3B505E0713}"/>
              </a:ext>
            </a:extLst>
          </p:cNvPr>
          <p:cNvSpPr/>
          <p:nvPr/>
        </p:nvSpPr>
        <p:spPr bwMode="auto">
          <a:xfrm>
            <a:off x="5242342" y="3429000"/>
            <a:ext cx="625058" cy="751122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76F2A2B-84A2-599F-F483-918251D0852A}"/>
              </a:ext>
            </a:extLst>
          </p:cNvPr>
          <p:cNvSpPr/>
          <p:nvPr/>
        </p:nvSpPr>
        <p:spPr bwMode="auto">
          <a:xfrm>
            <a:off x="3337342" y="5954478"/>
            <a:ext cx="625058" cy="751122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5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1" grpId="0"/>
      <p:bldP spid="21" grpId="1"/>
      <p:bldP spid="23" grpId="0" animBg="1"/>
      <p:bldP spid="24" grpId="0" animBg="1"/>
      <p:bldP spid="25" grpId="0" animBg="1"/>
      <p:bldP spid="25" grpId="1" animBg="1"/>
      <p:bldP spid="27" grpId="0" animBg="1"/>
      <p:bldP spid="27" grpId="1" animBg="1"/>
      <p:bldP spid="31" grpId="0" animBg="1"/>
      <p:bldP spid="31" grpId="1" animBg="1"/>
      <p:bldP spid="33" grpId="0" animBg="1"/>
      <p:bldP spid="33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/>
          <p:nvPr/>
        </p:nvGrpSpPr>
        <p:grpSpPr>
          <a:xfrm>
            <a:off x="7086600" y="2082800"/>
            <a:ext cx="1371600" cy="1118374"/>
            <a:chOff x="7086600" y="2082800"/>
            <a:chExt cx="1371600" cy="111837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7086600" y="2082800"/>
              <a:ext cx="1371600" cy="882650"/>
              <a:chOff x="990600" y="2535887"/>
              <a:chExt cx="1371600" cy="881308"/>
            </a:xfrm>
          </p:grpSpPr>
          <p:sp>
            <p:nvSpPr>
              <p:cNvPr id="27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33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37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40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sp>
          <p:nvSpPr>
            <p:cNvPr id="44" name="Rectangle 60"/>
            <p:cNvSpPr>
              <a:spLocks noChangeArrowheads="1"/>
            </p:cNvSpPr>
            <p:nvPr/>
          </p:nvSpPr>
          <p:spPr bwMode="auto">
            <a:xfrm>
              <a:off x="7127875" y="2924175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8715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Walking a Linked List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086600" y="787400"/>
            <a:ext cx="1371600" cy="882650"/>
            <a:chOff x="990600" y="2535887"/>
            <a:chExt cx="1371600" cy="881308"/>
          </a:xfrm>
        </p:grpSpPr>
        <p:sp>
          <p:nvSpPr>
            <p:cNvPr id="33808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33809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0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1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530850" y="779462"/>
            <a:ext cx="1098550" cy="1049338"/>
            <a:chOff x="533400" y="4025721"/>
            <a:chExt cx="1098316" cy="1048901"/>
          </a:xfrm>
        </p:grpSpPr>
        <p:sp>
          <p:nvSpPr>
            <p:cNvPr id="28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7127875" y="1628775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35837" y="834662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1</a:t>
            </a:r>
          </a:p>
        </p:txBody>
      </p:sp>
      <p:grpSp>
        <p:nvGrpSpPr>
          <p:cNvPr id="6" name="Group 39"/>
          <p:cNvGrpSpPr/>
          <p:nvPr/>
        </p:nvGrpSpPr>
        <p:grpSpPr>
          <a:xfrm>
            <a:off x="8077200" y="1024346"/>
            <a:ext cx="672737" cy="228600"/>
            <a:chOff x="8077200" y="1024346"/>
            <a:chExt cx="672737" cy="228600"/>
          </a:xfrm>
        </p:grpSpPr>
        <p:cxnSp>
          <p:nvCxnSpPr>
            <p:cNvPr id="34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8179904" y="1117915"/>
              <a:ext cx="4572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Oval 34"/>
            <p:cNvSpPr/>
            <p:nvPr/>
          </p:nvSpPr>
          <p:spPr bwMode="auto">
            <a:xfrm>
              <a:off x="8077200" y="10363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  <p:cxnSp>
          <p:nvCxnSpPr>
            <p:cNvPr id="36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533311" y="1138646"/>
              <a:ext cx="2286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704217" y="1138646"/>
              <a:ext cx="9144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622139" y="1138646"/>
              <a:ext cx="155448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7335837" y="2130062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2</a:t>
            </a:r>
          </a:p>
        </p:txBody>
      </p:sp>
      <p:grpSp>
        <p:nvGrpSpPr>
          <p:cNvPr id="7" name="Group 29"/>
          <p:cNvGrpSpPr/>
          <p:nvPr/>
        </p:nvGrpSpPr>
        <p:grpSpPr>
          <a:xfrm>
            <a:off x="8051074" y="1752600"/>
            <a:ext cx="182880" cy="762000"/>
            <a:chOff x="4661452" y="659296"/>
            <a:chExt cx="182880" cy="762000"/>
          </a:xfrm>
        </p:grpSpPr>
        <p:cxnSp>
          <p:nvCxnSpPr>
            <p:cNvPr id="47" name="Straight Arrow Connector 28"/>
            <p:cNvCxnSpPr>
              <a:cxnSpLocks noChangeShapeType="1"/>
            </p:cNvCxnSpPr>
            <p:nvPr/>
          </p:nvCxnSpPr>
          <p:spPr bwMode="auto">
            <a:xfrm flipH="1" flipV="1">
              <a:off x="4737652" y="659296"/>
              <a:ext cx="378" cy="660715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Oval 49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55" name="Rectangle 60"/>
          <p:cNvSpPr>
            <a:spLocks noChangeArrowheads="1"/>
          </p:cNvSpPr>
          <p:nvPr/>
        </p:nvSpPr>
        <p:spPr bwMode="auto">
          <a:xfrm>
            <a:off x="7908562" y="2072912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09600" y="635726"/>
            <a:ext cx="405912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dirty="0">
                <a:solidFill>
                  <a:schemeClr val="accent1"/>
                </a:solidFill>
              </a:rPr>
              <a:t>Node walk = head;</a:t>
            </a:r>
          </a:p>
          <a:p>
            <a:r>
              <a:rPr lang="en-CA" altLang="en-US" sz="2800" i="0" dirty="0">
                <a:solidFill>
                  <a:schemeClr val="accent1"/>
                </a:solidFill>
              </a:rPr>
              <a:t>while(                             ) {</a:t>
            </a:r>
          </a:p>
          <a:p>
            <a:r>
              <a:rPr lang="en-CA" altLang="en-US" sz="2800" dirty="0">
                <a:solidFill>
                  <a:schemeClr val="accent1"/>
                </a:solidFill>
              </a:rPr>
              <a:t>      walk = </a:t>
            </a:r>
            <a:r>
              <a:rPr lang="en-CA" altLang="en-US" sz="2800" dirty="0" err="1">
                <a:solidFill>
                  <a:schemeClr val="accent1"/>
                </a:solidFill>
              </a:rPr>
              <a:t>walk.next</a:t>
            </a:r>
            <a:r>
              <a:rPr lang="en-CA" altLang="en-US" sz="2800" dirty="0">
                <a:solidFill>
                  <a:schemeClr val="accent1"/>
                </a:solidFill>
              </a:rPr>
              <a:t>;</a:t>
            </a:r>
          </a:p>
          <a:p>
            <a:r>
              <a:rPr lang="en-CA" altLang="en-US" sz="2800" i="0" dirty="0">
                <a:solidFill>
                  <a:schemeClr val="accent1"/>
                </a:solidFill>
              </a:rPr>
              <a:t>}</a:t>
            </a:r>
          </a:p>
          <a:p>
            <a:r>
              <a:rPr lang="en-CA" altLang="en-US" sz="2800" i="0" dirty="0">
                <a:solidFill>
                  <a:schemeClr val="accent1"/>
                </a:solidFill>
              </a:rPr>
              <a:t>return;</a:t>
            </a:r>
          </a:p>
        </p:txBody>
      </p:sp>
      <p:grpSp>
        <p:nvGrpSpPr>
          <p:cNvPr id="8" name="Group 55"/>
          <p:cNvGrpSpPr/>
          <p:nvPr/>
        </p:nvGrpSpPr>
        <p:grpSpPr>
          <a:xfrm>
            <a:off x="7086600" y="3349625"/>
            <a:ext cx="1371600" cy="1118374"/>
            <a:chOff x="7086600" y="2082800"/>
            <a:chExt cx="1371600" cy="1118374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7086600" y="2082800"/>
              <a:ext cx="1371600" cy="882650"/>
              <a:chOff x="990600" y="2535887"/>
              <a:chExt cx="1371600" cy="881308"/>
            </a:xfrm>
          </p:grpSpPr>
          <p:sp>
            <p:nvSpPr>
              <p:cNvPr id="72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73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74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75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sp>
          <p:nvSpPr>
            <p:cNvPr id="65" name="Rectangle 60"/>
            <p:cNvSpPr>
              <a:spLocks noChangeArrowheads="1"/>
            </p:cNvSpPr>
            <p:nvPr/>
          </p:nvSpPr>
          <p:spPr bwMode="auto">
            <a:xfrm>
              <a:off x="7127875" y="2924175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1917</a:t>
              </a:r>
            </a:p>
          </p:txBody>
        </p:sp>
      </p:grp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7335837" y="3396887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3</a:t>
            </a:r>
          </a:p>
        </p:txBody>
      </p:sp>
      <p:grpSp>
        <p:nvGrpSpPr>
          <p:cNvPr id="10" name="Group 29"/>
          <p:cNvGrpSpPr/>
          <p:nvPr/>
        </p:nvGrpSpPr>
        <p:grpSpPr>
          <a:xfrm>
            <a:off x="8051074" y="3019425"/>
            <a:ext cx="182880" cy="762000"/>
            <a:chOff x="4661452" y="659296"/>
            <a:chExt cx="182880" cy="762000"/>
          </a:xfrm>
        </p:grpSpPr>
        <p:cxnSp>
          <p:nvCxnSpPr>
            <p:cNvPr id="79" name="Straight Arrow Connector 28"/>
            <p:cNvCxnSpPr>
              <a:cxnSpLocks noChangeShapeType="1"/>
            </p:cNvCxnSpPr>
            <p:nvPr/>
          </p:nvCxnSpPr>
          <p:spPr bwMode="auto">
            <a:xfrm flipH="1" flipV="1">
              <a:off x="4737652" y="659296"/>
              <a:ext cx="378" cy="660715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Oval 79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81" name="Rectangle 60"/>
          <p:cNvSpPr>
            <a:spLocks noChangeArrowheads="1"/>
          </p:cNvSpPr>
          <p:nvPr/>
        </p:nvSpPr>
        <p:spPr bwMode="auto">
          <a:xfrm>
            <a:off x="7908562" y="3339737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8715</a:t>
            </a:r>
          </a:p>
        </p:txBody>
      </p:sp>
      <p:sp>
        <p:nvSpPr>
          <p:cNvPr id="86" name="Rectangle 60"/>
          <p:cNvSpPr>
            <a:spLocks noChangeArrowheads="1"/>
          </p:cNvSpPr>
          <p:nvPr/>
        </p:nvSpPr>
        <p:spPr bwMode="auto">
          <a:xfrm>
            <a:off x="5867400" y="789801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7886</a:t>
            </a:r>
          </a:p>
        </p:txBody>
      </p:sp>
      <p:grpSp>
        <p:nvGrpSpPr>
          <p:cNvPr id="11" name="Group 55"/>
          <p:cNvGrpSpPr/>
          <p:nvPr/>
        </p:nvGrpSpPr>
        <p:grpSpPr>
          <a:xfrm>
            <a:off x="7086600" y="4673600"/>
            <a:ext cx="1371600" cy="1118374"/>
            <a:chOff x="7086600" y="2082800"/>
            <a:chExt cx="1371600" cy="1118374"/>
          </a:xfrm>
        </p:grpSpPr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7086600" y="2082800"/>
              <a:ext cx="1371600" cy="882650"/>
              <a:chOff x="990600" y="2535887"/>
              <a:chExt cx="1371600" cy="881308"/>
            </a:xfrm>
          </p:grpSpPr>
          <p:sp>
            <p:nvSpPr>
              <p:cNvPr id="92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93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94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95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sp>
          <p:nvSpPr>
            <p:cNvPr id="82" name="Rectangle 60"/>
            <p:cNvSpPr>
              <a:spLocks noChangeArrowheads="1"/>
            </p:cNvSpPr>
            <p:nvPr/>
          </p:nvSpPr>
          <p:spPr bwMode="auto">
            <a:xfrm>
              <a:off x="7127875" y="2924175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7886</a:t>
              </a:r>
            </a:p>
          </p:txBody>
        </p:sp>
      </p:grp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7335837" y="4720862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4</a:t>
            </a:r>
          </a:p>
        </p:txBody>
      </p:sp>
      <p:grpSp>
        <p:nvGrpSpPr>
          <p:cNvPr id="14" name="Group 29"/>
          <p:cNvGrpSpPr/>
          <p:nvPr/>
        </p:nvGrpSpPr>
        <p:grpSpPr>
          <a:xfrm>
            <a:off x="8051074" y="4343400"/>
            <a:ext cx="182880" cy="762000"/>
            <a:chOff x="4661452" y="659296"/>
            <a:chExt cx="182880" cy="762000"/>
          </a:xfrm>
        </p:grpSpPr>
        <p:cxnSp>
          <p:nvCxnSpPr>
            <p:cNvPr id="98" name="Straight Arrow Connector 28"/>
            <p:cNvCxnSpPr>
              <a:cxnSpLocks noChangeShapeType="1"/>
            </p:cNvCxnSpPr>
            <p:nvPr/>
          </p:nvCxnSpPr>
          <p:spPr bwMode="auto">
            <a:xfrm flipH="1" flipV="1">
              <a:off x="4737652" y="659296"/>
              <a:ext cx="378" cy="660715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" name="Oval 98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100" name="Rectangle 60"/>
          <p:cNvSpPr>
            <a:spLocks noChangeArrowheads="1"/>
          </p:cNvSpPr>
          <p:nvPr/>
        </p:nvSpPr>
        <p:spPr bwMode="auto">
          <a:xfrm>
            <a:off x="7908562" y="4663712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1917</a:t>
            </a:r>
          </a:p>
        </p:txBody>
      </p:sp>
      <p:grpSp>
        <p:nvGrpSpPr>
          <p:cNvPr id="15" name="Group 29"/>
          <p:cNvGrpSpPr/>
          <p:nvPr/>
        </p:nvGrpSpPr>
        <p:grpSpPr>
          <a:xfrm>
            <a:off x="6032866" y="1066800"/>
            <a:ext cx="1053736" cy="3657600"/>
            <a:chOff x="4671045" y="1238416"/>
            <a:chExt cx="773809" cy="2889601"/>
          </a:xfrm>
        </p:grpSpPr>
        <p:cxnSp>
          <p:nvCxnSpPr>
            <p:cNvPr id="102" name="Straight Arrow Connector 28"/>
            <p:cNvCxnSpPr>
              <a:cxnSpLocks noChangeShapeType="1"/>
            </p:cNvCxnSpPr>
            <p:nvPr/>
          </p:nvCxnSpPr>
          <p:spPr bwMode="auto">
            <a:xfrm>
              <a:off x="4764156" y="1343959"/>
              <a:ext cx="680698" cy="2784058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" name="Oval 102"/>
            <p:cNvSpPr/>
            <p:nvPr/>
          </p:nvSpPr>
          <p:spPr bwMode="auto">
            <a:xfrm>
              <a:off x="4671045" y="1238416"/>
              <a:ext cx="134298" cy="1444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128" name="Rectangle 127"/>
          <p:cNvSpPr/>
          <p:nvPr/>
        </p:nvSpPr>
        <p:spPr>
          <a:xfrm>
            <a:off x="1626326" y="1079863"/>
            <a:ext cx="2531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dirty="0">
                <a:solidFill>
                  <a:schemeClr val="accent1"/>
                </a:solidFill>
              </a:rPr>
              <a:t>walk.element≠1 </a:t>
            </a:r>
            <a:endParaRPr lang="en-US" sz="2800" dirty="0"/>
          </a:p>
        </p:txBody>
      </p:sp>
      <p:grpSp>
        <p:nvGrpSpPr>
          <p:cNvPr id="130" name="Group 14"/>
          <p:cNvGrpSpPr>
            <a:grpSpLocks/>
          </p:cNvGrpSpPr>
          <p:nvPr/>
        </p:nvGrpSpPr>
        <p:grpSpPr bwMode="auto">
          <a:xfrm>
            <a:off x="5530850" y="2760662"/>
            <a:ext cx="1098550" cy="1049338"/>
            <a:chOff x="533400" y="4025721"/>
            <a:chExt cx="1098316" cy="1048901"/>
          </a:xfrm>
        </p:grpSpPr>
        <p:sp>
          <p:nvSpPr>
            <p:cNvPr id="131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32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chemeClr val="accent1"/>
                  </a:solidFill>
                </a:rPr>
                <a:t>walk</a:t>
              </a:r>
            </a:p>
          </p:txBody>
        </p:sp>
      </p:grpSp>
      <p:sp>
        <p:nvSpPr>
          <p:cNvPr id="133" name="Rectangle 60"/>
          <p:cNvSpPr>
            <a:spLocks noChangeArrowheads="1"/>
          </p:cNvSpPr>
          <p:nvPr/>
        </p:nvSpPr>
        <p:spPr bwMode="auto">
          <a:xfrm>
            <a:off x="5867400" y="2771001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7886</a:t>
            </a:r>
          </a:p>
        </p:txBody>
      </p:sp>
      <p:grpSp>
        <p:nvGrpSpPr>
          <p:cNvPr id="134" name="Group 29"/>
          <p:cNvGrpSpPr/>
          <p:nvPr/>
        </p:nvGrpSpPr>
        <p:grpSpPr>
          <a:xfrm>
            <a:off x="5969729" y="3034937"/>
            <a:ext cx="1116874" cy="1918063"/>
            <a:chOff x="4671045" y="1238416"/>
            <a:chExt cx="820174" cy="1515321"/>
          </a:xfrm>
        </p:grpSpPr>
        <p:cxnSp>
          <p:nvCxnSpPr>
            <p:cNvPr id="135" name="Straight Arrow Connector 28"/>
            <p:cNvCxnSpPr>
              <a:cxnSpLocks noChangeShapeType="1"/>
            </p:cNvCxnSpPr>
            <p:nvPr/>
          </p:nvCxnSpPr>
          <p:spPr bwMode="auto">
            <a:xfrm>
              <a:off x="4764156" y="1343959"/>
              <a:ext cx="727063" cy="1409778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Oval 135"/>
            <p:cNvSpPr/>
            <p:nvPr/>
          </p:nvSpPr>
          <p:spPr bwMode="auto">
            <a:xfrm>
              <a:off x="4671045" y="1238416"/>
              <a:ext cx="134298" cy="1444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8" name="Group 29"/>
          <p:cNvGrpSpPr/>
          <p:nvPr/>
        </p:nvGrpSpPr>
        <p:grpSpPr>
          <a:xfrm>
            <a:off x="5956663" y="3034937"/>
            <a:ext cx="1040672" cy="546464"/>
            <a:chOff x="4671045" y="1238416"/>
            <a:chExt cx="764215" cy="431721"/>
          </a:xfrm>
        </p:grpSpPr>
        <p:cxnSp>
          <p:nvCxnSpPr>
            <p:cNvPr id="139" name="Straight Arrow Connector 28"/>
            <p:cNvCxnSpPr>
              <a:cxnSpLocks noChangeShapeType="1"/>
            </p:cNvCxnSpPr>
            <p:nvPr/>
          </p:nvCxnSpPr>
          <p:spPr bwMode="auto">
            <a:xfrm>
              <a:off x="4764156" y="1343959"/>
              <a:ext cx="671104" cy="326178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Oval 139"/>
            <p:cNvSpPr/>
            <p:nvPr/>
          </p:nvSpPr>
          <p:spPr bwMode="auto">
            <a:xfrm>
              <a:off x="4671045" y="1238416"/>
              <a:ext cx="134298" cy="1444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42" name="Group 29"/>
          <p:cNvGrpSpPr/>
          <p:nvPr/>
        </p:nvGrpSpPr>
        <p:grpSpPr>
          <a:xfrm>
            <a:off x="5956663" y="2590801"/>
            <a:ext cx="1053734" cy="603071"/>
            <a:chOff x="4671045" y="906455"/>
            <a:chExt cx="773807" cy="476441"/>
          </a:xfrm>
        </p:grpSpPr>
        <p:cxnSp>
          <p:nvCxnSpPr>
            <p:cNvPr id="143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4773747" y="906455"/>
              <a:ext cx="671105" cy="396223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Oval 143"/>
            <p:cNvSpPr/>
            <p:nvPr/>
          </p:nvSpPr>
          <p:spPr bwMode="auto">
            <a:xfrm>
              <a:off x="4671045" y="1238416"/>
              <a:ext cx="134298" cy="1444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47" name="Group 29"/>
          <p:cNvGrpSpPr/>
          <p:nvPr/>
        </p:nvGrpSpPr>
        <p:grpSpPr>
          <a:xfrm>
            <a:off x="5975214" y="1371600"/>
            <a:ext cx="1187586" cy="1828800"/>
            <a:chOff x="4671045" y="-61902"/>
            <a:chExt cx="872101" cy="1444798"/>
          </a:xfrm>
        </p:grpSpPr>
        <p:cxnSp>
          <p:nvCxnSpPr>
            <p:cNvPr id="148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4744970" y="-61902"/>
              <a:ext cx="798176" cy="136458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9" name="Oval 148"/>
            <p:cNvSpPr/>
            <p:nvPr/>
          </p:nvSpPr>
          <p:spPr bwMode="auto">
            <a:xfrm>
              <a:off x="4671045" y="1238416"/>
              <a:ext cx="134298" cy="1444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152" name="Picture 5" descr="j0116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648200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" name="AutoShape 35"/>
          <p:cNvSpPr>
            <a:spLocks noChangeArrowheads="1"/>
          </p:cNvSpPr>
          <p:nvPr/>
        </p:nvSpPr>
        <p:spPr bwMode="auto">
          <a:xfrm>
            <a:off x="1219200" y="3810000"/>
            <a:ext cx="4495800" cy="1295400"/>
          </a:xfrm>
          <a:prstGeom prst="wedgeRoundRectCallout">
            <a:avLst>
              <a:gd name="adj1" fmla="val -50594"/>
              <a:gd name="adj2" fmla="val 69574"/>
              <a:gd name="adj3" fmla="val 16667"/>
            </a:avLst>
          </a:prstGeom>
          <a:noFill/>
          <a:ln w="381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Always look at the current picture </a:t>
            </a:r>
            <a:br>
              <a:rPr lang="en-US" altLang="en-US" sz="2400" i="0" dirty="0"/>
            </a:br>
            <a:r>
              <a:rPr lang="en-US" altLang="en-US" sz="2400" i="0" dirty="0"/>
              <a:t>before determining what next line of  code will 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24653 L -2.77778E-7 -0.0002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3" grpId="0"/>
      <p:bldP spid="133" grpId="1"/>
      <p:bldP spid="15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Dropping Nodes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086600" y="787400"/>
            <a:ext cx="1371600" cy="882650"/>
            <a:chOff x="990600" y="2535887"/>
            <a:chExt cx="1371600" cy="881308"/>
          </a:xfrm>
        </p:grpSpPr>
        <p:sp>
          <p:nvSpPr>
            <p:cNvPr id="33808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33809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0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1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530850" y="779462"/>
            <a:ext cx="1098550" cy="1049338"/>
            <a:chOff x="533400" y="4025721"/>
            <a:chExt cx="1098316" cy="1048901"/>
          </a:xfrm>
        </p:grpSpPr>
        <p:sp>
          <p:nvSpPr>
            <p:cNvPr id="28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7127875" y="1628775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35837" y="834662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1</a:t>
            </a:r>
          </a:p>
        </p:txBody>
      </p:sp>
      <p:grpSp>
        <p:nvGrpSpPr>
          <p:cNvPr id="6" name="Group 39"/>
          <p:cNvGrpSpPr/>
          <p:nvPr/>
        </p:nvGrpSpPr>
        <p:grpSpPr>
          <a:xfrm>
            <a:off x="8077200" y="1024346"/>
            <a:ext cx="672737" cy="228600"/>
            <a:chOff x="8077200" y="1024346"/>
            <a:chExt cx="672737" cy="228600"/>
          </a:xfrm>
        </p:grpSpPr>
        <p:cxnSp>
          <p:nvCxnSpPr>
            <p:cNvPr id="34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8179904" y="1117915"/>
              <a:ext cx="4572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Oval 34"/>
            <p:cNvSpPr/>
            <p:nvPr/>
          </p:nvSpPr>
          <p:spPr bwMode="auto">
            <a:xfrm>
              <a:off x="8077200" y="10363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  <p:cxnSp>
          <p:nvCxnSpPr>
            <p:cNvPr id="36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533311" y="1138646"/>
              <a:ext cx="22860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704217" y="1138646"/>
              <a:ext cx="91440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Arrow Connector 28"/>
            <p:cNvCxnSpPr>
              <a:cxnSpLocks noChangeShapeType="1"/>
            </p:cNvCxnSpPr>
            <p:nvPr/>
          </p:nvCxnSpPr>
          <p:spPr bwMode="auto">
            <a:xfrm rot="5400000" flipV="1">
              <a:off x="8622139" y="1138646"/>
              <a:ext cx="155448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4" name="Group 133"/>
          <p:cNvGrpSpPr/>
          <p:nvPr/>
        </p:nvGrpSpPr>
        <p:grpSpPr>
          <a:xfrm>
            <a:off x="7086600" y="2072912"/>
            <a:ext cx="1371600" cy="1128262"/>
            <a:chOff x="7086600" y="2072912"/>
            <a:chExt cx="1371600" cy="1128262"/>
          </a:xfrm>
        </p:grpSpPr>
        <p:grpSp>
          <p:nvGrpSpPr>
            <p:cNvPr id="127" name="Group 126"/>
            <p:cNvGrpSpPr/>
            <p:nvPr/>
          </p:nvGrpSpPr>
          <p:grpSpPr>
            <a:xfrm>
              <a:off x="7086600" y="2082800"/>
              <a:ext cx="1371600" cy="1118374"/>
              <a:chOff x="7086600" y="2082800"/>
              <a:chExt cx="1371600" cy="1118374"/>
            </a:xfrm>
          </p:grpSpPr>
          <p:grpSp>
            <p:nvGrpSpPr>
              <p:cNvPr id="2" name="Group 55"/>
              <p:cNvGrpSpPr/>
              <p:nvPr/>
            </p:nvGrpSpPr>
            <p:grpSpPr>
              <a:xfrm>
                <a:off x="7086600" y="2082800"/>
                <a:ext cx="1371600" cy="1118374"/>
                <a:chOff x="7086600" y="2082800"/>
                <a:chExt cx="1371600" cy="1118374"/>
              </a:xfrm>
            </p:grpSpPr>
            <p:grpSp>
              <p:nvGrpSpPr>
                <p:cNvPr id="3" name="Group 4"/>
                <p:cNvGrpSpPr>
                  <a:grpSpLocks/>
                </p:cNvGrpSpPr>
                <p:nvPr/>
              </p:nvGrpSpPr>
              <p:grpSpPr bwMode="auto">
                <a:xfrm>
                  <a:off x="7086600" y="2082800"/>
                  <a:ext cx="1371600" cy="882650"/>
                  <a:chOff x="990600" y="2535887"/>
                  <a:chExt cx="1371600" cy="881308"/>
                </a:xfrm>
              </p:grpSpPr>
              <p:sp>
                <p:nvSpPr>
                  <p:cNvPr id="27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990600" y="3140196"/>
                    <a:ext cx="789960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800">
                        <a:solidFill>
                          <a:schemeClr val="accent1"/>
                        </a:solidFill>
                      </a:rPr>
                      <a:t>element</a:t>
                    </a:r>
                  </a:p>
                </p:txBody>
              </p:sp>
              <p:sp>
                <p:nvSpPr>
                  <p:cNvPr id="33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1077098" y="2535887"/>
                    <a:ext cx="642551" cy="59055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3000"/>
                  </a:p>
                </p:txBody>
              </p:sp>
              <p:sp>
                <p:nvSpPr>
                  <p:cNvPr id="37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1719649" y="2535887"/>
                    <a:ext cx="642551" cy="59055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3000"/>
                  </a:p>
                </p:txBody>
              </p:sp>
              <p:sp>
                <p:nvSpPr>
                  <p:cNvPr id="40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825079" y="3136072"/>
                    <a:ext cx="38472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800">
                        <a:solidFill>
                          <a:schemeClr val="accent1"/>
                        </a:solidFill>
                      </a:rPr>
                      <a:t>next</a:t>
                    </a:r>
                  </a:p>
                </p:txBody>
              </p:sp>
            </p:grpSp>
            <p:sp>
              <p:nvSpPr>
                <p:cNvPr id="44" name="Rectangle 60"/>
                <p:cNvSpPr>
                  <a:spLocks noChangeArrowheads="1"/>
                </p:cNvSpPr>
                <p:nvPr/>
              </p:nvSpPr>
              <p:spPr bwMode="auto">
                <a:xfrm>
                  <a:off x="7127875" y="2924175"/>
                  <a:ext cx="46166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8715</a:t>
                  </a:r>
                </a:p>
              </p:txBody>
            </p:sp>
          </p:grpSp>
          <p:sp>
            <p:nvSpPr>
              <p:cNvPr id="46" name="Rectangle 45"/>
              <p:cNvSpPr>
                <a:spLocks noChangeArrowheads="1"/>
              </p:cNvSpPr>
              <p:nvPr/>
            </p:nvSpPr>
            <p:spPr bwMode="auto">
              <a:xfrm>
                <a:off x="7335837" y="2130062"/>
                <a:ext cx="512763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2800" i="0" dirty="0"/>
                  <a:t>2</a:t>
                </a:r>
              </a:p>
            </p:txBody>
          </p:sp>
        </p:grpSp>
        <p:sp>
          <p:nvSpPr>
            <p:cNvPr id="55" name="Rectangle 60"/>
            <p:cNvSpPr>
              <a:spLocks noChangeArrowheads="1"/>
            </p:cNvSpPr>
            <p:nvPr/>
          </p:nvSpPr>
          <p:spPr bwMode="auto">
            <a:xfrm>
              <a:off x="7908562" y="2072912"/>
              <a:ext cx="4603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2039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086600" y="3339737"/>
            <a:ext cx="1371600" cy="1131437"/>
            <a:chOff x="7086600" y="3339737"/>
            <a:chExt cx="1371600" cy="1131437"/>
          </a:xfrm>
        </p:grpSpPr>
        <p:grpSp>
          <p:nvGrpSpPr>
            <p:cNvPr id="126" name="Group 125"/>
            <p:cNvGrpSpPr/>
            <p:nvPr/>
          </p:nvGrpSpPr>
          <p:grpSpPr>
            <a:xfrm>
              <a:off x="7086600" y="3352800"/>
              <a:ext cx="1371600" cy="1118374"/>
              <a:chOff x="7086600" y="3349625"/>
              <a:chExt cx="1371600" cy="1118374"/>
            </a:xfrm>
          </p:grpSpPr>
          <p:grpSp>
            <p:nvGrpSpPr>
              <p:cNvPr id="8" name="Group 55"/>
              <p:cNvGrpSpPr/>
              <p:nvPr/>
            </p:nvGrpSpPr>
            <p:grpSpPr>
              <a:xfrm>
                <a:off x="7086600" y="3349625"/>
                <a:ext cx="1371600" cy="1118374"/>
                <a:chOff x="7086600" y="2082800"/>
                <a:chExt cx="1371600" cy="1118374"/>
              </a:xfrm>
            </p:grpSpPr>
            <p:grpSp>
              <p:nvGrpSpPr>
                <p:cNvPr id="9" name="Group 4"/>
                <p:cNvGrpSpPr>
                  <a:grpSpLocks/>
                </p:cNvGrpSpPr>
                <p:nvPr/>
              </p:nvGrpSpPr>
              <p:grpSpPr bwMode="auto">
                <a:xfrm>
                  <a:off x="7086600" y="2082800"/>
                  <a:ext cx="1371600" cy="882650"/>
                  <a:chOff x="990600" y="2535887"/>
                  <a:chExt cx="1371600" cy="881308"/>
                </a:xfrm>
              </p:grpSpPr>
              <p:sp>
                <p:nvSpPr>
                  <p:cNvPr id="72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990600" y="3140196"/>
                    <a:ext cx="789960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800">
                        <a:solidFill>
                          <a:schemeClr val="accent1"/>
                        </a:solidFill>
                      </a:rPr>
                      <a:t>element</a:t>
                    </a:r>
                  </a:p>
                </p:txBody>
              </p:sp>
              <p:sp>
                <p:nvSpPr>
                  <p:cNvPr id="73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1077098" y="2535887"/>
                    <a:ext cx="642551" cy="59055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3000"/>
                  </a:p>
                </p:txBody>
              </p:sp>
              <p:sp>
                <p:nvSpPr>
                  <p:cNvPr id="74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1719649" y="2535887"/>
                    <a:ext cx="642551" cy="59055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3000"/>
                  </a:p>
                </p:txBody>
              </p:sp>
              <p:sp>
                <p:nvSpPr>
                  <p:cNvPr id="75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825079" y="3136072"/>
                    <a:ext cx="38472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800">
                        <a:solidFill>
                          <a:schemeClr val="accent1"/>
                        </a:solidFill>
                      </a:rPr>
                      <a:t>next</a:t>
                    </a:r>
                  </a:p>
                </p:txBody>
              </p:sp>
            </p:grpSp>
            <p:sp>
              <p:nvSpPr>
                <p:cNvPr id="65" name="Rectangle 60"/>
                <p:cNvSpPr>
                  <a:spLocks noChangeArrowheads="1"/>
                </p:cNvSpPr>
                <p:nvPr/>
              </p:nvSpPr>
              <p:spPr bwMode="auto">
                <a:xfrm>
                  <a:off x="7127875" y="2924175"/>
                  <a:ext cx="46166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1917</a:t>
                  </a:r>
                </a:p>
              </p:txBody>
            </p:sp>
          </p:grpSp>
          <p:sp>
            <p:nvSpPr>
              <p:cNvPr id="77" name="Rectangle 76"/>
              <p:cNvSpPr>
                <a:spLocks noChangeArrowheads="1"/>
              </p:cNvSpPr>
              <p:nvPr/>
            </p:nvSpPr>
            <p:spPr bwMode="auto">
              <a:xfrm>
                <a:off x="7335837" y="3396887"/>
                <a:ext cx="512763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2800" i="0" dirty="0"/>
                  <a:t>3</a:t>
                </a:r>
              </a:p>
            </p:txBody>
          </p:sp>
        </p:grpSp>
        <p:sp>
          <p:nvSpPr>
            <p:cNvPr id="81" name="Rectangle 60"/>
            <p:cNvSpPr>
              <a:spLocks noChangeArrowheads="1"/>
            </p:cNvSpPr>
            <p:nvPr/>
          </p:nvSpPr>
          <p:spPr bwMode="auto">
            <a:xfrm>
              <a:off x="7908562" y="3339737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8715</a:t>
              </a:r>
            </a:p>
          </p:txBody>
        </p:sp>
      </p:grpSp>
      <p:sp>
        <p:nvSpPr>
          <p:cNvPr id="86" name="Rectangle 60"/>
          <p:cNvSpPr>
            <a:spLocks noChangeArrowheads="1"/>
          </p:cNvSpPr>
          <p:nvPr/>
        </p:nvSpPr>
        <p:spPr bwMode="auto">
          <a:xfrm>
            <a:off x="5867400" y="789801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7886</a:t>
            </a:r>
          </a:p>
        </p:txBody>
      </p:sp>
      <p:grpSp>
        <p:nvGrpSpPr>
          <p:cNvPr id="14" name="Group 29"/>
          <p:cNvGrpSpPr/>
          <p:nvPr/>
        </p:nvGrpSpPr>
        <p:grpSpPr>
          <a:xfrm>
            <a:off x="8051074" y="4343400"/>
            <a:ext cx="182880" cy="762000"/>
            <a:chOff x="4661452" y="659296"/>
            <a:chExt cx="182880" cy="762000"/>
          </a:xfrm>
        </p:grpSpPr>
        <p:cxnSp>
          <p:nvCxnSpPr>
            <p:cNvPr id="98" name="Straight Arrow Connector 28"/>
            <p:cNvCxnSpPr>
              <a:cxnSpLocks noChangeShapeType="1"/>
            </p:cNvCxnSpPr>
            <p:nvPr/>
          </p:nvCxnSpPr>
          <p:spPr bwMode="auto">
            <a:xfrm flipH="1" flipV="1">
              <a:off x="4737652" y="659296"/>
              <a:ext cx="378" cy="660715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" name="Oval 98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7086600" y="4663712"/>
            <a:ext cx="1371600" cy="1127488"/>
            <a:chOff x="7086600" y="4663712"/>
            <a:chExt cx="1371600" cy="1127488"/>
          </a:xfrm>
        </p:grpSpPr>
        <p:grpSp>
          <p:nvGrpSpPr>
            <p:cNvPr id="125" name="Group 124"/>
            <p:cNvGrpSpPr/>
            <p:nvPr/>
          </p:nvGrpSpPr>
          <p:grpSpPr>
            <a:xfrm>
              <a:off x="7086600" y="4672826"/>
              <a:ext cx="1371600" cy="1118374"/>
              <a:chOff x="7086600" y="4673600"/>
              <a:chExt cx="1371600" cy="1118374"/>
            </a:xfrm>
          </p:grpSpPr>
          <p:grpSp>
            <p:nvGrpSpPr>
              <p:cNvPr id="11" name="Group 55"/>
              <p:cNvGrpSpPr/>
              <p:nvPr/>
            </p:nvGrpSpPr>
            <p:grpSpPr>
              <a:xfrm>
                <a:off x="7086600" y="4673600"/>
                <a:ext cx="1371600" cy="1118374"/>
                <a:chOff x="7086600" y="2082800"/>
                <a:chExt cx="1371600" cy="1118374"/>
              </a:xfrm>
            </p:grpSpPr>
            <p:grpSp>
              <p:nvGrpSpPr>
                <p:cNvPr id="13" name="Group 4"/>
                <p:cNvGrpSpPr>
                  <a:grpSpLocks/>
                </p:cNvGrpSpPr>
                <p:nvPr/>
              </p:nvGrpSpPr>
              <p:grpSpPr bwMode="auto">
                <a:xfrm>
                  <a:off x="7086600" y="2082800"/>
                  <a:ext cx="1371600" cy="882650"/>
                  <a:chOff x="990600" y="2535887"/>
                  <a:chExt cx="1371600" cy="881308"/>
                </a:xfrm>
              </p:grpSpPr>
              <p:sp>
                <p:nvSpPr>
                  <p:cNvPr id="92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990600" y="3140196"/>
                    <a:ext cx="789960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800" dirty="0">
                        <a:solidFill>
                          <a:schemeClr val="accent1"/>
                        </a:solidFill>
                      </a:rPr>
                      <a:t>element</a:t>
                    </a:r>
                  </a:p>
                </p:txBody>
              </p:sp>
              <p:sp>
                <p:nvSpPr>
                  <p:cNvPr id="93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1077098" y="2535887"/>
                    <a:ext cx="642551" cy="59055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3000"/>
                  </a:p>
                </p:txBody>
              </p:sp>
              <p:sp>
                <p:nvSpPr>
                  <p:cNvPr id="94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1719649" y="2535887"/>
                    <a:ext cx="642551" cy="59055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3000"/>
                  </a:p>
                </p:txBody>
              </p:sp>
              <p:sp>
                <p:nvSpPr>
                  <p:cNvPr id="95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825079" y="3136072"/>
                    <a:ext cx="38472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800">
                        <a:solidFill>
                          <a:schemeClr val="accent1"/>
                        </a:solidFill>
                      </a:rPr>
                      <a:t>next</a:t>
                    </a:r>
                  </a:p>
                </p:txBody>
              </p:sp>
            </p:grpSp>
            <p:sp>
              <p:nvSpPr>
                <p:cNvPr id="82" name="Rectangle 60"/>
                <p:cNvSpPr>
                  <a:spLocks noChangeArrowheads="1"/>
                </p:cNvSpPr>
                <p:nvPr/>
              </p:nvSpPr>
              <p:spPr bwMode="auto">
                <a:xfrm>
                  <a:off x="7127875" y="2924175"/>
                  <a:ext cx="46166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7886</a:t>
                  </a:r>
                </a:p>
              </p:txBody>
            </p:sp>
          </p:grpSp>
          <p:sp>
            <p:nvSpPr>
              <p:cNvPr id="96" name="Rectangle 95"/>
              <p:cNvSpPr>
                <a:spLocks noChangeArrowheads="1"/>
              </p:cNvSpPr>
              <p:nvPr/>
            </p:nvSpPr>
            <p:spPr bwMode="auto">
              <a:xfrm>
                <a:off x="7335837" y="4720862"/>
                <a:ext cx="512763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2800" i="0" dirty="0"/>
                  <a:t>4</a:t>
                </a:r>
              </a:p>
            </p:txBody>
          </p:sp>
        </p:grpSp>
        <p:sp>
          <p:nvSpPr>
            <p:cNvPr id="100" name="Rectangle 60"/>
            <p:cNvSpPr>
              <a:spLocks noChangeArrowheads="1"/>
            </p:cNvSpPr>
            <p:nvPr/>
          </p:nvSpPr>
          <p:spPr bwMode="auto">
            <a:xfrm>
              <a:off x="7908562" y="4663712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2"/>
                  </a:solidFill>
                </a:rPr>
                <a:t>1917</a:t>
              </a:r>
            </a:p>
          </p:txBody>
        </p:sp>
      </p:grpSp>
      <p:grpSp>
        <p:nvGrpSpPr>
          <p:cNvPr id="15" name="Group 29"/>
          <p:cNvGrpSpPr/>
          <p:nvPr/>
        </p:nvGrpSpPr>
        <p:grpSpPr>
          <a:xfrm>
            <a:off x="6032866" y="1066800"/>
            <a:ext cx="1053736" cy="3657600"/>
            <a:chOff x="4671045" y="1238416"/>
            <a:chExt cx="773809" cy="2889601"/>
          </a:xfrm>
        </p:grpSpPr>
        <p:cxnSp>
          <p:nvCxnSpPr>
            <p:cNvPr id="102" name="Straight Arrow Connector 28"/>
            <p:cNvCxnSpPr>
              <a:cxnSpLocks noChangeShapeType="1"/>
            </p:cNvCxnSpPr>
            <p:nvPr/>
          </p:nvCxnSpPr>
          <p:spPr bwMode="auto">
            <a:xfrm>
              <a:off x="4764156" y="1343959"/>
              <a:ext cx="680698" cy="2784058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" name="Oval 102"/>
            <p:cNvSpPr/>
            <p:nvPr/>
          </p:nvSpPr>
          <p:spPr bwMode="auto">
            <a:xfrm>
              <a:off x="4671045" y="1238416"/>
              <a:ext cx="134298" cy="1444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5530850" y="2760662"/>
            <a:ext cx="1098550" cy="1049338"/>
            <a:chOff x="533400" y="4025721"/>
            <a:chExt cx="1098316" cy="1048901"/>
          </a:xfrm>
        </p:grpSpPr>
        <p:sp>
          <p:nvSpPr>
            <p:cNvPr id="131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32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chemeClr val="accent1"/>
                  </a:solidFill>
                </a:rPr>
                <a:t>walk</a:t>
              </a:r>
            </a:p>
          </p:txBody>
        </p:sp>
      </p:grpSp>
      <p:sp>
        <p:nvSpPr>
          <p:cNvPr id="133" name="Rectangle 60"/>
          <p:cNvSpPr>
            <a:spLocks noChangeArrowheads="1"/>
          </p:cNvSpPr>
          <p:nvPr/>
        </p:nvSpPr>
        <p:spPr bwMode="auto">
          <a:xfrm>
            <a:off x="5867400" y="2771001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7886</a:t>
            </a:r>
          </a:p>
        </p:txBody>
      </p:sp>
      <p:grpSp>
        <p:nvGrpSpPr>
          <p:cNvPr id="20" name="Group 29"/>
          <p:cNvGrpSpPr/>
          <p:nvPr/>
        </p:nvGrpSpPr>
        <p:grpSpPr>
          <a:xfrm>
            <a:off x="5975214" y="1371600"/>
            <a:ext cx="1187586" cy="1828800"/>
            <a:chOff x="4671045" y="-61902"/>
            <a:chExt cx="872101" cy="1444798"/>
          </a:xfrm>
        </p:grpSpPr>
        <p:cxnSp>
          <p:nvCxnSpPr>
            <p:cNvPr id="148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4744970" y="-61902"/>
              <a:ext cx="798176" cy="136458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9" name="Oval 148"/>
            <p:cNvSpPr/>
            <p:nvPr/>
          </p:nvSpPr>
          <p:spPr bwMode="auto">
            <a:xfrm>
              <a:off x="4671045" y="1238416"/>
              <a:ext cx="134298" cy="1444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635726" y="695980"/>
            <a:ext cx="4850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head = new Node();</a:t>
            </a:r>
          </a:p>
        </p:txBody>
      </p:sp>
      <p:grpSp>
        <p:nvGrpSpPr>
          <p:cNvPr id="85" name="Group 9"/>
          <p:cNvGrpSpPr>
            <a:grpSpLocks/>
          </p:cNvGrpSpPr>
          <p:nvPr/>
        </p:nvGrpSpPr>
        <p:grpSpPr bwMode="auto">
          <a:xfrm>
            <a:off x="762000" y="4998720"/>
            <a:ext cx="1095756" cy="1706880"/>
            <a:chOff x="2065" y="1551"/>
            <a:chExt cx="1628" cy="1988"/>
          </a:xfrm>
        </p:grpSpPr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2777" y="1977"/>
              <a:ext cx="330" cy="338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2810" y="1930"/>
              <a:ext cx="304" cy="129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Freeform 12"/>
            <p:cNvSpPr>
              <a:spLocks/>
            </p:cNvSpPr>
            <p:nvPr/>
          </p:nvSpPr>
          <p:spPr bwMode="auto">
            <a:xfrm>
              <a:off x="2891" y="1840"/>
              <a:ext cx="514" cy="634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3188" y="2047"/>
              <a:ext cx="45" cy="85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3141" y="1561"/>
              <a:ext cx="552" cy="453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" name="Freeform 15"/>
            <p:cNvSpPr>
              <a:spLocks/>
            </p:cNvSpPr>
            <p:nvPr/>
          </p:nvSpPr>
          <p:spPr bwMode="auto">
            <a:xfrm>
              <a:off x="3136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1" name="Freeform 16"/>
            <p:cNvSpPr>
              <a:spLocks/>
            </p:cNvSpPr>
            <p:nvPr/>
          </p:nvSpPr>
          <p:spPr bwMode="auto">
            <a:xfrm>
              <a:off x="3098" y="1812"/>
              <a:ext cx="26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Freeform 17"/>
            <p:cNvSpPr>
              <a:spLocks/>
            </p:cNvSpPr>
            <p:nvPr/>
          </p:nvSpPr>
          <p:spPr bwMode="auto">
            <a:xfrm>
              <a:off x="3037" y="1831"/>
              <a:ext cx="66" cy="81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" name="Freeform 18"/>
            <p:cNvSpPr>
              <a:spLocks/>
            </p:cNvSpPr>
            <p:nvPr/>
          </p:nvSpPr>
          <p:spPr bwMode="auto">
            <a:xfrm>
              <a:off x="2440" y="1819"/>
              <a:ext cx="420" cy="669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" name="Freeform 19"/>
            <p:cNvSpPr>
              <a:spLocks/>
            </p:cNvSpPr>
            <p:nvPr/>
          </p:nvSpPr>
          <p:spPr bwMode="auto">
            <a:xfrm>
              <a:off x="2499" y="1551"/>
              <a:ext cx="347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" name="Freeform 20"/>
            <p:cNvSpPr>
              <a:spLocks/>
            </p:cNvSpPr>
            <p:nvPr/>
          </p:nvSpPr>
          <p:spPr bwMode="auto">
            <a:xfrm>
              <a:off x="2879" y="1821"/>
              <a:ext cx="68" cy="76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" name="Freeform 21"/>
            <p:cNvSpPr>
              <a:spLocks/>
            </p:cNvSpPr>
            <p:nvPr/>
          </p:nvSpPr>
          <p:spPr bwMode="auto">
            <a:xfrm>
              <a:off x="2857" y="1782"/>
              <a:ext cx="40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" name="Freeform 22"/>
            <p:cNvSpPr>
              <a:spLocks/>
            </p:cNvSpPr>
            <p:nvPr/>
          </p:nvSpPr>
          <p:spPr bwMode="auto">
            <a:xfrm>
              <a:off x="2666" y="1962"/>
              <a:ext cx="80" cy="67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" name="Freeform 23"/>
            <p:cNvSpPr>
              <a:spLocks/>
            </p:cNvSpPr>
            <p:nvPr/>
          </p:nvSpPr>
          <p:spPr bwMode="auto">
            <a:xfrm>
              <a:off x="2688" y="1990"/>
              <a:ext cx="85" cy="74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" name="Freeform 24"/>
            <p:cNvSpPr>
              <a:spLocks/>
            </p:cNvSpPr>
            <p:nvPr/>
          </p:nvSpPr>
          <p:spPr bwMode="auto">
            <a:xfrm>
              <a:off x="2626" y="2367"/>
              <a:ext cx="325" cy="573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" name="Freeform 25"/>
            <p:cNvSpPr>
              <a:spLocks/>
            </p:cNvSpPr>
            <p:nvPr/>
          </p:nvSpPr>
          <p:spPr bwMode="auto">
            <a:xfrm>
              <a:off x="2607" y="2860"/>
              <a:ext cx="366" cy="679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" name="Freeform 26"/>
            <p:cNvSpPr>
              <a:spLocks/>
            </p:cNvSpPr>
            <p:nvPr/>
          </p:nvSpPr>
          <p:spPr bwMode="auto">
            <a:xfrm>
              <a:off x="2065" y="2761"/>
              <a:ext cx="693" cy="362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4" name="AutoShape 35"/>
          <p:cNvSpPr>
            <a:spLocks noChangeArrowheads="1"/>
          </p:cNvSpPr>
          <p:nvPr/>
        </p:nvSpPr>
        <p:spPr bwMode="auto">
          <a:xfrm>
            <a:off x="1981200" y="4648200"/>
            <a:ext cx="4800600" cy="2133600"/>
          </a:xfrm>
          <a:prstGeom prst="wedgeRoundRectCallout">
            <a:avLst>
              <a:gd name="adj1" fmla="val -55145"/>
              <a:gd name="adj2" fmla="val -9082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i="0" dirty="0"/>
              <a:t>No pointers are referencing node 4.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i="0" dirty="0"/>
              <a:t>We say it is dropped.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i="0" dirty="0"/>
              <a:t>In C, this is a data leak.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i="0" dirty="0"/>
              <a:t>Java does automatic </a:t>
            </a:r>
            <a:br>
              <a:rPr lang="en-US" altLang="en-US" sz="2400" i="0" dirty="0"/>
            </a:br>
            <a:r>
              <a:rPr lang="en-US" altLang="en-US" sz="2400" i="0" dirty="0"/>
              <a:t>garbage collection.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3810000" y="1066801"/>
            <a:ext cx="2394860" cy="1295399"/>
            <a:chOff x="3810000" y="1066801"/>
            <a:chExt cx="2394860" cy="1295399"/>
          </a:xfrm>
        </p:grpSpPr>
        <p:grpSp>
          <p:nvGrpSpPr>
            <p:cNvPr id="115" name="Group 4"/>
            <p:cNvGrpSpPr>
              <a:grpSpLocks/>
            </p:cNvGrpSpPr>
            <p:nvPr/>
          </p:nvGrpSpPr>
          <p:grpSpPr bwMode="auto">
            <a:xfrm>
              <a:off x="3810000" y="1479550"/>
              <a:ext cx="1371600" cy="882650"/>
              <a:chOff x="990600" y="2535887"/>
              <a:chExt cx="1371600" cy="881308"/>
            </a:xfrm>
          </p:grpSpPr>
          <p:sp>
            <p:nvSpPr>
              <p:cNvPr id="116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117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18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19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grpSp>
          <p:nvGrpSpPr>
            <p:cNvPr id="120" name="Group 29"/>
            <p:cNvGrpSpPr/>
            <p:nvPr/>
          </p:nvGrpSpPr>
          <p:grpSpPr>
            <a:xfrm>
              <a:off x="5257798" y="1066801"/>
              <a:ext cx="947062" cy="457200"/>
              <a:chOff x="4109870" y="1238416"/>
              <a:chExt cx="695473" cy="361200"/>
            </a:xfrm>
          </p:grpSpPr>
          <p:cxnSp>
            <p:nvCxnSpPr>
              <p:cNvPr id="121" name="Straight Arrow Connector 28"/>
              <p:cNvCxnSpPr>
                <a:cxnSpLocks noChangeShapeType="1"/>
              </p:cNvCxnSpPr>
              <p:nvPr/>
            </p:nvCxnSpPr>
            <p:spPr bwMode="auto">
              <a:xfrm flipH="1">
                <a:off x="4109870" y="1308936"/>
                <a:ext cx="635098" cy="290680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2" name="Oval 121"/>
              <p:cNvSpPr/>
              <p:nvPr/>
            </p:nvSpPr>
            <p:spPr bwMode="auto">
              <a:xfrm>
                <a:off x="4671045" y="1238416"/>
                <a:ext cx="134298" cy="1444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endParaRPr lang="en-US" sz="2800" i="0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7" name="Group 29"/>
          <p:cNvGrpSpPr/>
          <p:nvPr/>
        </p:nvGrpSpPr>
        <p:grpSpPr>
          <a:xfrm>
            <a:off x="8051074" y="1752600"/>
            <a:ext cx="182880" cy="762000"/>
            <a:chOff x="4661452" y="659296"/>
            <a:chExt cx="182880" cy="762000"/>
          </a:xfrm>
        </p:grpSpPr>
        <p:cxnSp>
          <p:nvCxnSpPr>
            <p:cNvPr id="47" name="Straight Arrow Connector 28"/>
            <p:cNvCxnSpPr>
              <a:cxnSpLocks noChangeShapeType="1"/>
            </p:cNvCxnSpPr>
            <p:nvPr/>
          </p:nvCxnSpPr>
          <p:spPr bwMode="auto">
            <a:xfrm flipH="1" flipV="1">
              <a:off x="4737652" y="659296"/>
              <a:ext cx="378" cy="660715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Oval 49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" name="Group 29"/>
          <p:cNvGrpSpPr/>
          <p:nvPr/>
        </p:nvGrpSpPr>
        <p:grpSpPr>
          <a:xfrm>
            <a:off x="8051074" y="3019425"/>
            <a:ext cx="182880" cy="762000"/>
            <a:chOff x="4661452" y="659296"/>
            <a:chExt cx="182880" cy="762000"/>
          </a:xfrm>
        </p:grpSpPr>
        <p:cxnSp>
          <p:nvCxnSpPr>
            <p:cNvPr id="79" name="Straight Arrow Connector 28"/>
            <p:cNvCxnSpPr>
              <a:cxnSpLocks noChangeShapeType="1"/>
            </p:cNvCxnSpPr>
            <p:nvPr/>
          </p:nvCxnSpPr>
          <p:spPr bwMode="auto">
            <a:xfrm flipH="1" flipV="1">
              <a:off x="4737652" y="659296"/>
              <a:ext cx="378" cy="660715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Oval 79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114" grpId="0" uiExpand="1" build="allAtOnce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410200" y="2560638"/>
            <a:ext cx="1098550" cy="1401762"/>
            <a:chOff x="5410200" y="2560637"/>
            <a:chExt cx="1098550" cy="1401763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5410200" y="2913062"/>
              <a:ext cx="1098550" cy="1049338"/>
              <a:chOff x="533400" y="4025721"/>
              <a:chExt cx="1098316" cy="1048901"/>
            </a:xfrm>
          </p:grpSpPr>
          <p:sp>
            <p:nvSpPr>
              <p:cNvPr id="37930" name="Rectangle 85"/>
              <p:cNvSpPr>
                <a:spLocks noChangeArrowheads="1"/>
              </p:cNvSpPr>
              <p:nvPr/>
            </p:nvSpPr>
            <p:spPr bwMode="auto">
              <a:xfrm>
                <a:off x="729049" y="4025721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37931" name="Rectangle 58"/>
              <p:cNvSpPr>
                <a:spLocks noChangeArrowheads="1"/>
              </p:cNvSpPr>
              <p:nvPr/>
            </p:nvSpPr>
            <p:spPr bwMode="auto">
              <a:xfrm>
                <a:off x="533400" y="4643735"/>
                <a:ext cx="109831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accent1"/>
                    </a:solidFill>
                  </a:rPr>
                  <a:t>head</a:t>
                </a:r>
              </a:p>
            </p:txBody>
          </p:sp>
        </p:grpSp>
        <p:sp>
          <p:nvSpPr>
            <p:cNvPr id="37928" name="Rectangle 60"/>
            <p:cNvSpPr>
              <a:spLocks noChangeArrowheads="1"/>
            </p:cNvSpPr>
            <p:nvPr/>
          </p:nvSpPr>
          <p:spPr bwMode="auto">
            <a:xfrm>
              <a:off x="5715000" y="3079750"/>
              <a:ext cx="461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2039</a:t>
              </a:r>
            </a:p>
          </p:txBody>
        </p:sp>
        <p:cxnSp>
          <p:nvCxnSpPr>
            <p:cNvPr id="37929" name="Straight Arrow Connector 33"/>
            <p:cNvCxnSpPr>
              <a:cxnSpLocks noChangeShapeType="1"/>
              <a:stCxn id="37928" idx="0"/>
            </p:cNvCxnSpPr>
            <p:nvPr/>
          </p:nvCxnSpPr>
          <p:spPr bwMode="auto">
            <a:xfrm flipH="1" flipV="1">
              <a:off x="5819160" y="2560637"/>
              <a:ext cx="126822" cy="519113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Following Pointers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029200" y="1620838"/>
            <a:ext cx="1371600" cy="882650"/>
            <a:chOff x="990600" y="2535887"/>
            <a:chExt cx="1371600" cy="881308"/>
          </a:xfrm>
        </p:grpSpPr>
        <p:sp>
          <p:nvSpPr>
            <p:cNvPr id="37923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37924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7925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7926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28600" y="4495800"/>
            <a:ext cx="891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The right hand side of the “=” specifies a memory location.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So does its left hand side.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The action is to put the value contained in the first </a:t>
            </a:r>
            <a:br>
              <a:rPr lang="en-CA" altLang="en-US" sz="2800" i="0" dirty="0"/>
            </a:br>
            <a:r>
              <a:rPr lang="en-CA" altLang="en-US" sz="2800" i="0" dirty="0"/>
              <a:t>   into the second. </a:t>
            </a:r>
          </a:p>
        </p:txBody>
      </p:sp>
      <p:sp>
        <p:nvSpPr>
          <p:cNvPr id="37896" name="Rectangle 60"/>
          <p:cNvSpPr>
            <a:spLocks noChangeArrowheads="1"/>
          </p:cNvSpPr>
          <p:nvPr/>
        </p:nvSpPr>
        <p:spPr bwMode="auto">
          <a:xfrm>
            <a:off x="5038725" y="2462213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37897" name="Rectangle 25"/>
          <p:cNvSpPr>
            <a:spLocks noChangeArrowheads="1"/>
          </p:cNvSpPr>
          <p:nvPr/>
        </p:nvSpPr>
        <p:spPr bwMode="auto">
          <a:xfrm>
            <a:off x="5245100" y="1676400"/>
            <a:ext cx="92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5</a:t>
            </a:r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6858000" y="1625600"/>
            <a:ext cx="1371600" cy="1117600"/>
            <a:chOff x="6858000" y="1626096"/>
            <a:chExt cx="1371600" cy="1117104"/>
          </a:xfrm>
        </p:grpSpPr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6858000" y="1626096"/>
              <a:ext cx="1371600" cy="881308"/>
              <a:chOff x="990600" y="2535887"/>
              <a:chExt cx="1371600" cy="881308"/>
            </a:xfrm>
          </p:grpSpPr>
          <p:sp>
            <p:nvSpPr>
              <p:cNvPr id="37919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37920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37921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37922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sp>
          <p:nvSpPr>
            <p:cNvPr id="37918" name="Rectangle 60"/>
            <p:cNvSpPr>
              <a:spLocks noChangeArrowheads="1"/>
            </p:cNvSpPr>
            <p:nvPr/>
          </p:nvSpPr>
          <p:spPr bwMode="auto">
            <a:xfrm>
              <a:off x="6866787" y="2466201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2182</a:t>
              </a: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5854700" y="1792288"/>
            <a:ext cx="1003300" cy="277812"/>
            <a:chOff x="5854148" y="1792356"/>
            <a:chExt cx="1003852" cy="276999"/>
          </a:xfrm>
        </p:grpSpPr>
        <p:sp>
          <p:nvSpPr>
            <p:cNvPr id="37915" name="Rectangle 60"/>
            <p:cNvSpPr>
              <a:spLocks noChangeArrowheads="1"/>
            </p:cNvSpPr>
            <p:nvPr/>
          </p:nvSpPr>
          <p:spPr bwMode="auto">
            <a:xfrm>
              <a:off x="5854148" y="1792356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2182</a:t>
              </a:r>
            </a:p>
          </p:txBody>
        </p:sp>
        <p:cxnSp>
          <p:nvCxnSpPr>
            <p:cNvPr id="37916" name="Straight Arrow Connector 39"/>
            <p:cNvCxnSpPr>
              <a:cxnSpLocks noChangeShapeType="1"/>
            </p:cNvCxnSpPr>
            <p:nvPr/>
          </p:nvCxnSpPr>
          <p:spPr bwMode="auto">
            <a:xfrm flipV="1">
              <a:off x="6172200" y="1966502"/>
              <a:ext cx="685800" cy="102853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613400" y="1520825"/>
            <a:ext cx="1020763" cy="841375"/>
          </a:xfrm>
          <a:prstGeom prst="ellipse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397750" y="1524000"/>
            <a:ext cx="1020763" cy="841375"/>
          </a:xfrm>
          <a:prstGeom prst="ellipse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750888" y="1460500"/>
            <a:ext cx="881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head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1460863" y="1473200"/>
            <a:ext cx="870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.next</a:t>
            </a: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5461000" y="2790825"/>
            <a:ext cx="1020763" cy="841375"/>
          </a:xfrm>
          <a:prstGeom prst="ellipse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2184884" y="1485900"/>
            <a:ext cx="870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.next</a:t>
            </a:r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5613400" y="1482725"/>
            <a:ext cx="1020763" cy="841375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1632313" y="2108200"/>
            <a:ext cx="881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head</a:t>
            </a: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2333519" y="2108200"/>
            <a:ext cx="99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.next;</a:t>
            </a:r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5461000" y="2790825"/>
            <a:ext cx="1020763" cy="841375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1252538" y="2095500"/>
            <a:ext cx="426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=</a:t>
            </a:r>
          </a:p>
        </p:txBody>
      </p:sp>
      <p:sp>
        <p:nvSpPr>
          <p:cNvPr id="79" name="Rectangle 60"/>
          <p:cNvSpPr>
            <a:spLocks noChangeArrowheads="1"/>
          </p:cNvSpPr>
          <p:nvPr/>
        </p:nvSpPr>
        <p:spPr bwMode="auto">
          <a:xfrm>
            <a:off x="7691438" y="1790700"/>
            <a:ext cx="461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2182</a:t>
            </a:r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7505700" y="1941513"/>
            <a:ext cx="800100" cy="850900"/>
          </a:xfrm>
          <a:custGeom>
            <a:avLst/>
            <a:gdLst>
              <a:gd name="T0" fmla="*/ 520632 w 800126"/>
              <a:gd name="T1" fmla="*/ 0 h 851123"/>
              <a:gd name="T2" fmla="*/ 799996 w 800126"/>
              <a:gd name="T3" fmla="*/ 469408 h 851123"/>
              <a:gd name="T4" fmla="*/ 507932 w 800126"/>
              <a:gd name="T5" fmla="*/ 850008 h 851123"/>
              <a:gd name="T6" fmla="*/ 0 w 800126"/>
              <a:gd name="T7" fmla="*/ 507468 h 8511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0126" h="851123">
                <a:moveTo>
                  <a:pt x="520700" y="0"/>
                </a:moveTo>
                <a:cubicBezTo>
                  <a:pt x="679450" y="182033"/>
                  <a:pt x="802217" y="328083"/>
                  <a:pt x="800100" y="469900"/>
                </a:cubicBezTo>
                <a:cubicBezTo>
                  <a:pt x="797983" y="611717"/>
                  <a:pt x="641350" y="844550"/>
                  <a:pt x="508000" y="850900"/>
                </a:cubicBezTo>
                <a:cubicBezTo>
                  <a:pt x="374650" y="857250"/>
                  <a:pt x="0" y="728133"/>
                  <a:pt x="0" y="508000"/>
                </a:cubicBezTo>
              </a:path>
            </a:pathLst>
          </a:custGeom>
          <a:noFill/>
          <a:ln w="25400">
            <a:solidFill>
              <a:schemeClr val="hlink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81000" y="619780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An excessively complicated example.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0.00347 L 3.33333E-6 2.22222E-6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3" grpId="0" animBg="1"/>
      <p:bldP spid="64" grpId="0"/>
      <p:bldP spid="65" grpId="0"/>
      <p:bldP spid="68" grpId="0" animBg="1"/>
      <p:bldP spid="68" grpId="1" animBg="1"/>
      <p:bldP spid="71" grpId="0"/>
      <p:bldP spid="72" grpId="0" animBg="1"/>
      <p:bldP spid="73" grpId="0"/>
      <p:bldP spid="74" grpId="0"/>
      <p:bldP spid="76" grpId="0" animBg="1"/>
      <p:bldP spid="76" grpId="1" animBg="1"/>
      <p:bldP spid="78" grpId="0"/>
      <p:bldP spid="79" grpId="0"/>
      <p:bldP spid="79" grpId="1"/>
      <p:bldP spid="8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410200" y="2560638"/>
            <a:ext cx="1098550" cy="1401762"/>
            <a:chOff x="5410200" y="2560637"/>
            <a:chExt cx="1098550" cy="1401763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5410200" y="2913062"/>
              <a:ext cx="1098550" cy="1049338"/>
              <a:chOff x="533400" y="4025721"/>
              <a:chExt cx="1098316" cy="1048901"/>
            </a:xfrm>
          </p:grpSpPr>
          <p:sp>
            <p:nvSpPr>
              <p:cNvPr id="37930" name="Rectangle 85"/>
              <p:cNvSpPr>
                <a:spLocks noChangeArrowheads="1"/>
              </p:cNvSpPr>
              <p:nvPr/>
            </p:nvSpPr>
            <p:spPr bwMode="auto">
              <a:xfrm>
                <a:off x="729049" y="4025721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37931" name="Rectangle 58"/>
              <p:cNvSpPr>
                <a:spLocks noChangeArrowheads="1"/>
              </p:cNvSpPr>
              <p:nvPr/>
            </p:nvSpPr>
            <p:spPr bwMode="auto">
              <a:xfrm>
                <a:off x="533400" y="4643735"/>
                <a:ext cx="109831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accent1"/>
                    </a:solidFill>
                  </a:rPr>
                  <a:t>head</a:t>
                </a:r>
              </a:p>
            </p:txBody>
          </p:sp>
        </p:grpSp>
        <p:sp>
          <p:nvSpPr>
            <p:cNvPr id="37928" name="Rectangle 60"/>
            <p:cNvSpPr>
              <a:spLocks noChangeArrowheads="1"/>
            </p:cNvSpPr>
            <p:nvPr/>
          </p:nvSpPr>
          <p:spPr bwMode="auto">
            <a:xfrm>
              <a:off x="5715000" y="3079750"/>
              <a:ext cx="461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2039</a:t>
              </a:r>
            </a:p>
          </p:txBody>
        </p:sp>
        <p:cxnSp>
          <p:nvCxnSpPr>
            <p:cNvPr id="37929" name="Straight Arrow Connector 33"/>
            <p:cNvCxnSpPr>
              <a:cxnSpLocks noChangeShapeType="1"/>
              <a:stCxn id="37928" idx="0"/>
            </p:cNvCxnSpPr>
            <p:nvPr/>
          </p:nvCxnSpPr>
          <p:spPr bwMode="auto">
            <a:xfrm flipH="1" flipV="1">
              <a:off x="5819160" y="2560637"/>
              <a:ext cx="126822" cy="519113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Following Pointers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029200" y="1620838"/>
            <a:ext cx="1371600" cy="882650"/>
            <a:chOff x="990600" y="2535887"/>
            <a:chExt cx="1371600" cy="881308"/>
          </a:xfrm>
        </p:grpSpPr>
        <p:sp>
          <p:nvSpPr>
            <p:cNvPr id="37923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37924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7925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7926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sp>
        <p:nvSpPr>
          <p:cNvPr id="37896" name="Rectangle 60"/>
          <p:cNvSpPr>
            <a:spLocks noChangeArrowheads="1"/>
          </p:cNvSpPr>
          <p:nvPr/>
        </p:nvSpPr>
        <p:spPr bwMode="auto">
          <a:xfrm>
            <a:off x="5038725" y="2462213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37897" name="Rectangle 25"/>
          <p:cNvSpPr>
            <a:spLocks noChangeArrowheads="1"/>
          </p:cNvSpPr>
          <p:nvPr/>
        </p:nvSpPr>
        <p:spPr bwMode="auto">
          <a:xfrm>
            <a:off x="5245100" y="1676400"/>
            <a:ext cx="92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5</a:t>
            </a:r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6858000" y="1625600"/>
            <a:ext cx="1371600" cy="1117600"/>
            <a:chOff x="6858000" y="1626096"/>
            <a:chExt cx="1371600" cy="1117104"/>
          </a:xfrm>
        </p:grpSpPr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6858000" y="1626096"/>
              <a:ext cx="1371600" cy="881308"/>
              <a:chOff x="990600" y="2535887"/>
              <a:chExt cx="1371600" cy="881308"/>
            </a:xfrm>
          </p:grpSpPr>
          <p:sp>
            <p:nvSpPr>
              <p:cNvPr id="37919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37920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37921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37922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sp>
          <p:nvSpPr>
            <p:cNvPr id="37918" name="Rectangle 60"/>
            <p:cNvSpPr>
              <a:spLocks noChangeArrowheads="1"/>
            </p:cNvSpPr>
            <p:nvPr/>
          </p:nvSpPr>
          <p:spPr bwMode="auto">
            <a:xfrm>
              <a:off x="6866787" y="2466201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2182</a:t>
              </a: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5854700" y="1792288"/>
            <a:ext cx="1003300" cy="277812"/>
            <a:chOff x="5854148" y="1792356"/>
            <a:chExt cx="1003852" cy="276999"/>
          </a:xfrm>
        </p:grpSpPr>
        <p:sp>
          <p:nvSpPr>
            <p:cNvPr id="37915" name="Rectangle 60"/>
            <p:cNvSpPr>
              <a:spLocks noChangeArrowheads="1"/>
            </p:cNvSpPr>
            <p:nvPr/>
          </p:nvSpPr>
          <p:spPr bwMode="auto">
            <a:xfrm>
              <a:off x="5854148" y="1792356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2182</a:t>
              </a:r>
            </a:p>
          </p:txBody>
        </p:sp>
        <p:cxnSp>
          <p:nvCxnSpPr>
            <p:cNvPr id="37916" name="Straight Arrow Connector 39"/>
            <p:cNvCxnSpPr>
              <a:cxnSpLocks noChangeShapeType="1"/>
            </p:cNvCxnSpPr>
            <p:nvPr/>
          </p:nvCxnSpPr>
          <p:spPr bwMode="auto">
            <a:xfrm flipV="1">
              <a:off x="6172200" y="1966502"/>
              <a:ext cx="685800" cy="102853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9" name="Rectangle 60"/>
          <p:cNvSpPr>
            <a:spLocks noChangeArrowheads="1"/>
          </p:cNvSpPr>
          <p:nvPr/>
        </p:nvSpPr>
        <p:spPr bwMode="auto">
          <a:xfrm>
            <a:off x="7691438" y="1790700"/>
            <a:ext cx="461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2182</a:t>
            </a:r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7505700" y="1941513"/>
            <a:ext cx="800100" cy="850900"/>
          </a:xfrm>
          <a:custGeom>
            <a:avLst/>
            <a:gdLst>
              <a:gd name="T0" fmla="*/ 520632 w 800126"/>
              <a:gd name="T1" fmla="*/ 0 h 851123"/>
              <a:gd name="T2" fmla="*/ 799996 w 800126"/>
              <a:gd name="T3" fmla="*/ 469408 h 851123"/>
              <a:gd name="T4" fmla="*/ 507932 w 800126"/>
              <a:gd name="T5" fmla="*/ 850008 h 851123"/>
              <a:gd name="T6" fmla="*/ 0 w 800126"/>
              <a:gd name="T7" fmla="*/ 507468 h 8511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0126" h="851123">
                <a:moveTo>
                  <a:pt x="520700" y="0"/>
                </a:moveTo>
                <a:cubicBezTo>
                  <a:pt x="679450" y="182033"/>
                  <a:pt x="802217" y="328083"/>
                  <a:pt x="800100" y="469900"/>
                </a:cubicBezTo>
                <a:cubicBezTo>
                  <a:pt x="797983" y="611717"/>
                  <a:pt x="641350" y="844550"/>
                  <a:pt x="508000" y="850900"/>
                </a:cubicBezTo>
                <a:cubicBezTo>
                  <a:pt x="374650" y="857250"/>
                  <a:pt x="0" y="728133"/>
                  <a:pt x="0" y="508000"/>
                </a:cubicBezTo>
              </a:path>
            </a:pathLst>
          </a:custGeom>
          <a:noFill/>
          <a:ln w="25400">
            <a:solidFill>
              <a:schemeClr val="hlink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14"/>
          <p:cNvGrpSpPr>
            <a:grpSpLocks/>
          </p:cNvGrpSpPr>
          <p:nvPr/>
        </p:nvGrpSpPr>
        <p:grpSpPr bwMode="auto">
          <a:xfrm>
            <a:off x="6521447" y="2913062"/>
            <a:ext cx="1098550" cy="1049338"/>
            <a:chOff x="533400" y="4025721"/>
            <a:chExt cx="1098316" cy="1048901"/>
          </a:xfrm>
        </p:grpSpPr>
        <p:sp>
          <p:nvSpPr>
            <p:cNvPr id="47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48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chemeClr val="accent1"/>
                  </a:solidFill>
                </a:rPr>
                <a:t>walk</a:t>
              </a:r>
            </a:p>
          </p:txBody>
        </p:sp>
      </p:grpSp>
      <p:grpSp>
        <p:nvGrpSpPr>
          <p:cNvPr id="49" name="Group 29"/>
          <p:cNvGrpSpPr/>
          <p:nvPr/>
        </p:nvGrpSpPr>
        <p:grpSpPr>
          <a:xfrm flipH="1" flipV="1">
            <a:off x="6470791" y="2557618"/>
            <a:ext cx="668467" cy="795182"/>
            <a:chOff x="4569403" y="1012875"/>
            <a:chExt cx="862415" cy="1608889"/>
          </a:xfrm>
        </p:grpSpPr>
        <p:cxnSp>
          <p:nvCxnSpPr>
            <p:cNvPr id="50" name="Straight Arrow Connector 28"/>
            <p:cNvCxnSpPr>
              <a:cxnSpLocks noChangeShapeType="1"/>
            </p:cNvCxnSpPr>
            <p:nvPr/>
          </p:nvCxnSpPr>
          <p:spPr bwMode="auto">
            <a:xfrm>
              <a:off x="4704754" y="1211986"/>
              <a:ext cx="727064" cy="1409778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" name="Oval 50"/>
            <p:cNvSpPr/>
            <p:nvPr/>
          </p:nvSpPr>
          <p:spPr bwMode="auto">
            <a:xfrm>
              <a:off x="4569403" y="1012875"/>
              <a:ext cx="235940" cy="3700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5" name="Group 29"/>
          <p:cNvGrpSpPr/>
          <p:nvPr/>
        </p:nvGrpSpPr>
        <p:grpSpPr>
          <a:xfrm>
            <a:off x="6947263" y="2666999"/>
            <a:ext cx="481147" cy="679272"/>
            <a:chOff x="4671045" y="846254"/>
            <a:chExt cx="353329" cy="536642"/>
          </a:xfrm>
        </p:grpSpPr>
        <p:cxnSp>
          <p:nvCxnSpPr>
            <p:cNvPr id="56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4744966" y="846254"/>
              <a:ext cx="279408" cy="456423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" name="Oval 56"/>
            <p:cNvSpPr/>
            <p:nvPr/>
          </p:nvSpPr>
          <p:spPr bwMode="auto">
            <a:xfrm>
              <a:off x="4671045" y="1238416"/>
              <a:ext cx="134298" cy="1444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609600" y="635726"/>
            <a:ext cx="334097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dirty="0">
                <a:solidFill>
                  <a:schemeClr val="accent1"/>
                </a:solidFill>
              </a:rPr>
              <a:t>Node walk = head;</a:t>
            </a:r>
          </a:p>
          <a:p>
            <a:r>
              <a:rPr lang="en-CA" altLang="en-US" sz="2800" i="0" dirty="0">
                <a:solidFill>
                  <a:schemeClr val="accent1"/>
                </a:solidFill>
              </a:rPr>
              <a:t>while( true) {</a:t>
            </a:r>
          </a:p>
          <a:p>
            <a:r>
              <a:rPr lang="en-CA" altLang="en-US" sz="2800" dirty="0">
                <a:solidFill>
                  <a:schemeClr val="accent1"/>
                </a:solidFill>
              </a:rPr>
              <a:t>      walk = </a:t>
            </a:r>
            <a:r>
              <a:rPr lang="en-CA" altLang="en-US" sz="2800" dirty="0" err="1">
                <a:solidFill>
                  <a:schemeClr val="accent1"/>
                </a:solidFill>
              </a:rPr>
              <a:t>walk.next</a:t>
            </a:r>
            <a:r>
              <a:rPr lang="en-CA" altLang="en-US" sz="2800" dirty="0">
                <a:solidFill>
                  <a:schemeClr val="accent1"/>
                </a:solidFill>
              </a:rPr>
              <a:t>;</a:t>
            </a:r>
          </a:p>
          <a:p>
            <a:r>
              <a:rPr lang="en-CA" altLang="en-US" sz="2800" i="0" dirty="0">
                <a:solidFill>
                  <a:schemeClr val="accent1"/>
                </a:solidFill>
              </a:rPr>
              <a:t>}</a:t>
            </a:r>
          </a:p>
          <a:p>
            <a:r>
              <a:rPr lang="en-CA" altLang="en-US" sz="2800" i="0" dirty="0">
                <a:solidFill>
                  <a:schemeClr val="accent1"/>
                </a:solidFill>
              </a:rPr>
              <a:t>return;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Constructors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2000" y="685800"/>
            <a:ext cx="441801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class Node {</a:t>
            </a:r>
            <a:br>
              <a:rPr lang="en-CA" altLang="en-US" sz="2800" i="0" dirty="0">
                <a:solidFill>
                  <a:schemeClr val="accent1"/>
                </a:solidFill>
              </a:rPr>
            </a:br>
            <a:r>
              <a:rPr lang="en-CA" altLang="en-US" sz="2800" i="0" dirty="0">
                <a:solidFill>
                  <a:schemeClr val="accent1"/>
                </a:solidFill>
              </a:rPr>
              <a:t>        E </a:t>
            </a:r>
            <a:r>
              <a:rPr lang="en-CA" altLang="en-US" sz="2800" dirty="0">
                <a:solidFill>
                  <a:schemeClr val="accent1"/>
                </a:solidFill>
              </a:rPr>
              <a:t>element</a:t>
            </a:r>
            <a:r>
              <a:rPr lang="en-CA" altLang="en-US" sz="2800" i="0" dirty="0">
                <a:solidFill>
                  <a:schemeClr val="accent1"/>
                </a:solidFill>
              </a:rPr>
              <a:t>;</a:t>
            </a:r>
            <a:br>
              <a:rPr lang="en-CA" altLang="en-US" sz="2800" i="0" dirty="0">
                <a:solidFill>
                  <a:schemeClr val="accent1"/>
                </a:solidFill>
              </a:rPr>
            </a:br>
            <a:r>
              <a:rPr lang="en-CA" altLang="en-US" sz="2800" i="0" dirty="0">
                <a:solidFill>
                  <a:schemeClr val="accent1"/>
                </a:solidFill>
              </a:rPr>
              <a:t>        Node </a:t>
            </a:r>
            <a:r>
              <a:rPr lang="en-CA" altLang="en-US" sz="2800" dirty="0">
                <a:solidFill>
                  <a:schemeClr val="accent1"/>
                </a:solidFill>
              </a:rPr>
              <a:t>next</a:t>
            </a:r>
            <a:r>
              <a:rPr lang="en-CA" altLang="en-US" sz="2800" i="0" dirty="0">
                <a:solidFill>
                  <a:schemeClr val="accent1"/>
                </a:solidFill>
              </a:rPr>
              <a:t>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800" i="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800" i="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800" i="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800" i="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Node </a:t>
            </a:r>
            <a:r>
              <a:rPr lang="en-CA" altLang="en-US" sz="2800" dirty="0">
                <a:solidFill>
                  <a:schemeClr val="accent1"/>
                </a:solidFill>
              </a:rPr>
              <a:t>head;</a:t>
            </a:r>
            <a:endParaRPr lang="en-CA" altLang="en-US" sz="2800" i="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head = 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819400" y="3685830"/>
            <a:ext cx="891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Recall that this creates a variable </a:t>
            </a:r>
            <a:r>
              <a:rPr lang="en-CA" altLang="en-US" sz="2800" dirty="0">
                <a:solidFill>
                  <a:schemeClr val="accent1"/>
                </a:solidFill>
              </a:rPr>
              <a:t>head</a:t>
            </a:r>
            <a:r>
              <a:rPr lang="en-CA" altLang="en-US" sz="2800" i="0" dirty="0"/>
              <a:t> </a:t>
            </a:r>
            <a:br>
              <a:rPr lang="en-CA" altLang="en-US" sz="2800" i="0" dirty="0"/>
            </a:br>
            <a:r>
              <a:rPr lang="en-CA" altLang="en-US" sz="2800" i="0" dirty="0"/>
              <a:t>but does not create a node.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410200" y="2151063"/>
            <a:ext cx="1098550" cy="1049337"/>
            <a:chOff x="533400" y="4025721"/>
            <a:chExt cx="1098316" cy="1048901"/>
          </a:xfrm>
        </p:grpSpPr>
        <p:sp>
          <p:nvSpPr>
            <p:cNvPr id="34831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4832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34825" name="Rectangle 19"/>
          <p:cNvSpPr>
            <a:spLocks noChangeArrowheads="1"/>
          </p:cNvSpPr>
          <p:nvPr/>
        </p:nvSpPr>
        <p:spPr bwMode="auto">
          <a:xfrm>
            <a:off x="1982788" y="4518025"/>
            <a:ext cx="3889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new Node();</a:t>
            </a:r>
            <a:endParaRPr lang="en-CA" altLang="en-US" sz="2800" i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DED622-BE2C-4939-AB83-05F8A952DC72}"/>
              </a:ext>
            </a:extLst>
          </p:cNvPr>
          <p:cNvGrpSpPr/>
          <p:nvPr/>
        </p:nvGrpSpPr>
        <p:grpSpPr>
          <a:xfrm>
            <a:off x="5029200" y="858838"/>
            <a:ext cx="1371600" cy="1735137"/>
            <a:chOff x="5029200" y="858838"/>
            <a:chExt cx="1371600" cy="1735137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5029200" y="858838"/>
              <a:ext cx="1371600" cy="882650"/>
              <a:chOff x="990600" y="2535887"/>
              <a:chExt cx="1371600" cy="881308"/>
            </a:xfrm>
          </p:grpSpPr>
          <p:sp>
            <p:nvSpPr>
              <p:cNvPr id="34833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34834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34835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34836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sp>
          <p:nvSpPr>
            <p:cNvPr id="34826" name="Rectangle 60"/>
            <p:cNvSpPr>
              <a:spLocks noChangeArrowheads="1"/>
            </p:cNvSpPr>
            <p:nvPr/>
          </p:nvSpPr>
          <p:spPr bwMode="auto">
            <a:xfrm>
              <a:off x="5038725" y="1700213"/>
              <a:ext cx="4603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2039</a:t>
              </a:r>
            </a:p>
          </p:txBody>
        </p:sp>
        <p:sp>
          <p:nvSpPr>
            <p:cNvPr id="34827" name="Rectangle 60"/>
            <p:cNvSpPr>
              <a:spLocks noChangeArrowheads="1"/>
            </p:cNvSpPr>
            <p:nvPr/>
          </p:nvSpPr>
          <p:spPr bwMode="auto">
            <a:xfrm>
              <a:off x="5715000" y="2317750"/>
              <a:ext cx="461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2039</a:t>
              </a:r>
            </a:p>
          </p:txBody>
        </p:sp>
        <p:cxnSp>
          <p:nvCxnSpPr>
            <p:cNvPr id="34828" name="Straight Arrow Connector 2"/>
            <p:cNvCxnSpPr>
              <a:cxnSpLocks noChangeShapeType="1"/>
              <a:stCxn id="34827" idx="0"/>
            </p:cNvCxnSpPr>
            <p:nvPr/>
          </p:nvCxnSpPr>
          <p:spPr bwMode="auto">
            <a:xfrm flipH="1" flipV="1">
              <a:off x="5819775" y="1798638"/>
              <a:ext cx="127000" cy="519112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0F0E7-31F2-4DF3-94C9-691D739D8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521" y="5065693"/>
            <a:ext cx="626127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This creates the node.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But what if we want to execute some code</a:t>
            </a:r>
            <a:br>
              <a:rPr lang="en-CA" altLang="en-US" sz="2800" i="0" dirty="0"/>
            </a:br>
            <a:r>
              <a:rPr lang="en-CA" altLang="en-US" sz="2800" i="0" dirty="0"/>
              <a:t>as the node is being created?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Constructors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2000" y="685800"/>
            <a:ext cx="441801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class Node {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E </a:t>
            </a:r>
            <a:r>
              <a:rPr lang="en-CA" altLang="en-US" sz="2800">
                <a:solidFill>
                  <a:schemeClr val="accent1"/>
                </a:solidFill>
              </a:rPr>
              <a:t>element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Node </a:t>
            </a:r>
            <a:r>
              <a:rPr lang="en-CA" altLang="en-US" sz="2800">
                <a:solidFill>
                  <a:schemeClr val="accent1"/>
                </a:solidFill>
              </a:rPr>
              <a:t>next</a:t>
            </a:r>
            <a:r>
              <a:rPr lang="en-CA" altLang="en-US" sz="2800" i="0">
                <a:solidFill>
                  <a:schemeClr val="accent1"/>
                </a:solidFill>
              </a:rPr>
              <a:t>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800" i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  Node(int </a:t>
            </a:r>
            <a:r>
              <a:rPr lang="en-CA" altLang="en-US" sz="2800">
                <a:solidFill>
                  <a:schemeClr val="accent1"/>
                </a:solidFill>
              </a:rPr>
              <a:t>initial</a:t>
            </a:r>
            <a:r>
              <a:rPr lang="en-CA" altLang="en-US" sz="2800" i="0">
                <a:solidFill>
                  <a:schemeClr val="accent1"/>
                </a:solidFill>
              </a:rPr>
              <a:t>){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        </a:t>
            </a:r>
            <a:r>
              <a:rPr lang="en-CA" altLang="en-US" sz="2800">
                <a:solidFill>
                  <a:schemeClr val="accent1"/>
                </a:solidFill>
              </a:rPr>
              <a:t>element</a:t>
            </a:r>
            <a:r>
              <a:rPr lang="en-CA" altLang="en-US" sz="2800" i="0">
                <a:solidFill>
                  <a:schemeClr val="accent1"/>
                </a:solidFill>
              </a:rPr>
              <a:t> = </a:t>
            </a:r>
            <a:r>
              <a:rPr lang="en-CA" altLang="en-US" sz="2800">
                <a:solidFill>
                  <a:schemeClr val="accent1"/>
                </a:solidFill>
              </a:rPr>
              <a:t>initial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Node </a:t>
            </a:r>
            <a:r>
              <a:rPr lang="en-CA" altLang="en-US" sz="2800">
                <a:solidFill>
                  <a:schemeClr val="accent1"/>
                </a:solidFill>
              </a:rPr>
              <a:t>head;</a:t>
            </a:r>
            <a:endParaRPr lang="en-CA" altLang="en-US" sz="2800" i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head =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29200" y="858838"/>
            <a:ext cx="1371600" cy="882650"/>
            <a:chOff x="990600" y="2535887"/>
            <a:chExt cx="1371600" cy="881308"/>
          </a:xfrm>
        </p:grpSpPr>
        <p:sp>
          <p:nvSpPr>
            <p:cNvPr id="34833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34834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4835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4836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09600" y="50292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This is a </a:t>
            </a:r>
            <a:r>
              <a:rPr lang="en-CA" altLang="en-US" sz="2800" i="0">
                <a:solidFill>
                  <a:schemeClr val="tx2"/>
                </a:solidFill>
              </a:rPr>
              <a:t>constructor</a:t>
            </a:r>
            <a:r>
              <a:rPr lang="en-CA" altLang="en-US" sz="2800" i="0"/>
              <a:t> method for the class.</a:t>
            </a:r>
            <a:br>
              <a:rPr lang="en-CA" altLang="en-US" sz="2800" i="0"/>
            </a:br>
            <a:r>
              <a:rPr lang="en-CA" altLang="en-US" sz="2800" i="0"/>
              <a:t>It gets executed on the new </a:t>
            </a:r>
            <a:r>
              <a:rPr lang="en-CA" altLang="en-US" sz="2800" i="0">
                <a:solidFill>
                  <a:schemeClr val="accent1"/>
                </a:solidFill>
              </a:rPr>
              <a:t>Node</a:t>
            </a:r>
            <a:r>
              <a:rPr lang="en-CA" altLang="en-US" sz="2800" i="0"/>
              <a:t> object as it is constructed.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410200" y="2151063"/>
            <a:ext cx="1098550" cy="1049337"/>
            <a:chOff x="533400" y="4025721"/>
            <a:chExt cx="1098316" cy="1048901"/>
          </a:xfrm>
        </p:grpSpPr>
        <p:sp>
          <p:nvSpPr>
            <p:cNvPr id="34831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4832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34825" name="Rectangle 19"/>
          <p:cNvSpPr>
            <a:spLocks noChangeArrowheads="1"/>
          </p:cNvSpPr>
          <p:nvPr/>
        </p:nvSpPr>
        <p:spPr bwMode="auto">
          <a:xfrm>
            <a:off x="1982788" y="4518025"/>
            <a:ext cx="3889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new Node(5);</a:t>
            </a:r>
            <a:endParaRPr lang="en-CA" altLang="en-US" sz="2800" i="0"/>
          </a:p>
        </p:txBody>
      </p:sp>
      <p:sp>
        <p:nvSpPr>
          <p:cNvPr id="34826" name="Rectangle 60"/>
          <p:cNvSpPr>
            <a:spLocks noChangeArrowheads="1"/>
          </p:cNvSpPr>
          <p:nvPr/>
        </p:nvSpPr>
        <p:spPr bwMode="auto">
          <a:xfrm>
            <a:off x="5038725" y="1700213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34827" name="Rectangle 60"/>
          <p:cNvSpPr>
            <a:spLocks noChangeArrowheads="1"/>
          </p:cNvSpPr>
          <p:nvPr/>
        </p:nvSpPr>
        <p:spPr bwMode="auto">
          <a:xfrm>
            <a:off x="5715000" y="2317750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cxnSp>
        <p:nvCxnSpPr>
          <p:cNvPr id="34828" name="Straight Arrow Connector 2"/>
          <p:cNvCxnSpPr>
            <a:cxnSpLocks noChangeShapeType="1"/>
            <a:stCxn id="34827" idx="0"/>
          </p:cNvCxnSpPr>
          <p:nvPr/>
        </p:nvCxnSpPr>
        <p:spPr bwMode="auto">
          <a:xfrm flipH="1" flipV="1">
            <a:off x="5819775" y="1798638"/>
            <a:ext cx="127000" cy="519112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667000" y="4524375"/>
            <a:ext cx="1447800" cy="581025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245100" y="914400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4685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Constructors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2000" y="685800"/>
            <a:ext cx="441801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class Node {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E </a:t>
            </a:r>
            <a:r>
              <a:rPr lang="en-CA" altLang="en-US" sz="2800">
                <a:solidFill>
                  <a:schemeClr val="accent1"/>
                </a:solidFill>
              </a:rPr>
              <a:t>element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Node </a:t>
            </a:r>
            <a:r>
              <a:rPr lang="en-CA" altLang="en-US" sz="2800">
                <a:solidFill>
                  <a:schemeClr val="accent1"/>
                </a:solidFill>
              </a:rPr>
              <a:t>next</a:t>
            </a:r>
            <a:r>
              <a:rPr lang="en-CA" altLang="en-US" sz="2800" i="0">
                <a:solidFill>
                  <a:schemeClr val="accent1"/>
                </a:solidFill>
              </a:rPr>
              <a:t>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  Node(){}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  Node(int </a:t>
            </a:r>
            <a:r>
              <a:rPr lang="en-CA" altLang="en-US" sz="2800">
                <a:solidFill>
                  <a:schemeClr val="accent1"/>
                </a:solidFill>
              </a:rPr>
              <a:t>initial</a:t>
            </a:r>
            <a:r>
              <a:rPr lang="en-CA" altLang="en-US" sz="2800" i="0">
                <a:solidFill>
                  <a:schemeClr val="accent1"/>
                </a:solidFill>
              </a:rPr>
              <a:t>){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        </a:t>
            </a:r>
            <a:r>
              <a:rPr lang="en-CA" altLang="en-US" sz="2800">
                <a:solidFill>
                  <a:schemeClr val="accent1"/>
                </a:solidFill>
              </a:rPr>
              <a:t>element</a:t>
            </a:r>
            <a:r>
              <a:rPr lang="en-CA" altLang="en-US" sz="2800" i="0">
                <a:solidFill>
                  <a:schemeClr val="accent1"/>
                </a:solidFill>
              </a:rPr>
              <a:t> = </a:t>
            </a:r>
            <a:r>
              <a:rPr lang="en-CA" altLang="en-US" sz="2800">
                <a:solidFill>
                  <a:schemeClr val="accent1"/>
                </a:solidFill>
              </a:rPr>
              <a:t>initial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Node </a:t>
            </a:r>
            <a:r>
              <a:rPr lang="en-CA" altLang="en-US" sz="2800">
                <a:solidFill>
                  <a:schemeClr val="accent1"/>
                </a:solidFill>
              </a:rPr>
              <a:t>head;</a:t>
            </a:r>
            <a:endParaRPr lang="en-CA" altLang="en-US" sz="2800" i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head = 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029200" y="858838"/>
            <a:ext cx="1371600" cy="882650"/>
            <a:chOff x="990600" y="2535887"/>
            <a:chExt cx="1371600" cy="881308"/>
          </a:xfrm>
        </p:grpSpPr>
        <p:sp>
          <p:nvSpPr>
            <p:cNvPr id="35862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35863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5864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5865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sp>
        <p:nvSpPr>
          <p:cNvPr id="35846" name="Rectangle 24"/>
          <p:cNvSpPr>
            <a:spLocks noChangeArrowheads="1"/>
          </p:cNvSpPr>
          <p:nvPr/>
        </p:nvSpPr>
        <p:spPr bwMode="auto">
          <a:xfrm>
            <a:off x="609600" y="50292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This is a </a:t>
            </a:r>
            <a:r>
              <a:rPr lang="en-CA" altLang="en-US" sz="2800" i="0">
                <a:solidFill>
                  <a:schemeClr val="tx2"/>
                </a:solidFill>
              </a:rPr>
              <a:t>constructor</a:t>
            </a:r>
            <a:r>
              <a:rPr lang="en-CA" altLang="en-US" sz="2800" i="0"/>
              <a:t> method for the class.</a:t>
            </a:r>
            <a:br>
              <a:rPr lang="en-CA" altLang="en-US" sz="2800" i="0"/>
            </a:br>
            <a:r>
              <a:rPr lang="en-CA" altLang="en-US" sz="2800" i="0"/>
              <a:t>It gets executed on the new Node object as it is constructed.</a:t>
            </a:r>
          </a:p>
        </p:txBody>
      </p:sp>
      <p:sp>
        <p:nvSpPr>
          <p:cNvPr id="35848" name="Rectangle 19"/>
          <p:cNvSpPr>
            <a:spLocks noChangeArrowheads="1"/>
          </p:cNvSpPr>
          <p:nvPr/>
        </p:nvSpPr>
        <p:spPr bwMode="auto">
          <a:xfrm>
            <a:off x="1982788" y="4518025"/>
            <a:ext cx="3889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new Node</a:t>
            </a:r>
            <a:endParaRPr lang="en-CA" altLang="en-US" sz="2800" i="0" dirty="0"/>
          </a:p>
        </p:txBody>
      </p:sp>
      <p:sp>
        <p:nvSpPr>
          <p:cNvPr id="35849" name="Rectangle 60"/>
          <p:cNvSpPr>
            <a:spLocks noChangeArrowheads="1"/>
          </p:cNvSpPr>
          <p:nvPr/>
        </p:nvSpPr>
        <p:spPr bwMode="auto">
          <a:xfrm>
            <a:off x="5038725" y="1700213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410200" y="1798638"/>
            <a:ext cx="1098550" cy="1401762"/>
            <a:chOff x="5410200" y="2560637"/>
            <a:chExt cx="1098550" cy="1401763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5410200" y="2913062"/>
              <a:ext cx="1098550" cy="1049338"/>
              <a:chOff x="533400" y="4025721"/>
              <a:chExt cx="1098316" cy="1048901"/>
            </a:xfrm>
          </p:grpSpPr>
          <p:sp>
            <p:nvSpPr>
              <p:cNvPr id="35860" name="Rectangle 85"/>
              <p:cNvSpPr>
                <a:spLocks noChangeArrowheads="1"/>
              </p:cNvSpPr>
              <p:nvPr/>
            </p:nvSpPr>
            <p:spPr bwMode="auto">
              <a:xfrm>
                <a:off x="729049" y="4025721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35861" name="Rectangle 58"/>
              <p:cNvSpPr>
                <a:spLocks noChangeArrowheads="1"/>
              </p:cNvSpPr>
              <p:nvPr/>
            </p:nvSpPr>
            <p:spPr bwMode="auto">
              <a:xfrm>
                <a:off x="533400" y="4643735"/>
                <a:ext cx="109831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accent1"/>
                    </a:solidFill>
                  </a:rPr>
                  <a:t>head</a:t>
                </a:r>
              </a:p>
            </p:txBody>
          </p:sp>
        </p:grpSp>
        <p:sp>
          <p:nvSpPr>
            <p:cNvPr id="35858" name="Rectangle 60"/>
            <p:cNvSpPr>
              <a:spLocks noChangeArrowheads="1"/>
            </p:cNvSpPr>
            <p:nvPr/>
          </p:nvSpPr>
          <p:spPr bwMode="auto">
            <a:xfrm>
              <a:off x="5715000" y="3079750"/>
              <a:ext cx="461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2039</a:t>
              </a:r>
            </a:p>
          </p:txBody>
        </p:sp>
        <p:cxnSp>
          <p:nvCxnSpPr>
            <p:cNvPr id="35859" name="Straight Arrow Connector 2"/>
            <p:cNvCxnSpPr>
              <a:cxnSpLocks noChangeShapeType="1"/>
              <a:stCxn id="35858" idx="0"/>
            </p:cNvCxnSpPr>
            <p:nvPr/>
          </p:nvCxnSpPr>
          <p:spPr bwMode="auto">
            <a:xfrm flipH="1" flipV="1">
              <a:off x="5819160" y="2560637"/>
              <a:ext cx="126822" cy="519113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851" name="Oval 20"/>
          <p:cNvSpPr>
            <a:spLocks noChangeArrowheads="1"/>
          </p:cNvSpPr>
          <p:nvPr/>
        </p:nvSpPr>
        <p:spPr bwMode="auto">
          <a:xfrm>
            <a:off x="2667000" y="4524375"/>
            <a:ext cx="1447800" cy="581025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245100" y="914400"/>
            <a:ext cx="165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0     0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572000" y="3429000"/>
            <a:ext cx="4648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This constructer gets executed </a:t>
            </a:r>
            <a:br>
              <a:rPr lang="en-CA" altLang="en-US" sz="2800" i="0"/>
            </a:br>
            <a:r>
              <a:rPr lang="en-CA" altLang="en-US" sz="2800" i="0"/>
              <a:t>if called with no inputs;</a:t>
            </a:r>
            <a:br>
              <a:rPr lang="en-CA" altLang="en-US" sz="2800" i="0"/>
            </a:br>
            <a:r>
              <a:rPr lang="en-CA" altLang="en-US" sz="2800" i="0"/>
              <a:t>Default values are zero.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41700" y="4505325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();</a:t>
            </a:r>
            <a:endParaRPr lang="en-CA" altLang="en-US" sz="2800" i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429000" y="4508500"/>
            <a:ext cx="704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(5);</a:t>
            </a:r>
            <a:endParaRPr lang="en-CA" altLang="en-US" sz="2800" i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245100" y="914400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4" grpId="0"/>
      <p:bldP spid="2" grpId="0"/>
      <p:bldP spid="26" grpId="0"/>
      <p:bldP spid="2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High Level </a:t>
            </a:r>
            <a:r>
              <a:rPr lang="en-US" altLang="en-US" sz="3600" dirty="0">
                <a:solidFill>
                  <a:srgbClr val="FF0000"/>
                </a:solidFill>
              </a:rPr>
              <a:t>Positions</a:t>
            </a:r>
            <a:r>
              <a:rPr lang="en-US" altLang="en-US" sz="3600" dirty="0"/>
              <a:t>/Pointers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01688"/>
            <a:ext cx="7696200" cy="63094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Positions:</a:t>
            </a:r>
            <a:r>
              <a:rPr lang="en-CA" altLang="en-US" sz="2800" i="0" dirty="0">
                <a:cs typeface="+mn-cs"/>
              </a:rPr>
              <a:t> Given a data structure,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we want to have one or more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current elements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that we are considering.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Moving Them: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chemeClr val="accent1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 = </a:t>
            </a:r>
            <a:r>
              <a:rPr lang="en-CA" altLang="en-US" sz="2800" i="0" dirty="0" err="1">
                <a:solidFill>
                  <a:schemeClr val="accent1"/>
                </a:solidFill>
                <a:cs typeface="+mn-cs"/>
              </a:rPr>
              <a:t>tree.child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(girl</a:t>
            </a:r>
            <a:r>
              <a:rPr lang="en-CA" altLang="en-US" sz="2800" i="0" baseline="-25000" dirty="0">
                <a:solidFill>
                  <a:schemeClr val="accent1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,1);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chemeClr val="accent1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 = </a:t>
            </a:r>
            <a:r>
              <a:rPr lang="en-CA" altLang="en-US" sz="2800" i="0" dirty="0" err="1">
                <a:solidFill>
                  <a:schemeClr val="accent1"/>
                </a:solidFill>
                <a:cs typeface="+mn-cs"/>
              </a:rPr>
              <a:t>tree.nextSibling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(girl</a:t>
            </a:r>
            <a:r>
              <a:rPr lang="en-CA" altLang="en-US" sz="2800" i="0" baseline="-25000" dirty="0">
                <a:solidFill>
                  <a:schemeClr val="accent1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);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chemeClr val="accent1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 = </a:t>
            </a:r>
            <a:r>
              <a:rPr lang="en-CA" altLang="en-US" sz="2800" i="0" dirty="0" err="1">
                <a:solidFill>
                  <a:schemeClr val="accent1"/>
                </a:solidFill>
                <a:cs typeface="+mn-cs"/>
              </a:rPr>
              <a:t>tree.nextSibling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(girl</a:t>
            </a:r>
            <a:r>
              <a:rPr lang="en-CA" altLang="en-US" sz="2800" i="0" baseline="-25000" dirty="0">
                <a:solidFill>
                  <a:schemeClr val="accent1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);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chemeClr val="accent1"/>
                </a:solidFill>
                <a:cs typeface="+mn-cs"/>
              </a:rPr>
              <a:t>1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 = </a:t>
            </a:r>
            <a:r>
              <a:rPr lang="en-CA" altLang="en-US" sz="2800" i="0" dirty="0" err="1">
                <a:solidFill>
                  <a:schemeClr val="accent1"/>
                </a:solidFill>
                <a:cs typeface="+mn-cs"/>
              </a:rPr>
              <a:t>tree.root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();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These are routines in 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tree</a:t>
            </a:r>
            <a:r>
              <a:rPr lang="en-CA" altLang="en-US" sz="2800" i="0" dirty="0">
                <a:cs typeface="+mn-cs"/>
              </a:rPr>
              <a:t> that must be written.</a:t>
            </a:r>
            <a:r>
              <a:rPr lang="en-CA" altLang="en-US" sz="4000" i="0" dirty="0">
                <a:cs typeface="+mn-cs"/>
              </a:rPr>
              <a:t> </a:t>
            </a:r>
            <a:r>
              <a:rPr lang="en-CA" altLang="en-US" sz="2800" i="0" dirty="0">
                <a:cs typeface="+mn-cs"/>
              </a:rPr>
              <a:t>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9220" name="AutoShape 2" descr="Image result for array index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9221" name="AutoShape 4" descr="Image result for array index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pic>
        <p:nvPicPr>
          <p:cNvPr id="922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918075"/>
            <a:ext cx="5000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4876800"/>
            <a:ext cx="3048000" cy="1743075"/>
            <a:chOff x="1066800" y="3733800"/>
            <a:chExt cx="4114800" cy="2571750"/>
          </a:xfrm>
        </p:grpSpPr>
        <p:pic>
          <p:nvPicPr>
            <p:cNvPr id="9228" name="Picture 2" descr="http://i.stack.imgur.com/5kJXf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4114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69" y="5296929"/>
              <a:ext cx="4572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8" y="5739714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5" y="5773105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94" y="4694666"/>
              <a:ext cx="438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 descr="http://www.gifs.net/Animation11/Hobbies_and_Entertainment/Dances_Classic/Little_ballerina_2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2841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s2.rimg.info/a3b54f36a641c4f9f9044f166ca0887c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751513"/>
            <a:ext cx="4667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www.teclasap.com.br/wp-content/uploads/2013/07/finger-in-every-pi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1676400"/>
            <a:ext cx="18494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rack.1.mshcdn.com/media/ZgkyMDEyLzEyLzA0LzY3L2hpZ2hsaWdodGFwLmI4WC5wbmcKcAl0aHVtYgk5NTB4NTM0IwplCWpwZw/9fd251ff/83a/highlight-app-takes-automatic-location-based-sharing-to-the-next-level-2e1c09d8e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61211"/>
            <a:ext cx="22098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11" grpId="0"/>
      <p:bldP spid="9220" grpId="0"/>
      <p:bldP spid="92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2000" y="927318"/>
            <a:ext cx="3505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p </a:t>
            </a:r>
            <a:r>
              <a:rPr lang="en-CA" altLang="en-US" sz="2800" i="0" dirty="0">
                <a:solidFill>
                  <a:schemeClr val="accent1"/>
                </a:solidFill>
              </a:rPr>
              <a:t>= big data structure;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rgbClr val="CC00CC"/>
                </a:solidFill>
              </a:rPr>
              <a:t>q</a:t>
            </a:r>
            <a:r>
              <a:rPr lang="en-CA" altLang="en-US" sz="2800" i="0" dirty="0">
                <a:solidFill>
                  <a:srgbClr val="CC00CC"/>
                </a:solidFill>
              </a:rPr>
              <a:t> = </a:t>
            </a:r>
            <a:r>
              <a:rPr lang="en-CA" altLang="en-US" sz="2800" dirty="0">
                <a:solidFill>
                  <a:srgbClr val="CC00CC"/>
                </a:solidFill>
              </a:rPr>
              <a:t>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 err="1">
                <a:solidFill>
                  <a:schemeClr val="accent1"/>
                </a:solidFill>
              </a:rPr>
              <a:t>q.work</a:t>
            </a:r>
            <a:r>
              <a:rPr lang="en-CA" altLang="en-US" sz="2800" dirty="0">
                <a:solidFill>
                  <a:schemeClr val="accent1"/>
                </a:solidFill>
              </a:rPr>
              <a:t> </a:t>
            </a:r>
            <a:r>
              <a:rPr lang="en-CA" altLang="en-US" sz="2800" i="0" dirty="0">
                <a:solidFill>
                  <a:schemeClr val="accent1"/>
                </a:solidFill>
              </a:rPr>
              <a:t>= “HUST”;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print </a:t>
            </a:r>
            <a:r>
              <a:rPr lang="en-CA" altLang="en-US" sz="2800" dirty="0" err="1">
                <a:solidFill>
                  <a:schemeClr val="accent1"/>
                </a:solidFill>
              </a:rPr>
              <a:t>p.work</a:t>
            </a:r>
            <a:r>
              <a:rPr lang="en-CA" altLang="en-US" sz="2800" dirty="0">
                <a:solidFill>
                  <a:schemeClr val="accent1"/>
                </a:solidFill>
              </a:rPr>
              <a:t>;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Quick Test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3471862" cy="20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648200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00200" y="4998720"/>
            <a:ext cx="1095756" cy="1706880"/>
            <a:chOff x="2065" y="1551"/>
            <a:chExt cx="1628" cy="1988"/>
          </a:xfrm>
        </p:grpSpPr>
        <p:sp>
          <p:nvSpPr>
            <p:cNvPr id="118" name="Freeform 10"/>
            <p:cNvSpPr>
              <a:spLocks/>
            </p:cNvSpPr>
            <p:nvPr/>
          </p:nvSpPr>
          <p:spPr bwMode="auto">
            <a:xfrm>
              <a:off x="2777" y="1977"/>
              <a:ext cx="330" cy="338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" name="Freeform 11"/>
            <p:cNvSpPr>
              <a:spLocks/>
            </p:cNvSpPr>
            <p:nvPr/>
          </p:nvSpPr>
          <p:spPr bwMode="auto">
            <a:xfrm>
              <a:off x="2810" y="1930"/>
              <a:ext cx="304" cy="129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Freeform 12"/>
            <p:cNvSpPr>
              <a:spLocks/>
            </p:cNvSpPr>
            <p:nvPr/>
          </p:nvSpPr>
          <p:spPr bwMode="auto">
            <a:xfrm>
              <a:off x="2891" y="1840"/>
              <a:ext cx="514" cy="634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" name="Freeform 13"/>
            <p:cNvSpPr>
              <a:spLocks/>
            </p:cNvSpPr>
            <p:nvPr/>
          </p:nvSpPr>
          <p:spPr bwMode="auto">
            <a:xfrm>
              <a:off x="3188" y="2047"/>
              <a:ext cx="45" cy="85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Freeform 14"/>
            <p:cNvSpPr>
              <a:spLocks/>
            </p:cNvSpPr>
            <p:nvPr/>
          </p:nvSpPr>
          <p:spPr bwMode="auto">
            <a:xfrm>
              <a:off x="3141" y="1561"/>
              <a:ext cx="552" cy="453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" name="Freeform 15"/>
            <p:cNvSpPr>
              <a:spLocks/>
            </p:cNvSpPr>
            <p:nvPr/>
          </p:nvSpPr>
          <p:spPr bwMode="auto">
            <a:xfrm>
              <a:off x="3136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Freeform 16"/>
            <p:cNvSpPr>
              <a:spLocks/>
            </p:cNvSpPr>
            <p:nvPr/>
          </p:nvSpPr>
          <p:spPr bwMode="auto">
            <a:xfrm>
              <a:off x="3098" y="1812"/>
              <a:ext cx="26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Freeform 17"/>
            <p:cNvSpPr>
              <a:spLocks/>
            </p:cNvSpPr>
            <p:nvPr/>
          </p:nvSpPr>
          <p:spPr bwMode="auto">
            <a:xfrm>
              <a:off x="3037" y="1831"/>
              <a:ext cx="66" cy="81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Freeform 18"/>
            <p:cNvSpPr>
              <a:spLocks/>
            </p:cNvSpPr>
            <p:nvPr/>
          </p:nvSpPr>
          <p:spPr bwMode="auto">
            <a:xfrm>
              <a:off x="2440" y="1819"/>
              <a:ext cx="420" cy="669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Freeform 19"/>
            <p:cNvSpPr>
              <a:spLocks/>
            </p:cNvSpPr>
            <p:nvPr/>
          </p:nvSpPr>
          <p:spPr bwMode="auto">
            <a:xfrm>
              <a:off x="2499" y="1551"/>
              <a:ext cx="347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8" name="Freeform 20"/>
            <p:cNvSpPr>
              <a:spLocks/>
            </p:cNvSpPr>
            <p:nvPr/>
          </p:nvSpPr>
          <p:spPr bwMode="auto">
            <a:xfrm>
              <a:off x="2879" y="1821"/>
              <a:ext cx="68" cy="76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9" name="Freeform 21"/>
            <p:cNvSpPr>
              <a:spLocks/>
            </p:cNvSpPr>
            <p:nvPr/>
          </p:nvSpPr>
          <p:spPr bwMode="auto">
            <a:xfrm>
              <a:off x="2857" y="1782"/>
              <a:ext cx="40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" name="Freeform 22"/>
            <p:cNvSpPr>
              <a:spLocks/>
            </p:cNvSpPr>
            <p:nvPr/>
          </p:nvSpPr>
          <p:spPr bwMode="auto">
            <a:xfrm>
              <a:off x="2666" y="1962"/>
              <a:ext cx="80" cy="67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" name="Freeform 23"/>
            <p:cNvSpPr>
              <a:spLocks/>
            </p:cNvSpPr>
            <p:nvPr/>
          </p:nvSpPr>
          <p:spPr bwMode="auto">
            <a:xfrm>
              <a:off x="2688" y="1990"/>
              <a:ext cx="85" cy="74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2" name="Freeform 24"/>
            <p:cNvSpPr>
              <a:spLocks/>
            </p:cNvSpPr>
            <p:nvPr/>
          </p:nvSpPr>
          <p:spPr bwMode="auto">
            <a:xfrm>
              <a:off x="2626" y="2367"/>
              <a:ext cx="325" cy="573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Freeform 25"/>
            <p:cNvSpPr>
              <a:spLocks/>
            </p:cNvSpPr>
            <p:nvPr/>
          </p:nvSpPr>
          <p:spPr bwMode="auto">
            <a:xfrm>
              <a:off x="2607" y="2860"/>
              <a:ext cx="366" cy="679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4" name="Freeform 26"/>
            <p:cNvSpPr>
              <a:spLocks/>
            </p:cNvSpPr>
            <p:nvPr/>
          </p:nvSpPr>
          <p:spPr bwMode="auto">
            <a:xfrm>
              <a:off x="2065" y="2761"/>
              <a:ext cx="693" cy="362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5" name="AutoShape 35"/>
          <p:cNvSpPr>
            <a:spLocks noChangeArrowheads="1"/>
          </p:cNvSpPr>
          <p:nvPr/>
        </p:nvSpPr>
        <p:spPr bwMode="auto">
          <a:xfrm>
            <a:off x="2438400" y="4876800"/>
            <a:ext cx="3276600" cy="1981200"/>
          </a:xfrm>
          <a:prstGeom prst="wedgeRoundRectCallout">
            <a:avLst>
              <a:gd name="adj1" fmla="val -55145"/>
              <a:gd name="adj2" fmla="val -9082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accent1"/>
                </a:solidFill>
              </a:rPr>
              <a:t>“Jeff” </a:t>
            </a:r>
            <a:r>
              <a:rPr lang="en-US" altLang="en-US" sz="2400" i="0" dirty="0"/>
              <a:t>and </a:t>
            </a:r>
            <a:r>
              <a:rPr lang="en-US" altLang="en-US" sz="2400" dirty="0">
                <a:solidFill>
                  <a:schemeClr val="accent1"/>
                </a:solidFill>
              </a:rPr>
              <a:t>“Edmonds”</a:t>
            </a:r>
            <a:br>
              <a:rPr lang="en-US" altLang="en-US" sz="2400" i="0" dirty="0"/>
            </a:br>
            <a:r>
              <a:rPr lang="en-US" altLang="en-US" sz="2400" i="0" dirty="0"/>
              <a:t>are two names </a:t>
            </a:r>
            <a:br>
              <a:rPr lang="en-US" altLang="en-US" sz="2400" i="0" dirty="0"/>
            </a:br>
            <a:r>
              <a:rPr lang="en-US" altLang="en-US" sz="2400" i="0" dirty="0"/>
              <a:t>for the same guy.</a:t>
            </a:r>
            <a:br>
              <a:rPr lang="en-US" altLang="en-US" sz="2400" i="0" dirty="0"/>
            </a:br>
            <a:r>
              <a:rPr lang="en-US" altLang="en-US" sz="2400" dirty="0">
                <a:solidFill>
                  <a:schemeClr val="accent1"/>
                </a:solidFill>
              </a:rPr>
              <a:t>p</a:t>
            </a:r>
            <a:r>
              <a:rPr lang="en-US" altLang="en-US" sz="2400" i="0" dirty="0"/>
              <a:t> and </a:t>
            </a:r>
            <a:r>
              <a:rPr lang="en-US" altLang="en-US" sz="2400" dirty="0">
                <a:solidFill>
                  <a:schemeClr val="accent1"/>
                </a:solidFill>
              </a:rPr>
              <a:t>q</a:t>
            </a:r>
            <a:r>
              <a:rPr lang="en-US" altLang="en-US" sz="2400" i="0" dirty="0"/>
              <a:t> </a:t>
            </a:r>
            <a:br>
              <a:rPr lang="en-US" altLang="en-US" sz="2400" i="0" dirty="0"/>
            </a:br>
            <a:r>
              <a:rPr lang="en-US" altLang="en-US" sz="2400" i="0" dirty="0"/>
              <a:t>for the same data</a:t>
            </a:r>
          </a:p>
        </p:txBody>
      </p:sp>
      <p:sp>
        <p:nvSpPr>
          <p:cNvPr id="137" name="Rectangle 58"/>
          <p:cNvSpPr>
            <a:spLocks noChangeArrowheads="1"/>
          </p:cNvSpPr>
          <p:nvPr/>
        </p:nvSpPr>
        <p:spPr bwMode="auto">
          <a:xfrm>
            <a:off x="4679770" y="929908"/>
            <a:ext cx="10985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accent1"/>
                </a:solidFill>
              </a:rPr>
              <a:t>p</a:t>
            </a:r>
          </a:p>
        </p:txBody>
      </p:sp>
      <p:sp>
        <p:nvSpPr>
          <p:cNvPr id="138" name="Rectangle 58"/>
          <p:cNvSpPr>
            <a:spLocks noChangeArrowheads="1"/>
          </p:cNvSpPr>
          <p:nvPr/>
        </p:nvSpPr>
        <p:spPr bwMode="auto">
          <a:xfrm>
            <a:off x="4679770" y="3505200"/>
            <a:ext cx="1098550" cy="43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accent1"/>
                </a:solidFill>
              </a:rPr>
              <a:t>q</a:t>
            </a:r>
          </a:p>
        </p:txBody>
      </p:sp>
      <p:sp>
        <p:nvSpPr>
          <p:cNvPr id="36" name="AutoShape 35"/>
          <p:cNvSpPr>
            <a:spLocks noChangeArrowheads="1"/>
          </p:cNvSpPr>
          <p:nvPr/>
        </p:nvSpPr>
        <p:spPr bwMode="auto">
          <a:xfrm>
            <a:off x="838200" y="2743200"/>
            <a:ext cx="3200400" cy="2057400"/>
          </a:xfrm>
          <a:prstGeom prst="wedgeRoundRectCallout">
            <a:avLst>
              <a:gd name="adj1" fmla="val -39449"/>
              <a:gd name="adj2" fmla="val 59004"/>
              <a:gd name="adj3" fmla="val 16667"/>
            </a:avLst>
          </a:prstGeom>
          <a:noFill/>
          <a:ln w="381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Better for </a:t>
            </a:r>
            <a:r>
              <a:rPr lang="en-US" altLang="en-US" sz="2400" dirty="0">
                <a:solidFill>
                  <a:schemeClr val="accent1"/>
                </a:solidFill>
              </a:rPr>
              <a:t>p</a:t>
            </a:r>
            <a:r>
              <a:rPr lang="en-US" altLang="en-US" sz="2400" i="0" dirty="0"/>
              <a:t> and </a:t>
            </a:r>
            <a:r>
              <a:rPr lang="en-US" altLang="en-US" sz="2400" dirty="0">
                <a:solidFill>
                  <a:schemeClr val="accent1"/>
                </a:solidFill>
              </a:rPr>
              <a:t>q</a:t>
            </a:r>
            <a:br>
              <a:rPr lang="en-US" altLang="en-US" sz="2400" i="0" dirty="0"/>
            </a:br>
            <a:r>
              <a:rPr lang="en-US" altLang="en-US" sz="2400" i="0" dirty="0"/>
              <a:t>not to </a:t>
            </a:r>
            <a:r>
              <a:rPr lang="en-US" altLang="en-US" sz="2400" i="0" dirty="0">
                <a:solidFill>
                  <a:srgbClr val="FF0000"/>
                </a:solidFill>
              </a:rPr>
              <a:t>contain</a:t>
            </a:r>
            <a:r>
              <a:rPr lang="en-US" altLang="en-US" sz="2400" i="0" dirty="0"/>
              <a:t> </a:t>
            </a:r>
            <a:br>
              <a:rPr lang="en-US" altLang="en-US" sz="2400" i="0" dirty="0"/>
            </a:br>
            <a:r>
              <a:rPr lang="en-US" altLang="en-US" sz="2400" i="0" dirty="0"/>
              <a:t>the same data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but to </a:t>
            </a:r>
            <a:r>
              <a:rPr lang="en-US" altLang="en-US" sz="2400" i="0" dirty="0">
                <a:solidFill>
                  <a:srgbClr val="FF0000"/>
                </a:solidFill>
              </a:rPr>
              <a:t>be</a:t>
            </a:r>
            <a:r>
              <a:rPr lang="en-US" altLang="en-US" sz="2400" i="0" dirty="0"/>
              <a:t> </a:t>
            </a:r>
            <a:br>
              <a:rPr lang="en-US" altLang="en-US" sz="2400" i="0" dirty="0"/>
            </a:br>
            <a:r>
              <a:rPr lang="en-US" altLang="en-US" sz="2400" i="0" dirty="0"/>
              <a:t>the same data.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867400" y="5877580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York</a:t>
            </a:r>
            <a:endParaRPr lang="en-CA" altLang="en-US" sz="2800" i="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172200" y="6258580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HUST</a:t>
            </a:r>
            <a:endParaRPr lang="en-CA" altLang="en-US" sz="2800" i="0" dirty="0">
              <a:solidFill>
                <a:srgbClr val="FF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5829300" y="6135516"/>
            <a:ext cx="1028700" cy="0"/>
          </a:xfrm>
          <a:prstGeom prst="line">
            <a:avLst/>
          </a:prstGeom>
          <a:noFill/>
          <a:ln w="635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096000" y="2101427"/>
            <a:ext cx="990600" cy="40011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>
                <a:solidFill>
                  <a:schemeClr val="bg2"/>
                </a:solidFill>
              </a:rPr>
              <a:t>HUST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65623"/>
            <a:ext cx="3471862" cy="20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0052 -0.3092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15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8" grpId="0"/>
      <p:bldP spid="36" grpId="0" animBg="1"/>
      <p:bldP spid="33" grpId="0"/>
      <p:bldP spid="4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>
            <a:spLocks noChangeArrowheads="1"/>
          </p:cNvSpPr>
          <p:nvPr/>
        </p:nvSpPr>
        <p:spPr bwMode="auto">
          <a:xfrm>
            <a:off x="5562600" y="679450"/>
            <a:ext cx="2590800" cy="237648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1282700"/>
            <a:ext cx="89154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Defining the class binary trees.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800" i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A user will create a new one with </a:t>
            </a:r>
            <a:br>
              <a:rPr lang="en-CA" altLang="en-US" sz="2800" i="0"/>
            </a:br>
            <a:r>
              <a:rPr lang="en-CA" altLang="en-US" sz="2800" i="0"/>
              <a:t>   </a:t>
            </a:r>
            <a:r>
              <a:rPr lang="en-CA" altLang="en-US" sz="2800" i="0">
                <a:solidFill>
                  <a:schemeClr val="accent1"/>
                </a:solidFill>
              </a:rPr>
              <a:t>LinkedBinaryTree </a:t>
            </a:r>
            <a:r>
              <a:rPr lang="en-CA" altLang="en-US" sz="2800">
                <a:solidFill>
                  <a:schemeClr val="accent1"/>
                </a:solidFill>
              </a:rPr>
              <a:t>tree</a:t>
            </a:r>
            <a:r>
              <a:rPr lang="en-CA" altLang="en-US" sz="2800" i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The variable </a:t>
            </a:r>
            <a:r>
              <a:rPr lang="en-CA" altLang="en-US" sz="2800">
                <a:solidFill>
                  <a:schemeClr val="accent1"/>
                </a:solidFill>
              </a:rPr>
              <a:t>tree</a:t>
            </a:r>
            <a:r>
              <a:rPr lang="en-CA" altLang="en-US" sz="2800" i="0"/>
              <a:t> references this new object </a:t>
            </a:r>
            <a:br>
              <a:rPr lang="en-CA" altLang="en-US" sz="2800" i="0"/>
            </a:br>
            <a:r>
              <a:rPr lang="en-CA" altLang="en-US" sz="2800" i="0"/>
              <a:t>    of type </a:t>
            </a:r>
            <a:r>
              <a:rPr lang="en-CA" altLang="en-US" sz="2800" i="0">
                <a:solidFill>
                  <a:schemeClr val="accent1"/>
                </a:solidFill>
              </a:rPr>
              <a:t>LinkedBinaryTree</a:t>
            </a:r>
            <a:r>
              <a:rPr lang="en-CA" altLang="en-US" sz="2800" i="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Of course this object won’t start with any nodes. 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667000" y="6257925"/>
            <a:ext cx="5856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See Goodrich Sec </a:t>
            </a:r>
            <a:r>
              <a:rPr lang="en-US" altLang="en-US" sz="2800" i="0"/>
              <a:t>8.2,8.3 Binary Trees.</a:t>
            </a:r>
            <a:endParaRPr lang="en-CA" altLang="en-US" sz="2800" i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609600"/>
            <a:ext cx="4418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class </a:t>
            </a:r>
            <a:r>
              <a:rPr lang="en-US" altLang="en-US" sz="2800" i="0">
                <a:solidFill>
                  <a:schemeClr val="accent1"/>
                </a:solidFill>
              </a:rPr>
              <a:t>LinkedBinaryTree {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800600" y="762000"/>
            <a:ext cx="914400" cy="434975"/>
            <a:chOff x="4800600" y="762000"/>
            <a:chExt cx="914738" cy="435271"/>
          </a:xfrm>
        </p:grpSpPr>
        <p:sp>
          <p:nvSpPr>
            <p:cNvPr id="40973" name="Rectangle 85"/>
            <p:cNvSpPr>
              <a:spLocks noChangeArrowheads="1"/>
            </p:cNvSpPr>
            <p:nvPr/>
          </p:nvSpPr>
          <p:spPr bwMode="auto">
            <a:xfrm>
              <a:off x="5135581" y="762000"/>
              <a:ext cx="201243" cy="20131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40974" name="Rectangle 58"/>
            <p:cNvSpPr>
              <a:spLocks noChangeArrowheads="1"/>
            </p:cNvSpPr>
            <p:nvPr/>
          </p:nvSpPr>
          <p:spPr bwMode="auto">
            <a:xfrm>
              <a:off x="4800600" y="920065"/>
              <a:ext cx="914738" cy="27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>
                  <a:solidFill>
                    <a:schemeClr val="accent1"/>
                  </a:solidFill>
                </a:rPr>
                <a:t>tree</a:t>
              </a:r>
              <a:endParaRPr lang="en-US" altLang="en-US" sz="1800">
                <a:solidFill>
                  <a:schemeClr val="accent1"/>
                </a:solidFill>
              </a:endParaRPr>
            </a:p>
          </p:txBody>
        </p:sp>
        <p:cxnSp>
          <p:nvCxnSpPr>
            <p:cNvPr id="40975" name="Straight Arrow Connector 31"/>
            <p:cNvCxnSpPr>
              <a:cxnSpLocks noChangeShapeType="1"/>
            </p:cNvCxnSpPr>
            <p:nvPr/>
          </p:nvCxnSpPr>
          <p:spPr bwMode="auto">
            <a:xfrm>
              <a:off x="5236203" y="876820"/>
              <a:ext cx="326397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37000" y="4275138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= new LinkedBinaryTree();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613400" y="1058863"/>
            <a:ext cx="2438400" cy="1392237"/>
            <a:chOff x="1701451" y="2195010"/>
            <a:chExt cx="2438063" cy="1392837"/>
          </a:xfrm>
        </p:grpSpPr>
        <p:pic>
          <p:nvPicPr>
            <p:cNvPr id="409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2" r="6155" b="21165"/>
            <a:stretch>
              <a:fillRect/>
            </a:stretch>
          </p:blipFill>
          <p:spPr bwMode="auto">
            <a:xfrm>
              <a:off x="1701451" y="2311351"/>
              <a:ext cx="2438063" cy="1276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1" name="Picture 2" descr="http://www.gifs.net/Animation11/Hobbies_and_Entertainment/Dances_Classic/Little_ballerina_2.gif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709" y="2291699"/>
              <a:ext cx="24620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2" name="Picture 4" descr="http://s2.rimg.info/a3b54f36a641c4f9f9044f166ca0887c.gif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2915" y="2195010"/>
              <a:ext cx="304800" cy="370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AC0578F2-9422-786A-AFB3-E086B11372CF}"/>
              </a:ext>
            </a:extLst>
          </p:cNvPr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Implementations of Positions/Pointers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ounded Rectangle 10"/>
          <p:cNvSpPr>
            <a:spLocks noChangeArrowheads="1"/>
          </p:cNvSpPr>
          <p:nvPr/>
        </p:nvSpPr>
        <p:spPr bwMode="auto">
          <a:xfrm>
            <a:off x="5562600" y="679450"/>
            <a:ext cx="2590800" cy="237648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Implementing Positions in Trees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609600"/>
            <a:ext cx="57546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609600"/>
            <a:ext cx="44180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class </a:t>
            </a:r>
            <a:r>
              <a:rPr lang="en-US" altLang="en-US" sz="2800" i="0">
                <a:solidFill>
                  <a:schemeClr val="accent1"/>
                </a:solidFill>
              </a:rPr>
              <a:t>LinkedBinaryTree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class Node 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E </a:t>
            </a:r>
            <a:r>
              <a:rPr lang="en-CA" altLang="en-US" sz="2800">
                <a:solidFill>
                  <a:schemeClr val="accent1"/>
                </a:solidFill>
              </a:rPr>
              <a:t>element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Node </a:t>
            </a:r>
            <a:r>
              <a:rPr lang="en-CA" altLang="en-US" sz="2800">
                <a:solidFill>
                  <a:schemeClr val="accent1"/>
                </a:solidFill>
              </a:rPr>
              <a:t>parent</a:t>
            </a:r>
            <a:r>
              <a:rPr lang="en-CA" altLang="en-US" sz="2800" i="0">
                <a:solidFill>
                  <a:schemeClr val="accent1"/>
                </a:solidFill>
              </a:rPr>
              <a:t>; 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Node </a:t>
            </a:r>
            <a:r>
              <a:rPr lang="en-CA" altLang="en-US" sz="2800">
                <a:solidFill>
                  <a:schemeClr val="accent1"/>
                </a:solidFill>
              </a:rPr>
              <a:t>left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Node </a:t>
            </a:r>
            <a:r>
              <a:rPr lang="en-CA" altLang="en-US" sz="2800">
                <a:solidFill>
                  <a:schemeClr val="accent1"/>
                </a:solidFill>
              </a:rPr>
              <a:t>right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4768850"/>
            <a:ext cx="891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A tree contains many nodes.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Hence, needs a node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     with fields for the element and pointers.</a:t>
            </a:r>
            <a:endParaRPr lang="en-CA" altLang="en-US" sz="2800" i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No memory is allocated</a:t>
            </a:r>
          </a:p>
        </p:txBody>
      </p:sp>
      <p:grpSp>
        <p:nvGrpSpPr>
          <p:cNvPr id="41991" name="Group 3"/>
          <p:cNvGrpSpPr>
            <a:grpSpLocks/>
          </p:cNvGrpSpPr>
          <p:nvPr/>
        </p:nvGrpSpPr>
        <p:grpSpPr bwMode="auto">
          <a:xfrm>
            <a:off x="4800600" y="762000"/>
            <a:ext cx="914400" cy="434975"/>
            <a:chOff x="4800600" y="762000"/>
            <a:chExt cx="914738" cy="435271"/>
          </a:xfrm>
        </p:grpSpPr>
        <p:sp>
          <p:nvSpPr>
            <p:cNvPr id="41992" name="Rectangle 85"/>
            <p:cNvSpPr>
              <a:spLocks noChangeArrowheads="1"/>
            </p:cNvSpPr>
            <p:nvPr/>
          </p:nvSpPr>
          <p:spPr bwMode="auto">
            <a:xfrm>
              <a:off x="5135581" y="762000"/>
              <a:ext cx="201243" cy="20131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41993" name="Rectangle 58"/>
            <p:cNvSpPr>
              <a:spLocks noChangeArrowheads="1"/>
            </p:cNvSpPr>
            <p:nvPr/>
          </p:nvSpPr>
          <p:spPr bwMode="auto">
            <a:xfrm>
              <a:off x="4800600" y="920065"/>
              <a:ext cx="914738" cy="27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>
                  <a:solidFill>
                    <a:schemeClr val="accent1"/>
                  </a:solidFill>
                </a:rPr>
                <a:t>tree</a:t>
              </a:r>
              <a:endParaRPr lang="en-US" altLang="en-US" sz="1800">
                <a:solidFill>
                  <a:schemeClr val="accent1"/>
                </a:solidFill>
              </a:endParaRPr>
            </a:p>
          </p:txBody>
        </p:sp>
        <p:cxnSp>
          <p:nvCxnSpPr>
            <p:cNvPr id="41994" name="Straight Arrow Connector 9"/>
            <p:cNvCxnSpPr>
              <a:cxnSpLocks noChangeShapeType="1"/>
            </p:cNvCxnSpPr>
            <p:nvPr/>
          </p:nvCxnSpPr>
          <p:spPr bwMode="auto">
            <a:xfrm>
              <a:off x="5236203" y="876820"/>
              <a:ext cx="326397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Implementing Positions in Trees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609600"/>
            <a:ext cx="57546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609600"/>
            <a:ext cx="441801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class </a:t>
            </a:r>
            <a:r>
              <a:rPr lang="en-US" altLang="en-US" sz="2800" i="0">
                <a:solidFill>
                  <a:schemeClr val="accent1"/>
                </a:solidFill>
              </a:rPr>
              <a:t>LinkedBinaryTree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class Node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E </a:t>
            </a:r>
            <a:r>
              <a:rPr lang="en-CA" altLang="en-US" sz="2800">
                <a:solidFill>
                  <a:schemeClr val="accent1"/>
                </a:solidFill>
              </a:rPr>
              <a:t>element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Node </a:t>
            </a:r>
            <a:r>
              <a:rPr lang="en-CA" altLang="en-US" sz="2800">
                <a:solidFill>
                  <a:schemeClr val="accent1"/>
                </a:solidFill>
              </a:rPr>
              <a:t>parent</a:t>
            </a:r>
            <a:r>
              <a:rPr lang="en-CA" altLang="en-US" sz="2800" i="0">
                <a:solidFill>
                  <a:schemeClr val="accent1"/>
                </a:solidFill>
              </a:rPr>
              <a:t>; 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Node </a:t>
            </a:r>
            <a:r>
              <a:rPr lang="en-CA" altLang="en-US" sz="2800">
                <a:solidFill>
                  <a:schemeClr val="accent1"/>
                </a:solidFill>
              </a:rPr>
              <a:t>left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Node </a:t>
            </a:r>
            <a:r>
              <a:rPr lang="en-CA" altLang="en-US" sz="2800">
                <a:solidFill>
                  <a:schemeClr val="accent1"/>
                </a:solidFill>
              </a:rPr>
              <a:t>right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Node </a:t>
            </a:r>
            <a:r>
              <a:rPr lang="en-CA" altLang="en-US" sz="2800">
                <a:solidFill>
                  <a:schemeClr val="accent1"/>
                </a:solidFill>
              </a:rPr>
              <a:t>root</a:t>
            </a:r>
            <a:r>
              <a:rPr lang="en-CA" altLang="en-US" sz="2800" i="0">
                <a:solidFill>
                  <a:schemeClr val="accent1"/>
                </a:solidFill>
              </a:rPr>
              <a:t> = null;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4648200"/>
            <a:ext cx="9296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Each tree object will have its own such variable </a:t>
            </a:r>
            <a:r>
              <a:rPr lang="en-CA" altLang="en-US" sz="2800">
                <a:solidFill>
                  <a:schemeClr val="accent1"/>
                </a:solidFill>
              </a:rPr>
              <a:t>root</a:t>
            </a:r>
            <a:br>
              <a:rPr lang="en-CA" altLang="en-US" sz="2800" i="0"/>
            </a:br>
            <a:r>
              <a:rPr lang="en-CA" altLang="en-US" sz="2800" i="0"/>
              <a:t>  that is </a:t>
            </a:r>
            <a:r>
              <a:rPr lang="en-CA" altLang="en-US" sz="2800" i="0">
                <a:solidFill>
                  <a:schemeClr val="tx2"/>
                </a:solidFill>
              </a:rPr>
              <a:t>private</a:t>
            </a:r>
            <a:r>
              <a:rPr lang="en-CA" altLang="en-US" sz="2800" i="0"/>
              <a:t> to it.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486400" y="695325"/>
            <a:ext cx="600075" cy="3667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811588"/>
            <a:ext cx="1179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tx2"/>
                </a:solidFill>
              </a:rPr>
              <a:t>private</a:t>
            </a:r>
            <a:endParaRPr lang="en-US" altLang="en-US" sz="2800">
              <a:solidFill>
                <a:schemeClr val="tx2"/>
              </a:solidFill>
            </a:endParaRPr>
          </a:p>
        </p:txBody>
      </p:sp>
      <p:grpSp>
        <p:nvGrpSpPr>
          <p:cNvPr id="43016" name="Group 9"/>
          <p:cNvGrpSpPr>
            <a:grpSpLocks/>
          </p:cNvGrpSpPr>
          <p:nvPr/>
        </p:nvGrpSpPr>
        <p:grpSpPr bwMode="auto">
          <a:xfrm>
            <a:off x="4800600" y="762000"/>
            <a:ext cx="914400" cy="434975"/>
            <a:chOff x="4800600" y="762000"/>
            <a:chExt cx="914738" cy="435271"/>
          </a:xfrm>
        </p:grpSpPr>
        <p:sp>
          <p:nvSpPr>
            <p:cNvPr id="43017" name="Rectangle 85"/>
            <p:cNvSpPr>
              <a:spLocks noChangeArrowheads="1"/>
            </p:cNvSpPr>
            <p:nvPr/>
          </p:nvSpPr>
          <p:spPr bwMode="auto">
            <a:xfrm>
              <a:off x="5135581" y="762000"/>
              <a:ext cx="201243" cy="20131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43018" name="Rectangle 58"/>
            <p:cNvSpPr>
              <a:spLocks noChangeArrowheads="1"/>
            </p:cNvSpPr>
            <p:nvPr/>
          </p:nvSpPr>
          <p:spPr bwMode="auto">
            <a:xfrm>
              <a:off x="4800600" y="920065"/>
              <a:ext cx="914738" cy="27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>
                  <a:solidFill>
                    <a:schemeClr val="accent1"/>
                  </a:solidFill>
                </a:rPr>
                <a:t>tree</a:t>
              </a:r>
              <a:endParaRPr lang="en-US" altLang="en-US" sz="1800">
                <a:solidFill>
                  <a:schemeClr val="accent1"/>
                </a:solidFill>
              </a:endParaRPr>
            </a:p>
          </p:txBody>
        </p:sp>
        <p:cxnSp>
          <p:nvCxnSpPr>
            <p:cNvPr id="43019" name="Straight Arrow Connector 12"/>
            <p:cNvCxnSpPr>
              <a:cxnSpLocks noChangeShapeType="1"/>
            </p:cNvCxnSpPr>
            <p:nvPr/>
          </p:nvCxnSpPr>
          <p:spPr bwMode="auto">
            <a:xfrm>
              <a:off x="5236203" y="876820"/>
              <a:ext cx="326397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Implementing Positions in Trees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609600"/>
            <a:ext cx="57546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152400" y="609600"/>
            <a:ext cx="44180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class </a:t>
            </a:r>
            <a:r>
              <a:rPr lang="en-US" altLang="en-US" sz="2800" i="0">
                <a:solidFill>
                  <a:schemeClr val="accent1"/>
                </a:solidFill>
              </a:rPr>
              <a:t>LinkedBinaryTree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class Node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E </a:t>
            </a:r>
            <a:r>
              <a:rPr lang="en-CA" altLang="en-US" sz="2800">
                <a:solidFill>
                  <a:schemeClr val="accent1"/>
                </a:solidFill>
              </a:rPr>
              <a:t>element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Node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Node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Node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}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7788" y="838200"/>
            <a:ext cx="1081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tx2"/>
                </a:solidFill>
              </a:rPr>
              <a:t>public</a:t>
            </a:r>
            <a:endParaRPr lang="en-US" altLang="en-US" sz="280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001000" y="741363"/>
            <a:ext cx="1079500" cy="1598612"/>
            <a:chOff x="8001000" y="741363"/>
            <a:chExt cx="1079500" cy="1598612"/>
          </a:xfrm>
        </p:grpSpPr>
        <p:grpSp>
          <p:nvGrpSpPr>
            <p:cNvPr id="44048" name="Group 22"/>
            <p:cNvGrpSpPr>
              <a:grpSpLocks/>
            </p:cNvGrpSpPr>
            <p:nvPr/>
          </p:nvGrpSpPr>
          <p:grpSpPr bwMode="auto">
            <a:xfrm>
              <a:off x="8153400" y="741363"/>
              <a:ext cx="927100" cy="1598612"/>
              <a:chOff x="8153400" y="742126"/>
              <a:chExt cx="926756" cy="1597418"/>
            </a:xfrm>
          </p:grpSpPr>
          <p:grpSp>
            <p:nvGrpSpPr>
              <p:cNvPr id="44050" name="Group 21"/>
              <p:cNvGrpSpPr>
                <a:grpSpLocks/>
              </p:cNvGrpSpPr>
              <p:nvPr/>
            </p:nvGrpSpPr>
            <p:grpSpPr bwMode="auto">
              <a:xfrm>
                <a:off x="8153401" y="1295400"/>
                <a:ext cx="914399" cy="410250"/>
                <a:chOff x="5257800" y="1645663"/>
                <a:chExt cx="914399" cy="410250"/>
              </a:xfrm>
            </p:grpSpPr>
            <p:sp>
              <p:nvSpPr>
                <p:cNvPr id="44057" name="Rectangle 85"/>
                <p:cNvSpPr>
                  <a:spLocks noChangeArrowheads="1"/>
                </p:cNvSpPr>
                <p:nvPr/>
              </p:nvSpPr>
              <p:spPr bwMode="auto">
                <a:xfrm>
                  <a:off x="5592657" y="1645663"/>
                  <a:ext cx="201168" cy="201168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000"/>
                </a:p>
              </p:txBody>
            </p:sp>
            <p:sp>
              <p:nvSpPr>
                <p:cNvPr id="44058" name="Rectangle 58"/>
                <p:cNvSpPr>
                  <a:spLocks noChangeArrowheads="1"/>
                </p:cNvSpPr>
                <p:nvPr/>
              </p:nvSpPr>
              <p:spPr bwMode="auto">
                <a:xfrm>
                  <a:off x="5257800" y="1778914"/>
                  <a:ext cx="914399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1800">
                      <a:solidFill>
                        <a:schemeClr val="accent1"/>
                      </a:solidFill>
                    </a:rPr>
                    <a:t>p</a:t>
                  </a:r>
                  <a:r>
                    <a:rPr lang="en-CA" altLang="en-US" sz="1800" baseline="-25000">
                      <a:solidFill>
                        <a:schemeClr val="accent1"/>
                      </a:solidFill>
                    </a:rPr>
                    <a:t>2</a:t>
                  </a:r>
                  <a:endParaRPr lang="en-US" altLang="en-US" sz="180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44051" name="Group 23"/>
              <p:cNvGrpSpPr>
                <a:grpSpLocks/>
              </p:cNvGrpSpPr>
              <p:nvPr/>
            </p:nvGrpSpPr>
            <p:grpSpPr bwMode="auto">
              <a:xfrm>
                <a:off x="8153400" y="742126"/>
                <a:ext cx="914399" cy="410250"/>
                <a:chOff x="5257800" y="1645663"/>
                <a:chExt cx="914399" cy="410250"/>
              </a:xfrm>
            </p:grpSpPr>
            <p:sp>
              <p:nvSpPr>
                <p:cNvPr id="44055" name="Rectangle 85"/>
                <p:cNvSpPr>
                  <a:spLocks noChangeArrowheads="1"/>
                </p:cNvSpPr>
                <p:nvPr/>
              </p:nvSpPr>
              <p:spPr bwMode="auto">
                <a:xfrm>
                  <a:off x="5592657" y="1645663"/>
                  <a:ext cx="201168" cy="201168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000"/>
                </a:p>
              </p:txBody>
            </p:sp>
            <p:sp>
              <p:nvSpPr>
                <p:cNvPr id="44056" name="Rectangle 58"/>
                <p:cNvSpPr>
                  <a:spLocks noChangeArrowheads="1"/>
                </p:cNvSpPr>
                <p:nvPr/>
              </p:nvSpPr>
              <p:spPr bwMode="auto">
                <a:xfrm>
                  <a:off x="5257800" y="1778914"/>
                  <a:ext cx="914399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1800">
                      <a:solidFill>
                        <a:schemeClr val="accent1"/>
                      </a:solidFill>
                    </a:rPr>
                    <a:t>p</a:t>
                  </a:r>
                  <a:r>
                    <a:rPr lang="en-CA" altLang="en-US" sz="1800" baseline="-25000">
                      <a:solidFill>
                        <a:schemeClr val="accent1"/>
                      </a:solidFill>
                    </a:rPr>
                    <a:t>1</a:t>
                  </a:r>
                  <a:endParaRPr lang="en-US" altLang="en-US" sz="180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44052" name="Group 27"/>
              <p:cNvGrpSpPr>
                <a:grpSpLocks/>
              </p:cNvGrpSpPr>
              <p:nvPr/>
            </p:nvGrpSpPr>
            <p:grpSpPr bwMode="auto">
              <a:xfrm>
                <a:off x="8165757" y="1929294"/>
                <a:ext cx="914399" cy="410250"/>
                <a:chOff x="5257800" y="1645663"/>
                <a:chExt cx="914399" cy="410250"/>
              </a:xfrm>
            </p:grpSpPr>
            <p:sp>
              <p:nvSpPr>
                <p:cNvPr id="44053" name="Rectangle 85"/>
                <p:cNvSpPr>
                  <a:spLocks noChangeArrowheads="1"/>
                </p:cNvSpPr>
                <p:nvPr/>
              </p:nvSpPr>
              <p:spPr bwMode="auto">
                <a:xfrm>
                  <a:off x="5592657" y="1645663"/>
                  <a:ext cx="201168" cy="201168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000"/>
                </a:p>
              </p:txBody>
            </p:sp>
            <p:sp>
              <p:nvSpPr>
                <p:cNvPr id="44054" name="Rectangle 58"/>
                <p:cNvSpPr>
                  <a:spLocks noChangeArrowheads="1"/>
                </p:cNvSpPr>
                <p:nvPr/>
              </p:nvSpPr>
              <p:spPr bwMode="auto">
                <a:xfrm>
                  <a:off x="5257800" y="1778914"/>
                  <a:ext cx="914399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1800">
                      <a:solidFill>
                        <a:schemeClr val="accent1"/>
                      </a:solidFill>
                    </a:rPr>
                    <a:t>p</a:t>
                  </a:r>
                  <a:r>
                    <a:rPr lang="en-CA" altLang="en-US" sz="1800" baseline="-25000">
                      <a:solidFill>
                        <a:schemeClr val="accent1"/>
                      </a:solidFill>
                    </a:rPr>
                    <a:t>3</a:t>
                  </a:r>
                  <a:endParaRPr lang="en-US" altLang="en-US" sz="1800">
                    <a:solidFill>
                      <a:schemeClr val="accent1"/>
                    </a:solidFill>
                  </a:endParaRPr>
                </a:p>
              </p:txBody>
            </p:sp>
          </p:grpSp>
        </p:grpSp>
        <p:cxnSp>
          <p:nvCxnSpPr>
            <p:cNvPr id="44049" name="Straight Arrow Connector 26"/>
            <p:cNvCxnSpPr>
              <a:cxnSpLocks noChangeShapeType="1"/>
            </p:cNvCxnSpPr>
            <p:nvPr/>
          </p:nvCxnSpPr>
          <p:spPr bwMode="auto">
            <a:xfrm flipH="1">
              <a:off x="8001000" y="1395413"/>
              <a:ext cx="573088" cy="309562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039" name="Group 18"/>
          <p:cNvGrpSpPr>
            <a:grpSpLocks/>
          </p:cNvGrpSpPr>
          <p:nvPr/>
        </p:nvGrpSpPr>
        <p:grpSpPr bwMode="auto">
          <a:xfrm>
            <a:off x="4800600" y="762000"/>
            <a:ext cx="914400" cy="434975"/>
            <a:chOff x="4800600" y="762000"/>
            <a:chExt cx="914738" cy="435271"/>
          </a:xfrm>
        </p:grpSpPr>
        <p:sp>
          <p:nvSpPr>
            <p:cNvPr id="44045" name="Rectangle 85"/>
            <p:cNvSpPr>
              <a:spLocks noChangeArrowheads="1"/>
            </p:cNvSpPr>
            <p:nvPr/>
          </p:nvSpPr>
          <p:spPr bwMode="auto">
            <a:xfrm>
              <a:off x="5135581" y="762000"/>
              <a:ext cx="201243" cy="20131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44046" name="Rectangle 58"/>
            <p:cNvSpPr>
              <a:spLocks noChangeArrowheads="1"/>
            </p:cNvSpPr>
            <p:nvPr/>
          </p:nvSpPr>
          <p:spPr bwMode="auto">
            <a:xfrm>
              <a:off x="4800600" y="920065"/>
              <a:ext cx="914738" cy="27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>
                  <a:solidFill>
                    <a:schemeClr val="accent1"/>
                  </a:solidFill>
                </a:rPr>
                <a:t>tree</a:t>
              </a:r>
              <a:endParaRPr lang="en-US" altLang="en-US" sz="1800">
                <a:solidFill>
                  <a:schemeClr val="accent1"/>
                </a:solidFill>
              </a:endParaRPr>
            </a:p>
          </p:txBody>
        </p:sp>
        <p:cxnSp>
          <p:nvCxnSpPr>
            <p:cNvPr id="44047" name="Straight Arrow Connector 21"/>
            <p:cNvCxnSpPr>
              <a:cxnSpLocks noChangeShapeType="1"/>
            </p:cNvCxnSpPr>
            <p:nvPr/>
          </p:nvCxnSpPr>
          <p:spPr bwMode="auto">
            <a:xfrm>
              <a:off x="5236203" y="876820"/>
              <a:ext cx="326397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04800" y="4114800"/>
            <a:ext cx="9296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The user can have many of its own fingers pointing at nodes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Node </a:t>
            </a:r>
            <a:r>
              <a:rPr lang="en-CA" altLang="en-US" sz="2800">
                <a:solidFill>
                  <a:schemeClr val="accent1"/>
                </a:solidFill>
              </a:rPr>
              <a:t>p</a:t>
            </a:r>
            <a:r>
              <a:rPr lang="en-CA" altLang="en-US" sz="2800" baseline="-25000">
                <a:solidFill>
                  <a:schemeClr val="accent1"/>
                </a:solidFill>
              </a:rPr>
              <a:t>1</a:t>
            </a:r>
            <a:r>
              <a:rPr lang="en-CA" altLang="en-US" sz="2800">
                <a:solidFill>
                  <a:schemeClr val="accent1"/>
                </a:solidFill>
              </a:rPr>
              <a:t>, </a:t>
            </a:r>
            <a:r>
              <a:rPr lang="en-CA" altLang="en-US" sz="2800" i="0">
                <a:solidFill>
                  <a:schemeClr val="accent1"/>
                </a:solidFill>
              </a:rPr>
              <a:t> </a:t>
            </a:r>
            <a:r>
              <a:rPr lang="en-CA" altLang="en-US" sz="2800">
                <a:solidFill>
                  <a:schemeClr val="accent1"/>
                </a:solidFill>
              </a:rPr>
              <a:t>p</a:t>
            </a:r>
            <a:r>
              <a:rPr lang="en-CA" altLang="en-US" sz="2800" baseline="-25000">
                <a:solidFill>
                  <a:schemeClr val="accent1"/>
                </a:solidFill>
              </a:rPr>
              <a:t>2</a:t>
            </a:r>
            <a:r>
              <a:rPr lang="en-CA" altLang="en-US" sz="2800">
                <a:solidFill>
                  <a:schemeClr val="accent1"/>
                </a:solidFill>
              </a:rPr>
              <a:t>, </a:t>
            </a:r>
            <a:r>
              <a:rPr lang="en-CA" altLang="en-US" sz="2800" i="0">
                <a:solidFill>
                  <a:schemeClr val="accent1"/>
                </a:solidFill>
              </a:rPr>
              <a:t> </a:t>
            </a:r>
            <a:r>
              <a:rPr lang="en-CA" altLang="en-US" sz="2800">
                <a:solidFill>
                  <a:schemeClr val="accent1"/>
                </a:solidFill>
              </a:rPr>
              <a:t>p</a:t>
            </a:r>
            <a:r>
              <a:rPr lang="en-CA" altLang="en-US" sz="2800" baseline="-25000">
                <a:solidFill>
                  <a:schemeClr val="accent1"/>
                </a:solidFill>
              </a:rPr>
              <a:t>3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endParaRPr lang="en-CA" altLang="en-US" sz="2800" i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Type </a:t>
            </a:r>
            <a:r>
              <a:rPr lang="en-CA" altLang="en-US" sz="2800" i="0">
                <a:solidFill>
                  <a:schemeClr val="accent1"/>
                </a:solidFill>
              </a:rPr>
              <a:t>Node</a:t>
            </a:r>
            <a:r>
              <a:rPr lang="en-CA" altLang="en-US" sz="2800" i="0"/>
              <a:t> would need to be </a:t>
            </a:r>
            <a:r>
              <a:rPr lang="en-CA" altLang="en-US" sz="2800" i="0">
                <a:solidFill>
                  <a:schemeClr val="tx2"/>
                </a:solidFill>
              </a:rPr>
              <a:t>public</a:t>
            </a:r>
            <a:r>
              <a:rPr lang="en-CA" altLang="en-US" sz="2800" i="0"/>
              <a:t>, </a:t>
            </a:r>
            <a:br>
              <a:rPr lang="en-CA" altLang="en-US" sz="2800" i="0"/>
            </a:br>
            <a:r>
              <a:rPr lang="en-CA" altLang="en-US" sz="2800" i="0"/>
              <a:t>    so the user can have such variables.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But does the user really need access to </a:t>
            </a:r>
            <a:r>
              <a:rPr lang="en-CA" altLang="en-US" sz="2800">
                <a:solidFill>
                  <a:schemeClr val="accent1"/>
                </a:solidFill>
              </a:rPr>
              <a:t>left</a:t>
            </a:r>
            <a:r>
              <a:rPr lang="en-CA" altLang="en-US" sz="2800" i="0">
                <a:solidFill>
                  <a:schemeClr val="accent1"/>
                </a:solidFill>
              </a:rPr>
              <a:t> </a:t>
            </a:r>
            <a:r>
              <a:rPr lang="en-CA" altLang="en-US" sz="2800" i="0"/>
              <a:t>&amp; </a:t>
            </a:r>
            <a:r>
              <a:rPr lang="en-CA" altLang="en-US" sz="2800">
                <a:solidFill>
                  <a:schemeClr val="accent1"/>
                </a:solidFill>
              </a:rPr>
              <a:t>right</a:t>
            </a:r>
            <a:r>
              <a:rPr lang="en-CA" altLang="en-US" sz="2800" i="0"/>
              <a:t>?</a:t>
            </a:r>
            <a:br>
              <a:rPr lang="en-CA" altLang="en-US" sz="2800" i="0"/>
            </a:br>
            <a:r>
              <a:rPr lang="en-CA" altLang="en-US" sz="2800" i="0"/>
              <a:t>    This is  </a:t>
            </a:r>
            <a:r>
              <a:rPr lang="en-US" altLang="en-US" sz="2800" i="0">
                <a:solidFill>
                  <a:schemeClr val="accent1"/>
                </a:solidFill>
              </a:rPr>
              <a:t>LinkedBinaryTree’s job.</a:t>
            </a:r>
            <a:endParaRPr lang="en-CA" altLang="en-US" sz="2800" i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7788" y="823913"/>
            <a:ext cx="2200275" cy="523875"/>
            <a:chOff x="77788" y="823785"/>
            <a:chExt cx="2200736" cy="523220"/>
          </a:xfrm>
        </p:grpSpPr>
        <p:sp>
          <p:nvSpPr>
            <p:cNvPr id="44043" name="Rectangle 25"/>
            <p:cNvSpPr>
              <a:spLocks noChangeArrowheads="1"/>
            </p:cNvSpPr>
            <p:nvPr/>
          </p:nvSpPr>
          <p:spPr bwMode="auto">
            <a:xfrm>
              <a:off x="1079157" y="823785"/>
              <a:ext cx="11993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800">
                  <a:solidFill>
                    <a:schemeClr val="tx2"/>
                  </a:solidFill>
                </a:rPr>
                <a:t>private</a:t>
              </a:r>
              <a:endParaRPr lang="en-US" altLang="en-US" sz="2800">
                <a:solidFill>
                  <a:schemeClr val="tx2"/>
                </a:solidFill>
              </a:endParaRPr>
            </a:p>
          </p:txBody>
        </p:sp>
        <p:cxnSp>
          <p:nvCxnSpPr>
            <p:cNvPr id="44044" name="Straight Connector 3"/>
            <p:cNvCxnSpPr>
              <a:cxnSpLocks noChangeShapeType="1"/>
            </p:cNvCxnSpPr>
            <p:nvPr/>
          </p:nvCxnSpPr>
          <p:spPr bwMode="auto">
            <a:xfrm>
              <a:off x="77788" y="1151920"/>
              <a:ext cx="1001369" cy="0"/>
            </a:xfrm>
            <a:prstGeom prst="lin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1552575" y="2311400"/>
            <a:ext cx="144621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parent</a:t>
            </a:r>
            <a:r>
              <a:rPr lang="en-CA" altLang="en-US" sz="2800" i="0">
                <a:solidFill>
                  <a:schemeClr val="accent1"/>
                </a:solidFill>
              </a:rPr>
              <a:t>; 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>
                <a:solidFill>
                  <a:schemeClr val="accent1"/>
                </a:solidFill>
              </a:rPr>
              <a:t>left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>
                <a:solidFill>
                  <a:schemeClr val="accent1"/>
                </a:solidFill>
              </a:rPr>
              <a:t>right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Implementing Positions in Trees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609600"/>
            <a:ext cx="57546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152400" y="609600"/>
            <a:ext cx="44180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class </a:t>
            </a:r>
            <a:r>
              <a:rPr lang="en-US" altLang="en-US" sz="2800" i="0" dirty="0" err="1">
                <a:solidFill>
                  <a:schemeClr val="accent1"/>
                </a:solidFill>
              </a:rPr>
              <a:t>LinkedBinaryTree</a:t>
            </a:r>
            <a:r>
              <a:rPr lang="en-US" altLang="en-US" sz="2800" i="0" dirty="0">
                <a:solidFill>
                  <a:schemeClr val="accent1"/>
                </a:solidFill>
              </a:rPr>
              <a:t>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class Node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     implements Position{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  E </a:t>
            </a:r>
            <a:r>
              <a:rPr lang="en-CA" altLang="en-US" sz="2800" dirty="0">
                <a:solidFill>
                  <a:schemeClr val="accent1"/>
                </a:solidFill>
              </a:rPr>
              <a:t>element</a:t>
            </a:r>
            <a:r>
              <a:rPr lang="en-CA" altLang="en-US" sz="2800" i="0" dirty="0">
                <a:solidFill>
                  <a:schemeClr val="accent1"/>
                </a:solidFill>
              </a:rPr>
              <a:t>;</a:t>
            </a:r>
            <a:br>
              <a:rPr lang="en-CA" altLang="en-US" sz="2800" i="0" dirty="0">
                <a:solidFill>
                  <a:schemeClr val="accent1"/>
                </a:solidFill>
              </a:rPr>
            </a:br>
            <a:r>
              <a:rPr lang="en-CA" altLang="en-US" sz="2800" i="0" dirty="0">
                <a:solidFill>
                  <a:schemeClr val="accent1"/>
                </a:solidFill>
              </a:rPr>
              <a:t>      Node </a:t>
            </a:r>
            <a:r>
              <a:rPr lang="en-CA" altLang="en-US" sz="2800" dirty="0">
                <a:solidFill>
                  <a:schemeClr val="accent1"/>
                </a:solidFill>
              </a:rPr>
              <a:t>parent</a:t>
            </a:r>
            <a:r>
              <a:rPr lang="en-CA" altLang="en-US" sz="2800" i="0" dirty="0">
                <a:solidFill>
                  <a:schemeClr val="accent1"/>
                </a:solidFill>
              </a:rPr>
              <a:t>; </a:t>
            </a:r>
            <a:br>
              <a:rPr lang="en-CA" altLang="en-US" sz="2800" i="0" dirty="0">
                <a:solidFill>
                  <a:schemeClr val="accent1"/>
                </a:solidFill>
              </a:rPr>
            </a:br>
            <a:r>
              <a:rPr lang="en-CA" altLang="en-US" sz="2800" i="0" dirty="0">
                <a:solidFill>
                  <a:schemeClr val="accent1"/>
                </a:solidFill>
              </a:rPr>
              <a:t>      Node </a:t>
            </a:r>
            <a:r>
              <a:rPr lang="en-CA" altLang="en-US" sz="2800" dirty="0">
                <a:solidFill>
                  <a:schemeClr val="accent1"/>
                </a:solidFill>
              </a:rPr>
              <a:t>left</a:t>
            </a:r>
            <a:r>
              <a:rPr lang="en-CA" altLang="en-US" sz="2800" i="0" dirty="0">
                <a:solidFill>
                  <a:schemeClr val="accent1"/>
                </a:solidFill>
              </a:rPr>
              <a:t>;</a:t>
            </a:r>
            <a:br>
              <a:rPr lang="en-CA" altLang="en-US" sz="2800" i="0" dirty="0">
                <a:solidFill>
                  <a:schemeClr val="accent1"/>
                </a:solidFill>
              </a:rPr>
            </a:br>
            <a:r>
              <a:rPr lang="en-CA" altLang="en-US" sz="2800" i="0" dirty="0">
                <a:solidFill>
                  <a:schemeClr val="accent1"/>
                </a:solidFill>
              </a:rPr>
              <a:t>      Node </a:t>
            </a:r>
            <a:r>
              <a:rPr lang="en-CA" altLang="en-US" sz="2800" dirty="0">
                <a:solidFill>
                  <a:schemeClr val="accent1"/>
                </a:solidFill>
              </a:rPr>
              <a:t>right</a:t>
            </a:r>
            <a:r>
              <a:rPr lang="en-CA" altLang="en-US" sz="2800" i="0" dirty="0">
                <a:solidFill>
                  <a:schemeClr val="accent1"/>
                </a:solidFill>
              </a:rPr>
              <a:t>;</a:t>
            </a:r>
            <a:br>
              <a:rPr lang="en-CA" altLang="en-US" sz="2800" i="0" dirty="0">
                <a:solidFill>
                  <a:schemeClr val="accent1"/>
                </a:solidFill>
              </a:rPr>
            </a:br>
            <a:r>
              <a:rPr lang="en-CA" altLang="en-US" sz="2800" i="0" dirty="0">
                <a:solidFill>
                  <a:schemeClr val="accent1"/>
                </a:solidFill>
              </a:rPr>
              <a:t>   }</a:t>
            </a:r>
          </a:p>
        </p:txBody>
      </p:sp>
      <p:grpSp>
        <p:nvGrpSpPr>
          <p:cNvPr id="45061" name="Group 22"/>
          <p:cNvGrpSpPr>
            <a:grpSpLocks/>
          </p:cNvGrpSpPr>
          <p:nvPr/>
        </p:nvGrpSpPr>
        <p:grpSpPr bwMode="auto">
          <a:xfrm>
            <a:off x="8153400" y="741363"/>
            <a:ext cx="927100" cy="1598612"/>
            <a:chOff x="8153400" y="742126"/>
            <a:chExt cx="926756" cy="1597418"/>
          </a:xfrm>
        </p:grpSpPr>
        <p:grpSp>
          <p:nvGrpSpPr>
            <p:cNvPr id="45075" name="Group 21"/>
            <p:cNvGrpSpPr>
              <a:grpSpLocks/>
            </p:cNvGrpSpPr>
            <p:nvPr/>
          </p:nvGrpSpPr>
          <p:grpSpPr bwMode="auto">
            <a:xfrm>
              <a:off x="8153401" y="1295400"/>
              <a:ext cx="914399" cy="410250"/>
              <a:chOff x="5257800" y="1645663"/>
              <a:chExt cx="914399" cy="410250"/>
            </a:xfrm>
          </p:grpSpPr>
          <p:sp>
            <p:nvSpPr>
              <p:cNvPr id="45082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45083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2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5076" name="Group 23"/>
            <p:cNvGrpSpPr>
              <a:grpSpLocks/>
            </p:cNvGrpSpPr>
            <p:nvPr/>
          </p:nvGrpSpPr>
          <p:grpSpPr bwMode="auto">
            <a:xfrm>
              <a:off x="8153400" y="742126"/>
              <a:ext cx="914399" cy="410250"/>
              <a:chOff x="5257800" y="1645663"/>
              <a:chExt cx="914399" cy="410250"/>
            </a:xfrm>
          </p:grpSpPr>
          <p:sp>
            <p:nvSpPr>
              <p:cNvPr id="45080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45081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1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5077" name="Group 27"/>
            <p:cNvGrpSpPr>
              <a:grpSpLocks/>
            </p:cNvGrpSpPr>
            <p:nvPr/>
          </p:nvGrpSpPr>
          <p:grpSpPr bwMode="auto">
            <a:xfrm>
              <a:off x="8165757" y="1929294"/>
              <a:ext cx="914399" cy="410250"/>
              <a:chOff x="5257800" y="1645663"/>
              <a:chExt cx="914399" cy="410250"/>
            </a:xfrm>
          </p:grpSpPr>
          <p:sp>
            <p:nvSpPr>
              <p:cNvPr id="45078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45079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3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45062" name="Rectangle 31"/>
          <p:cNvSpPr>
            <a:spLocks noChangeArrowheads="1"/>
          </p:cNvSpPr>
          <p:nvPr/>
        </p:nvSpPr>
        <p:spPr bwMode="auto">
          <a:xfrm>
            <a:off x="77788" y="838200"/>
            <a:ext cx="1081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tx2"/>
                </a:solidFill>
              </a:rPr>
              <a:t>public</a:t>
            </a:r>
            <a:endParaRPr lang="en-US" altLang="en-US" sz="2800">
              <a:solidFill>
                <a:schemeClr val="tx2"/>
              </a:solidFill>
            </a:endParaRPr>
          </a:p>
        </p:txBody>
      </p:sp>
      <p:cxnSp>
        <p:nvCxnSpPr>
          <p:cNvPr id="45063" name="Straight Arrow Connector 26"/>
          <p:cNvCxnSpPr>
            <a:cxnSpLocks noChangeShapeType="1"/>
          </p:cNvCxnSpPr>
          <p:nvPr/>
        </p:nvCxnSpPr>
        <p:spPr bwMode="auto">
          <a:xfrm flipH="1">
            <a:off x="8001000" y="1395413"/>
            <a:ext cx="573088" cy="309562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5064" name="Group 18"/>
          <p:cNvGrpSpPr>
            <a:grpSpLocks/>
          </p:cNvGrpSpPr>
          <p:nvPr/>
        </p:nvGrpSpPr>
        <p:grpSpPr bwMode="auto">
          <a:xfrm>
            <a:off x="4800600" y="762000"/>
            <a:ext cx="914400" cy="434975"/>
            <a:chOff x="4800600" y="762000"/>
            <a:chExt cx="914738" cy="435271"/>
          </a:xfrm>
        </p:grpSpPr>
        <p:sp>
          <p:nvSpPr>
            <p:cNvPr id="45072" name="Rectangle 85"/>
            <p:cNvSpPr>
              <a:spLocks noChangeArrowheads="1"/>
            </p:cNvSpPr>
            <p:nvPr/>
          </p:nvSpPr>
          <p:spPr bwMode="auto">
            <a:xfrm>
              <a:off x="5135581" y="762000"/>
              <a:ext cx="201243" cy="20131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45073" name="Rectangle 58"/>
            <p:cNvSpPr>
              <a:spLocks noChangeArrowheads="1"/>
            </p:cNvSpPr>
            <p:nvPr/>
          </p:nvSpPr>
          <p:spPr bwMode="auto">
            <a:xfrm>
              <a:off x="4800600" y="920065"/>
              <a:ext cx="914738" cy="27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>
                  <a:solidFill>
                    <a:schemeClr val="accent1"/>
                  </a:solidFill>
                </a:rPr>
                <a:t>tree</a:t>
              </a:r>
              <a:endParaRPr lang="en-US" altLang="en-US" sz="1800">
                <a:solidFill>
                  <a:schemeClr val="accent1"/>
                </a:solidFill>
              </a:endParaRPr>
            </a:p>
          </p:txBody>
        </p:sp>
        <p:cxnSp>
          <p:nvCxnSpPr>
            <p:cNvPr id="45074" name="Straight Arrow Connector 21"/>
            <p:cNvCxnSpPr>
              <a:cxnSpLocks noChangeShapeType="1"/>
            </p:cNvCxnSpPr>
            <p:nvPr/>
          </p:nvCxnSpPr>
          <p:spPr bwMode="auto">
            <a:xfrm>
              <a:off x="5236203" y="876820"/>
              <a:ext cx="326397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04800" y="4114800"/>
            <a:ext cx="9296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The user can have many of its own fingers pointing at nodes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Node </a:t>
            </a:r>
            <a:r>
              <a:rPr lang="en-CA" altLang="en-US" sz="2800">
                <a:solidFill>
                  <a:schemeClr val="accent1"/>
                </a:solidFill>
              </a:rPr>
              <a:t>p</a:t>
            </a:r>
            <a:r>
              <a:rPr lang="en-CA" altLang="en-US" sz="2800" baseline="-25000">
                <a:solidFill>
                  <a:schemeClr val="accent1"/>
                </a:solidFill>
              </a:rPr>
              <a:t>1</a:t>
            </a:r>
            <a:r>
              <a:rPr lang="en-CA" altLang="en-US" sz="2800">
                <a:solidFill>
                  <a:schemeClr val="accent1"/>
                </a:solidFill>
              </a:rPr>
              <a:t>, </a:t>
            </a:r>
            <a:r>
              <a:rPr lang="en-CA" altLang="en-US" sz="2800" i="0">
                <a:solidFill>
                  <a:schemeClr val="accent1"/>
                </a:solidFill>
              </a:rPr>
              <a:t> </a:t>
            </a:r>
            <a:r>
              <a:rPr lang="en-CA" altLang="en-US" sz="2800">
                <a:solidFill>
                  <a:schemeClr val="accent1"/>
                </a:solidFill>
              </a:rPr>
              <a:t>p</a:t>
            </a:r>
            <a:r>
              <a:rPr lang="en-CA" altLang="en-US" sz="2800" baseline="-25000">
                <a:solidFill>
                  <a:schemeClr val="accent1"/>
                </a:solidFill>
              </a:rPr>
              <a:t>2</a:t>
            </a:r>
            <a:r>
              <a:rPr lang="en-CA" altLang="en-US" sz="2800">
                <a:solidFill>
                  <a:schemeClr val="accent1"/>
                </a:solidFill>
              </a:rPr>
              <a:t>, </a:t>
            </a:r>
            <a:r>
              <a:rPr lang="en-CA" altLang="en-US" sz="2800" i="0">
                <a:solidFill>
                  <a:schemeClr val="accent1"/>
                </a:solidFill>
              </a:rPr>
              <a:t> </a:t>
            </a:r>
            <a:r>
              <a:rPr lang="en-CA" altLang="en-US" sz="2800">
                <a:solidFill>
                  <a:schemeClr val="accent1"/>
                </a:solidFill>
              </a:rPr>
              <a:t>p</a:t>
            </a:r>
            <a:r>
              <a:rPr lang="en-CA" altLang="en-US" sz="2800" baseline="-25000">
                <a:solidFill>
                  <a:schemeClr val="accent1"/>
                </a:solidFill>
              </a:rPr>
              <a:t>3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/>
              <a:t>Remember that variable </a:t>
            </a:r>
            <a:r>
              <a:rPr lang="en-US" altLang="en-US" sz="2800">
                <a:solidFill>
                  <a:schemeClr val="accent1"/>
                </a:solidFill>
              </a:rPr>
              <a:t>p</a:t>
            </a:r>
            <a:r>
              <a:rPr lang="en-CA" altLang="en-US" sz="2800" baseline="-25000">
                <a:solidFill>
                  <a:schemeClr val="accent1"/>
                </a:solidFill>
              </a:rPr>
              <a:t>i</a:t>
            </a:r>
            <a:r>
              <a:rPr lang="en-US" altLang="en-US" sz="2800">
                <a:solidFill>
                  <a:schemeClr val="accent1"/>
                </a:solidFill>
              </a:rPr>
              <a:t> </a:t>
            </a:r>
            <a:r>
              <a:rPr lang="en-CA" altLang="en-US" sz="2800" i="0"/>
              <a:t>is not a </a:t>
            </a:r>
            <a:r>
              <a:rPr lang="en-CA" altLang="en-US" sz="2800" i="0">
                <a:solidFill>
                  <a:schemeClr val="accent1"/>
                </a:solidFill>
              </a:rPr>
              <a:t>Node</a:t>
            </a:r>
            <a:r>
              <a:rPr lang="en-CA" altLang="en-US" sz="2800" i="0"/>
              <a:t>, </a:t>
            </a:r>
            <a:br>
              <a:rPr lang="en-CA" altLang="en-US" sz="2800" i="0"/>
            </a:br>
            <a:r>
              <a:rPr lang="en-CA" altLang="en-US" sz="2800" i="0"/>
              <a:t>     but is a </a:t>
            </a:r>
            <a:r>
              <a:rPr lang="en-CA" altLang="en-US" sz="2800" i="0">
                <a:solidFill>
                  <a:schemeClr val="tx2"/>
                </a:solidFill>
              </a:rPr>
              <a:t>reference/pointer/position</a:t>
            </a:r>
            <a:r>
              <a:rPr lang="en-CA" altLang="en-US" sz="2800" i="0"/>
              <a:t> to a </a:t>
            </a:r>
            <a:r>
              <a:rPr lang="en-US" altLang="en-US" sz="2800" i="0">
                <a:solidFill>
                  <a:schemeClr val="accent1"/>
                </a:solidFill>
              </a:rPr>
              <a:t>Node</a:t>
            </a:r>
            <a:r>
              <a:rPr lang="en-CA" altLang="en-US" sz="2800" i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We abstracted this as a </a:t>
            </a:r>
            <a:r>
              <a:rPr lang="en-CA" altLang="en-US" sz="2800" i="0">
                <a:solidFill>
                  <a:srgbClr val="FFFF00"/>
                </a:solidFill>
              </a:rPr>
              <a:t>Position</a:t>
            </a:r>
            <a:r>
              <a:rPr lang="en-CA" altLang="en-US" sz="2800" i="0"/>
              <a:t>.</a:t>
            </a:r>
            <a:endParaRPr lang="en-CA" altLang="en-US" sz="2800" i="0">
              <a:solidFill>
                <a:schemeClr val="accent1"/>
              </a:solidFill>
            </a:endParaRPr>
          </a:p>
        </p:txBody>
      </p:sp>
      <p:grpSp>
        <p:nvGrpSpPr>
          <p:cNvPr id="45066" name="Group 24"/>
          <p:cNvGrpSpPr>
            <a:grpSpLocks/>
          </p:cNvGrpSpPr>
          <p:nvPr/>
        </p:nvGrpSpPr>
        <p:grpSpPr bwMode="auto">
          <a:xfrm>
            <a:off x="77788" y="823913"/>
            <a:ext cx="2200275" cy="523875"/>
            <a:chOff x="77788" y="823785"/>
            <a:chExt cx="2200736" cy="523220"/>
          </a:xfrm>
        </p:grpSpPr>
        <p:sp>
          <p:nvSpPr>
            <p:cNvPr id="45070" name="Rectangle 25"/>
            <p:cNvSpPr>
              <a:spLocks noChangeArrowheads="1"/>
            </p:cNvSpPr>
            <p:nvPr/>
          </p:nvSpPr>
          <p:spPr bwMode="auto">
            <a:xfrm>
              <a:off x="1079157" y="823785"/>
              <a:ext cx="11993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800">
                  <a:solidFill>
                    <a:schemeClr val="tx2"/>
                  </a:solidFill>
                </a:rPr>
                <a:t>private</a:t>
              </a:r>
              <a:endParaRPr lang="en-US" altLang="en-US" sz="2800">
                <a:solidFill>
                  <a:schemeClr val="tx2"/>
                </a:solidFill>
              </a:endParaRPr>
            </a:p>
          </p:txBody>
        </p:sp>
        <p:cxnSp>
          <p:nvCxnSpPr>
            <p:cNvPr id="45071" name="Straight Connector 27"/>
            <p:cNvCxnSpPr>
              <a:cxnSpLocks noChangeShapeType="1"/>
            </p:cNvCxnSpPr>
            <p:nvPr/>
          </p:nvCxnSpPr>
          <p:spPr bwMode="auto">
            <a:xfrm>
              <a:off x="77788" y="1151920"/>
              <a:ext cx="1001369" cy="0"/>
            </a:xfrm>
            <a:prstGeom prst="lin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7313" y="4352925"/>
            <a:ext cx="1587500" cy="523875"/>
            <a:chOff x="86530" y="4353580"/>
            <a:chExt cx="1589045" cy="523220"/>
          </a:xfrm>
        </p:grpSpPr>
        <p:sp>
          <p:nvSpPr>
            <p:cNvPr id="45068" name="Rectangle 1"/>
            <p:cNvSpPr>
              <a:spLocks noChangeArrowheads="1"/>
            </p:cNvSpPr>
            <p:nvPr/>
          </p:nvSpPr>
          <p:spPr bwMode="auto">
            <a:xfrm>
              <a:off x="86530" y="4353580"/>
              <a:ext cx="136127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800" i="0">
                  <a:solidFill>
                    <a:schemeClr val="tx2"/>
                  </a:solidFill>
                </a:rPr>
                <a:t>Position</a:t>
              </a:r>
              <a:endParaRPr lang="en-US" altLang="en-US" sz="2800">
                <a:solidFill>
                  <a:schemeClr val="tx2"/>
                </a:solidFill>
              </a:endParaRPr>
            </a:p>
          </p:txBody>
        </p:sp>
        <p:cxnSp>
          <p:nvCxnSpPr>
            <p:cNvPr id="45069" name="Straight Connector 28"/>
            <p:cNvCxnSpPr>
              <a:cxnSpLocks noChangeShapeType="1"/>
            </p:cNvCxnSpPr>
            <p:nvPr/>
          </p:nvCxnSpPr>
          <p:spPr bwMode="auto">
            <a:xfrm>
              <a:off x="852615" y="4827372"/>
              <a:ext cx="822960" cy="0"/>
            </a:xfrm>
            <a:prstGeom prst="lin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5" r="2576" b="13274"/>
          <a:stretch>
            <a:fillRect/>
          </a:stretch>
        </p:blipFill>
        <p:spPr bwMode="auto">
          <a:xfrm>
            <a:off x="5227638" y="609600"/>
            <a:ext cx="358775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Implementing Positions in Trees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609600"/>
            <a:ext cx="44180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class </a:t>
            </a:r>
            <a:r>
              <a:rPr lang="en-US" altLang="en-US" sz="2800" i="0">
                <a:solidFill>
                  <a:schemeClr val="accent1"/>
                </a:solidFill>
              </a:rPr>
              <a:t>LinkedBinaryTree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Position root()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return </a:t>
            </a:r>
            <a:r>
              <a:rPr lang="en-CA" altLang="en-US" sz="2800">
                <a:solidFill>
                  <a:schemeClr val="accent1"/>
                </a:solidFill>
              </a:rPr>
              <a:t>root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55626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At any time the user can get the position of the tree’s </a:t>
            </a:r>
            <a:r>
              <a:rPr lang="en-CA" altLang="en-US" sz="2800">
                <a:solidFill>
                  <a:schemeClr val="accent1"/>
                </a:solidFill>
              </a:rPr>
              <a:t>root</a:t>
            </a:r>
            <a:r>
              <a:rPr lang="en-CA" altLang="en-US" sz="2800" i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</a:t>
            </a:r>
            <a:r>
              <a:rPr lang="en-CA" altLang="en-US" sz="2800">
                <a:solidFill>
                  <a:schemeClr val="accent1"/>
                </a:solidFill>
              </a:rPr>
              <a:t>p</a:t>
            </a:r>
            <a:r>
              <a:rPr lang="en-CA" altLang="en-US" sz="2800" baseline="-25000">
                <a:solidFill>
                  <a:schemeClr val="accent1"/>
                </a:solidFill>
              </a:rPr>
              <a:t>1</a:t>
            </a:r>
            <a:r>
              <a:rPr lang="en-CA" altLang="en-US" sz="2800">
                <a:solidFill>
                  <a:schemeClr val="accent1"/>
                </a:solidFill>
              </a:rPr>
              <a:t> = tree.</a:t>
            </a:r>
            <a:r>
              <a:rPr lang="en-CA" altLang="en-US" sz="2800" i="0">
                <a:solidFill>
                  <a:schemeClr val="accent1"/>
                </a:solidFill>
              </a:rPr>
              <a:t>root</a:t>
            </a:r>
            <a:r>
              <a:rPr lang="en-CA" altLang="en-US" sz="2800">
                <a:solidFill>
                  <a:schemeClr val="accent1"/>
                </a:solidFill>
              </a:rPr>
              <a:t>();</a:t>
            </a:r>
            <a:endParaRPr lang="en-CA" altLang="en-US" sz="2800" i="0">
              <a:solidFill>
                <a:schemeClr val="accent1"/>
              </a:solidFill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486400" y="695325"/>
            <a:ext cx="600075" cy="3667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46087" name="Rectangle 9"/>
          <p:cNvSpPr>
            <a:spLocks noChangeArrowheads="1"/>
          </p:cNvSpPr>
          <p:nvPr/>
        </p:nvSpPr>
        <p:spPr bwMode="auto">
          <a:xfrm rot="-5400000">
            <a:off x="527844" y="1010444"/>
            <a:ext cx="595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i="0">
                <a:solidFill>
                  <a:schemeClr val="accent1"/>
                </a:solidFill>
              </a:rPr>
              <a:t>…</a:t>
            </a:r>
            <a:endParaRPr lang="en-US" altLang="en-US" sz="30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8600" y="3962400"/>
            <a:ext cx="5857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This is a </a:t>
            </a:r>
            <a:r>
              <a:rPr lang="en-CA" altLang="en-US" sz="2800" i="0">
                <a:solidFill>
                  <a:schemeClr val="tx2"/>
                </a:solidFill>
              </a:rPr>
              <a:t>method </a:t>
            </a:r>
            <a:r>
              <a:rPr lang="en-CA" altLang="en-US" sz="2800" i="0"/>
              <a:t>within the </a:t>
            </a:r>
            <a:r>
              <a:rPr lang="en-CA" altLang="en-US" sz="2800">
                <a:solidFill>
                  <a:schemeClr val="accent1"/>
                </a:solidFill>
              </a:rPr>
              <a:t>tree</a:t>
            </a:r>
            <a:r>
              <a:rPr lang="en-CA" altLang="en-US" sz="2800" i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   that is public to the user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   and returns a value of type </a:t>
            </a:r>
            <a:r>
              <a:rPr lang="en-CA" altLang="en-US" sz="2800" i="0">
                <a:solidFill>
                  <a:schemeClr val="accent1"/>
                </a:solidFill>
              </a:rPr>
              <a:t>Positions</a:t>
            </a:r>
            <a:r>
              <a:rPr lang="en-CA" altLang="en-US" sz="2800" i="0"/>
              <a:t>.</a:t>
            </a:r>
          </a:p>
        </p:txBody>
      </p:sp>
      <p:grpSp>
        <p:nvGrpSpPr>
          <p:cNvPr id="46089" name="Group 11"/>
          <p:cNvGrpSpPr>
            <a:grpSpLocks/>
          </p:cNvGrpSpPr>
          <p:nvPr/>
        </p:nvGrpSpPr>
        <p:grpSpPr bwMode="auto">
          <a:xfrm>
            <a:off x="8153400" y="741363"/>
            <a:ext cx="927100" cy="1598612"/>
            <a:chOff x="8153400" y="742126"/>
            <a:chExt cx="926756" cy="1597418"/>
          </a:xfrm>
        </p:grpSpPr>
        <p:grpSp>
          <p:nvGrpSpPr>
            <p:cNvPr id="46099" name="Group 12"/>
            <p:cNvGrpSpPr>
              <a:grpSpLocks/>
            </p:cNvGrpSpPr>
            <p:nvPr/>
          </p:nvGrpSpPr>
          <p:grpSpPr bwMode="auto">
            <a:xfrm>
              <a:off x="8153401" y="1295400"/>
              <a:ext cx="914399" cy="410250"/>
              <a:chOff x="5257800" y="1645663"/>
              <a:chExt cx="914399" cy="410250"/>
            </a:xfrm>
          </p:grpSpPr>
          <p:sp>
            <p:nvSpPr>
              <p:cNvPr id="46106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46107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2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6100" name="Group 13"/>
            <p:cNvGrpSpPr>
              <a:grpSpLocks/>
            </p:cNvGrpSpPr>
            <p:nvPr/>
          </p:nvGrpSpPr>
          <p:grpSpPr bwMode="auto">
            <a:xfrm>
              <a:off x="8153400" y="742126"/>
              <a:ext cx="914399" cy="410250"/>
              <a:chOff x="5257800" y="1645663"/>
              <a:chExt cx="914399" cy="410250"/>
            </a:xfrm>
          </p:grpSpPr>
          <p:sp>
            <p:nvSpPr>
              <p:cNvPr id="46104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46105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1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6101" name="Group 14"/>
            <p:cNvGrpSpPr>
              <a:grpSpLocks/>
            </p:cNvGrpSpPr>
            <p:nvPr/>
          </p:nvGrpSpPr>
          <p:grpSpPr bwMode="auto">
            <a:xfrm>
              <a:off x="8165757" y="1929294"/>
              <a:ext cx="914399" cy="410250"/>
              <a:chOff x="5257800" y="1645663"/>
              <a:chExt cx="914399" cy="410250"/>
            </a:xfrm>
          </p:grpSpPr>
          <p:sp>
            <p:nvSpPr>
              <p:cNvPr id="46102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46103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3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81000" y="2590800"/>
            <a:ext cx="30972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This is the tree’s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 private variable</a:t>
            </a:r>
            <a:br>
              <a:rPr lang="en-CA" altLang="en-US" sz="2800" i="0"/>
            </a:br>
            <a:r>
              <a:rPr lang="en-CA" altLang="en-US" sz="2800">
                <a:solidFill>
                  <a:schemeClr val="accent1"/>
                </a:solidFill>
              </a:rPr>
              <a:t>root</a:t>
            </a:r>
            <a:r>
              <a:rPr lang="en-CA" altLang="en-US" sz="2800" i="0"/>
              <a:t>.</a:t>
            </a:r>
          </a:p>
        </p:txBody>
      </p: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flipV="1">
            <a:off x="1928813" y="1928813"/>
            <a:ext cx="128587" cy="2185987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V="1">
            <a:off x="1125538" y="2324100"/>
            <a:ext cx="627062" cy="395288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flipH="1">
            <a:off x="7391400" y="850900"/>
            <a:ext cx="1193800" cy="309563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7788" y="1219200"/>
            <a:ext cx="1081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tx2"/>
                </a:solidFill>
              </a:rPr>
              <a:t>public</a:t>
            </a:r>
            <a:endParaRPr lang="en-US" altLang="en-US" sz="2800">
              <a:solidFill>
                <a:schemeClr val="tx2"/>
              </a:solidFill>
            </a:endParaRPr>
          </a:p>
        </p:txBody>
      </p:sp>
      <p:grpSp>
        <p:nvGrpSpPr>
          <p:cNvPr id="46095" name="Group 28"/>
          <p:cNvGrpSpPr>
            <a:grpSpLocks/>
          </p:cNvGrpSpPr>
          <p:nvPr/>
        </p:nvGrpSpPr>
        <p:grpSpPr bwMode="auto">
          <a:xfrm>
            <a:off x="4800600" y="762000"/>
            <a:ext cx="914400" cy="434975"/>
            <a:chOff x="4800600" y="762000"/>
            <a:chExt cx="914738" cy="435271"/>
          </a:xfrm>
        </p:grpSpPr>
        <p:sp>
          <p:nvSpPr>
            <p:cNvPr id="46096" name="Rectangle 85"/>
            <p:cNvSpPr>
              <a:spLocks noChangeArrowheads="1"/>
            </p:cNvSpPr>
            <p:nvPr/>
          </p:nvSpPr>
          <p:spPr bwMode="auto">
            <a:xfrm>
              <a:off x="5135581" y="762000"/>
              <a:ext cx="201243" cy="20131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46097" name="Rectangle 58"/>
            <p:cNvSpPr>
              <a:spLocks noChangeArrowheads="1"/>
            </p:cNvSpPr>
            <p:nvPr/>
          </p:nvSpPr>
          <p:spPr bwMode="auto">
            <a:xfrm>
              <a:off x="4800600" y="920065"/>
              <a:ext cx="914738" cy="27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>
                  <a:solidFill>
                    <a:schemeClr val="accent1"/>
                  </a:solidFill>
                </a:rPr>
                <a:t>tree</a:t>
              </a:r>
              <a:endParaRPr lang="en-US" altLang="en-US" sz="1800">
                <a:solidFill>
                  <a:schemeClr val="accent1"/>
                </a:solidFill>
              </a:endParaRPr>
            </a:p>
          </p:txBody>
        </p:sp>
        <p:cxnSp>
          <p:nvCxnSpPr>
            <p:cNvPr id="46098" name="Straight Arrow Connector 31"/>
            <p:cNvCxnSpPr>
              <a:cxnSpLocks noChangeShapeType="1"/>
            </p:cNvCxnSpPr>
            <p:nvPr/>
          </p:nvCxnSpPr>
          <p:spPr bwMode="auto">
            <a:xfrm>
              <a:off x="5236203" y="876820"/>
              <a:ext cx="326397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5" r="2576" b="13274"/>
          <a:stretch>
            <a:fillRect/>
          </a:stretch>
        </p:blipFill>
        <p:spPr bwMode="auto">
          <a:xfrm>
            <a:off x="5227638" y="609600"/>
            <a:ext cx="358775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Implementing Positions in Trees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609600"/>
            <a:ext cx="5715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class </a:t>
            </a:r>
            <a:r>
              <a:rPr lang="en-US" altLang="en-US" sz="2800" i="0">
                <a:solidFill>
                  <a:schemeClr val="accent1"/>
                </a:solidFill>
              </a:rPr>
              <a:t>LinkedBinaryTree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Position right(Position </a:t>
            </a:r>
            <a:r>
              <a:rPr lang="en-CA" altLang="en-US" sz="2800">
                <a:solidFill>
                  <a:schemeClr val="accent1"/>
                </a:solidFill>
              </a:rPr>
              <a:t>p</a:t>
            </a:r>
            <a:r>
              <a:rPr lang="en-CA" altLang="en-US" sz="2800" i="0">
                <a:solidFill>
                  <a:schemeClr val="accent1"/>
                </a:solidFill>
              </a:rPr>
              <a:t>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return </a:t>
            </a:r>
            <a:r>
              <a:rPr lang="en-CA" altLang="en-US" sz="2800">
                <a:solidFill>
                  <a:schemeClr val="accent1"/>
                </a:solidFill>
              </a:rPr>
              <a:t>p.right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55626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At any time the user can </a:t>
            </a:r>
            <a:r>
              <a:rPr lang="en-CA" altLang="en-US" sz="2800" i="0">
                <a:solidFill>
                  <a:schemeClr val="tx2"/>
                </a:solidFill>
              </a:rPr>
              <a:t>move</a:t>
            </a:r>
            <a:r>
              <a:rPr lang="en-CA" altLang="en-US" sz="2800" i="0"/>
              <a:t> a position to the</a:t>
            </a:r>
            <a:r>
              <a:rPr lang="en-CA" altLang="en-US" sz="2800" i="0">
                <a:solidFill>
                  <a:schemeClr val="tx2"/>
                </a:solidFill>
              </a:rPr>
              <a:t> right child</a:t>
            </a:r>
            <a:r>
              <a:rPr lang="en-CA" altLang="en-US" sz="2800" i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</a:t>
            </a:r>
            <a:r>
              <a:rPr lang="en-CA" altLang="en-US" sz="2800">
                <a:solidFill>
                  <a:schemeClr val="accent1"/>
                </a:solidFill>
              </a:rPr>
              <a:t>p</a:t>
            </a:r>
            <a:r>
              <a:rPr lang="en-CA" altLang="en-US" sz="2800" baseline="-25000">
                <a:solidFill>
                  <a:schemeClr val="accent1"/>
                </a:solidFill>
              </a:rPr>
              <a:t>2</a:t>
            </a:r>
            <a:r>
              <a:rPr lang="en-CA" altLang="en-US" sz="2800">
                <a:solidFill>
                  <a:schemeClr val="accent1"/>
                </a:solidFill>
              </a:rPr>
              <a:t> = tree.</a:t>
            </a:r>
            <a:r>
              <a:rPr lang="en-CA" altLang="en-US" sz="2800" i="0">
                <a:solidFill>
                  <a:schemeClr val="accent1"/>
                </a:solidFill>
              </a:rPr>
              <a:t>right</a:t>
            </a:r>
            <a:r>
              <a:rPr lang="en-CA" altLang="en-US" sz="2800">
                <a:solidFill>
                  <a:schemeClr val="accent1"/>
                </a:solidFill>
              </a:rPr>
              <a:t>(p</a:t>
            </a:r>
            <a:r>
              <a:rPr lang="en-CA" altLang="en-US" sz="2800" baseline="-25000">
                <a:solidFill>
                  <a:schemeClr val="accent1"/>
                </a:solidFill>
              </a:rPr>
              <a:t>1</a:t>
            </a:r>
            <a:r>
              <a:rPr lang="en-CA" altLang="en-US" sz="2800">
                <a:solidFill>
                  <a:schemeClr val="accent1"/>
                </a:solidFill>
              </a:rPr>
              <a:t>);</a:t>
            </a:r>
            <a:endParaRPr lang="en-CA" altLang="en-US" sz="2800" i="0">
              <a:solidFill>
                <a:schemeClr val="accent1"/>
              </a:solidFill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7135813" y="1063625"/>
            <a:ext cx="300037" cy="3651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47111" name="Rectangle 9"/>
          <p:cNvSpPr>
            <a:spLocks noChangeArrowheads="1"/>
          </p:cNvSpPr>
          <p:nvPr/>
        </p:nvSpPr>
        <p:spPr bwMode="auto">
          <a:xfrm rot="-5400000">
            <a:off x="527844" y="1010444"/>
            <a:ext cx="595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i="0">
                <a:solidFill>
                  <a:schemeClr val="accent1"/>
                </a:solidFill>
              </a:rPr>
              <a:t>…</a:t>
            </a:r>
            <a:endParaRPr lang="en-US" altLang="en-US" sz="30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8600" y="3962400"/>
            <a:ext cx="7772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This is a </a:t>
            </a:r>
            <a:r>
              <a:rPr lang="en-CA" altLang="en-US" sz="2800" i="0">
                <a:solidFill>
                  <a:schemeClr val="tx2"/>
                </a:solidFill>
              </a:rPr>
              <a:t>method</a:t>
            </a:r>
            <a:r>
              <a:rPr lang="en-CA" altLang="en-US" sz="2800" i="0"/>
              <a:t> </a:t>
            </a:r>
            <a:br>
              <a:rPr lang="en-CA" altLang="en-US" sz="2800" i="0"/>
            </a:br>
            <a:r>
              <a:rPr lang="en-CA" altLang="en-US" sz="2800" i="0"/>
              <a:t>   takes a Position</a:t>
            </a:r>
            <a:r>
              <a:rPr lang="en-CA" altLang="en-US" sz="2800">
                <a:solidFill>
                  <a:schemeClr val="accent1"/>
                </a:solidFill>
              </a:rPr>
              <a:t> p </a:t>
            </a:r>
            <a:r>
              <a:rPr lang="en-CA" altLang="en-US" sz="2800" i="0"/>
              <a:t>as input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   and returns a </a:t>
            </a:r>
            <a:r>
              <a:rPr lang="en-CA" altLang="en-US" sz="2800" i="0">
                <a:solidFill>
                  <a:schemeClr val="accent1"/>
                </a:solidFill>
              </a:rPr>
              <a:t>Positions</a:t>
            </a:r>
            <a:r>
              <a:rPr lang="en-CA" altLang="en-US" sz="2800" i="0"/>
              <a:t>, namely </a:t>
            </a:r>
            <a:r>
              <a:rPr lang="en-CA" altLang="en-US" sz="2800">
                <a:solidFill>
                  <a:schemeClr val="accent1"/>
                </a:solidFill>
              </a:rPr>
              <a:t>p</a:t>
            </a:r>
            <a:r>
              <a:rPr lang="en-CA" altLang="en-US" sz="2800" i="0"/>
              <a:t>’s right child.</a:t>
            </a:r>
          </a:p>
        </p:txBody>
      </p:sp>
      <p:grpSp>
        <p:nvGrpSpPr>
          <p:cNvPr id="47113" name="Group 11"/>
          <p:cNvGrpSpPr>
            <a:grpSpLocks/>
          </p:cNvGrpSpPr>
          <p:nvPr/>
        </p:nvGrpSpPr>
        <p:grpSpPr bwMode="auto">
          <a:xfrm>
            <a:off x="8153400" y="741363"/>
            <a:ext cx="927100" cy="1598612"/>
            <a:chOff x="8153400" y="742126"/>
            <a:chExt cx="926756" cy="1597418"/>
          </a:xfrm>
        </p:grpSpPr>
        <p:grpSp>
          <p:nvGrpSpPr>
            <p:cNvPr id="47123" name="Group 12"/>
            <p:cNvGrpSpPr>
              <a:grpSpLocks/>
            </p:cNvGrpSpPr>
            <p:nvPr/>
          </p:nvGrpSpPr>
          <p:grpSpPr bwMode="auto">
            <a:xfrm>
              <a:off x="8153401" y="1295400"/>
              <a:ext cx="914399" cy="410250"/>
              <a:chOff x="5257800" y="1645663"/>
              <a:chExt cx="914399" cy="410250"/>
            </a:xfrm>
          </p:grpSpPr>
          <p:sp>
            <p:nvSpPr>
              <p:cNvPr id="47130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47131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2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7124" name="Group 13"/>
            <p:cNvGrpSpPr>
              <a:grpSpLocks/>
            </p:cNvGrpSpPr>
            <p:nvPr/>
          </p:nvGrpSpPr>
          <p:grpSpPr bwMode="auto">
            <a:xfrm>
              <a:off x="8153400" y="742126"/>
              <a:ext cx="914399" cy="410250"/>
              <a:chOff x="5257800" y="1645663"/>
              <a:chExt cx="914399" cy="410250"/>
            </a:xfrm>
          </p:grpSpPr>
          <p:sp>
            <p:nvSpPr>
              <p:cNvPr id="47128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47129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1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7125" name="Group 14"/>
            <p:cNvGrpSpPr>
              <a:grpSpLocks/>
            </p:cNvGrpSpPr>
            <p:nvPr/>
          </p:nvGrpSpPr>
          <p:grpSpPr bwMode="auto">
            <a:xfrm>
              <a:off x="8165757" y="1929294"/>
              <a:ext cx="914399" cy="410250"/>
              <a:chOff x="5257800" y="1645663"/>
              <a:chExt cx="914399" cy="410250"/>
            </a:xfrm>
          </p:grpSpPr>
          <p:sp>
            <p:nvSpPr>
              <p:cNvPr id="47126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47127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3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</p:grp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H="1">
            <a:off x="8001000" y="1395413"/>
            <a:ext cx="573088" cy="309562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81000" y="2590800"/>
            <a:ext cx="30972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This is the </a:t>
            </a:r>
            <a:r>
              <a:rPr lang="en-CA" altLang="en-US" sz="2800">
                <a:solidFill>
                  <a:schemeClr val="accent1"/>
                </a:solidFill>
              </a:rPr>
              <a:t>right</a:t>
            </a:r>
            <a:br>
              <a:rPr lang="en-CA" altLang="en-US" sz="2800" i="0"/>
            </a:br>
            <a:r>
              <a:rPr lang="en-CA" altLang="en-US" sz="2800" i="0"/>
              <a:t>field of the node</a:t>
            </a:r>
            <a:br>
              <a:rPr lang="en-CA" altLang="en-US" sz="2800" i="0"/>
            </a:br>
            <a:r>
              <a:rPr lang="en-CA" altLang="en-US" sz="2800" i="0"/>
              <a:t>pointed to by </a:t>
            </a:r>
            <a:r>
              <a:rPr lang="en-CA" altLang="en-US" sz="2800">
                <a:solidFill>
                  <a:schemeClr val="accent1"/>
                </a:solidFill>
              </a:rPr>
              <a:t>p</a:t>
            </a:r>
            <a:r>
              <a:rPr lang="en-CA" altLang="en-US" sz="2800" i="0"/>
              <a:t>.</a:t>
            </a:r>
          </a:p>
        </p:txBody>
      </p: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flipV="1">
            <a:off x="2133600" y="1928813"/>
            <a:ext cx="0" cy="2185987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V="1">
            <a:off x="1125538" y="2324100"/>
            <a:ext cx="627062" cy="395288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8" name="Straight Arrow Connector 25"/>
          <p:cNvCxnSpPr>
            <a:cxnSpLocks noChangeShapeType="1"/>
          </p:cNvCxnSpPr>
          <p:nvPr/>
        </p:nvCxnSpPr>
        <p:spPr bwMode="auto">
          <a:xfrm flipH="1">
            <a:off x="7391400" y="850900"/>
            <a:ext cx="1193800" cy="309563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7119" name="Group 25"/>
          <p:cNvGrpSpPr>
            <a:grpSpLocks/>
          </p:cNvGrpSpPr>
          <p:nvPr/>
        </p:nvGrpSpPr>
        <p:grpSpPr bwMode="auto">
          <a:xfrm>
            <a:off x="4800600" y="762000"/>
            <a:ext cx="914400" cy="434975"/>
            <a:chOff x="4800600" y="762000"/>
            <a:chExt cx="914738" cy="435271"/>
          </a:xfrm>
        </p:grpSpPr>
        <p:sp>
          <p:nvSpPr>
            <p:cNvPr id="47120" name="Rectangle 85"/>
            <p:cNvSpPr>
              <a:spLocks noChangeArrowheads="1"/>
            </p:cNvSpPr>
            <p:nvPr/>
          </p:nvSpPr>
          <p:spPr bwMode="auto">
            <a:xfrm>
              <a:off x="5135581" y="762000"/>
              <a:ext cx="201243" cy="20131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47121" name="Rectangle 58"/>
            <p:cNvSpPr>
              <a:spLocks noChangeArrowheads="1"/>
            </p:cNvSpPr>
            <p:nvPr/>
          </p:nvSpPr>
          <p:spPr bwMode="auto">
            <a:xfrm>
              <a:off x="4800600" y="920065"/>
              <a:ext cx="914738" cy="27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>
                  <a:solidFill>
                    <a:schemeClr val="accent1"/>
                  </a:solidFill>
                </a:rPr>
                <a:t>tree</a:t>
              </a:r>
              <a:endParaRPr lang="en-US" altLang="en-US" sz="1800">
                <a:solidFill>
                  <a:schemeClr val="accent1"/>
                </a:solidFill>
              </a:endParaRPr>
            </a:p>
          </p:txBody>
        </p:sp>
        <p:cxnSp>
          <p:nvCxnSpPr>
            <p:cNvPr id="47122" name="Straight Arrow Connector 28"/>
            <p:cNvCxnSpPr>
              <a:cxnSpLocks noChangeShapeType="1"/>
            </p:cNvCxnSpPr>
            <p:nvPr/>
          </p:nvCxnSpPr>
          <p:spPr bwMode="auto">
            <a:xfrm>
              <a:off x="5236203" y="876820"/>
              <a:ext cx="326397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5" r="2576" b="13274"/>
          <a:stretch>
            <a:fillRect/>
          </a:stretch>
        </p:blipFill>
        <p:spPr bwMode="auto">
          <a:xfrm>
            <a:off x="5227638" y="609600"/>
            <a:ext cx="358775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Implementing Positions in Trees</a:t>
            </a:r>
          </a:p>
        </p:txBody>
      </p:sp>
      <p:sp>
        <p:nvSpPr>
          <p:cNvPr id="48132" name="Rectangle 7"/>
          <p:cNvSpPr>
            <a:spLocks noChangeArrowheads="1"/>
          </p:cNvSpPr>
          <p:nvPr/>
        </p:nvSpPr>
        <p:spPr bwMode="auto">
          <a:xfrm>
            <a:off x="152400" y="609600"/>
            <a:ext cx="5715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class </a:t>
            </a:r>
            <a:r>
              <a:rPr lang="en-US" altLang="en-US" sz="2800" i="0" dirty="0" err="1">
                <a:solidFill>
                  <a:schemeClr val="accent1"/>
                </a:solidFill>
              </a:rPr>
              <a:t>LinkedBinaryTree</a:t>
            </a:r>
            <a:r>
              <a:rPr lang="en-US" altLang="en-US" sz="2800" i="0" dirty="0">
                <a:solidFill>
                  <a:schemeClr val="accent1"/>
                </a:solidFill>
              </a:rPr>
              <a:t>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Position right(Position </a:t>
            </a:r>
            <a:r>
              <a:rPr lang="en-CA" altLang="en-US" sz="2800" dirty="0">
                <a:solidFill>
                  <a:schemeClr val="accent1"/>
                </a:solidFill>
              </a:rPr>
              <a:t>p</a:t>
            </a:r>
            <a:r>
              <a:rPr lang="en-CA" altLang="en-US" sz="2800" i="0" dirty="0">
                <a:solidFill>
                  <a:schemeClr val="accent1"/>
                </a:solidFill>
              </a:rPr>
              <a:t>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  return </a:t>
            </a:r>
            <a:r>
              <a:rPr lang="en-CA" altLang="en-US" sz="2800" dirty="0" err="1">
                <a:solidFill>
                  <a:schemeClr val="accent1"/>
                </a:solidFill>
              </a:rPr>
              <a:t>p.right</a:t>
            </a:r>
            <a:r>
              <a:rPr lang="en-CA" altLang="en-US" sz="2800" i="0" dirty="0">
                <a:solidFill>
                  <a:schemeClr val="accent1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5562600"/>
            <a:ext cx="8851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At any time the user can </a:t>
            </a:r>
            <a:r>
              <a:rPr lang="en-CA" altLang="en-US" sz="2800" i="0">
                <a:solidFill>
                  <a:schemeClr val="tx2"/>
                </a:solidFill>
              </a:rPr>
              <a:t>move</a:t>
            </a:r>
            <a:r>
              <a:rPr lang="en-CA" altLang="en-US" sz="2800" i="0"/>
              <a:t> a position to the</a:t>
            </a:r>
            <a:r>
              <a:rPr lang="en-CA" altLang="en-US" sz="2800" i="0">
                <a:solidFill>
                  <a:schemeClr val="tx2"/>
                </a:solidFill>
              </a:rPr>
              <a:t> right child</a:t>
            </a:r>
            <a:r>
              <a:rPr lang="en-CA" altLang="en-US" sz="2800" i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</a:t>
            </a:r>
            <a:r>
              <a:rPr lang="en-CA" altLang="en-US" sz="2800">
                <a:solidFill>
                  <a:schemeClr val="accent1"/>
                </a:solidFill>
              </a:rPr>
              <a:t>p</a:t>
            </a:r>
            <a:r>
              <a:rPr lang="en-CA" altLang="en-US" sz="2800" baseline="-25000">
                <a:solidFill>
                  <a:schemeClr val="accent1"/>
                </a:solidFill>
              </a:rPr>
              <a:t>2</a:t>
            </a:r>
            <a:r>
              <a:rPr lang="en-CA" altLang="en-US" sz="2800">
                <a:solidFill>
                  <a:schemeClr val="accent1"/>
                </a:solidFill>
              </a:rPr>
              <a:t> = tree.</a:t>
            </a:r>
            <a:r>
              <a:rPr lang="en-CA" altLang="en-US" sz="2800" i="0">
                <a:solidFill>
                  <a:schemeClr val="accent1"/>
                </a:solidFill>
              </a:rPr>
              <a:t>right</a:t>
            </a:r>
            <a:r>
              <a:rPr lang="en-CA" altLang="en-US" sz="2800">
                <a:solidFill>
                  <a:schemeClr val="accent1"/>
                </a:solidFill>
              </a:rPr>
              <a:t>(p</a:t>
            </a:r>
            <a:r>
              <a:rPr lang="en-CA" altLang="en-US" sz="2800" baseline="-25000">
                <a:solidFill>
                  <a:schemeClr val="accent1"/>
                </a:solidFill>
              </a:rPr>
              <a:t>1</a:t>
            </a:r>
            <a:r>
              <a:rPr lang="en-CA" altLang="en-US" sz="2800">
                <a:solidFill>
                  <a:schemeClr val="accent1"/>
                </a:solidFill>
              </a:rPr>
              <a:t>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This address gets copied to </a:t>
            </a:r>
            <a:r>
              <a:rPr lang="en-CA" altLang="en-US" sz="2800">
                <a:solidFill>
                  <a:schemeClr val="accent1"/>
                </a:solidFill>
              </a:rPr>
              <a:t>p</a:t>
            </a:r>
            <a:r>
              <a:rPr lang="en-CA" altLang="en-US" sz="2800" baseline="-25000">
                <a:solidFill>
                  <a:schemeClr val="accent1"/>
                </a:solidFill>
              </a:rPr>
              <a:t>2</a:t>
            </a:r>
            <a:r>
              <a:rPr lang="en-CA" altLang="en-US" sz="2800" i="0"/>
              <a:t>.</a:t>
            </a:r>
          </a:p>
        </p:txBody>
      </p:sp>
      <p:sp>
        <p:nvSpPr>
          <p:cNvPr id="48134" name="Rounded Rectangle 8"/>
          <p:cNvSpPr>
            <a:spLocks noChangeArrowheads="1"/>
          </p:cNvSpPr>
          <p:nvPr/>
        </p:nvSpPr>
        <p:spPr bwMode="auto">
          <a:xfrm>
            <a:off x="7135813" y="1063625"/>
            <a:ext cx="300037" cy="3651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48135" name="Rectangle 9"/>
          <p:cNvSpPr>
            <a:spLocks noChangeArrowheads="1"/>
          </p:cNvSpPr>
          <p:nvPr/>
        </p:nvSpPr>
        <p:spPr bwMode="auto">
          <a:xfrm rot="-5400000">
            <a:off x="527844" y="1010444"/>
            <a:ext cx="595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i="0">
                <a:solidFill>
                  <a:schemeClr val="accent1"/>
                </a:solidFill>
              </a:rPr>
              <a:t>…</a:t>
            </a:r>
            <a:endParaRPr lang="en-US" altLang="en-US" sz="30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4463" y="2819400"/>
            <a:ext cx="29797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p.right </a:t>
            </a:r>
            <a:r>
              <a:rPr lang="en-CA" altLang="en-US" sz="2800" i="0"/>
              <a:t>contains the memory address of it’s right child.</a:t>
            </a:r>
          </a:p>
        </p:txBody>
      </p:sp>
      <p:grpSp>
        <p:nvGrpSpPr>
          <p:cNvPr id="48137" name="Group 11"/>
          <p:cNvGrpSpPr>
            <a:grpSpLocks/>
          </p:cNvGrpSpPr>
          <p:nvPr/>
        </p:nvGrpSpPr>
        <p:grpSpPr bwMode="auto">
          <a:xfrm>
            <a:off x="8153400" y="741363"/>
            <a:ext cx="927100" cy="1598612"/>
            <a:chOff x="8153400" y="742126"/>
            <a:chExt cx="926756" cy="1597418"/>
          </a:xfrm>
        </p:grpSpPr>
        <p:grpSp>
          <p:nvGrpSpPr>
            <p:cNvPr id="48148" name="Group 12"/>
            <p:cNvGrpSpPr>
              <a:grpSpLocks/>
            </p:cNvGrpSpPr>
            <p:nvPr/>
          </p:nvGrpSpPr>
          <p:grpSpPr bwMode="auto">
            <a:xfrm>
              <a:off x="8153401" y="1295400"/>
              <a:ext cx="914399" cy="410250"/>
              <a:chOff x="5257800" y="1645663"/>
              <a:chExt cx="914399" cy="410250"/>
            </a:xfrm>
          </p:grpSpPr>
          <p:sp>
            <p:nvSpPr>
              <p:cNvPr id="48155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48156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2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8149" name="Group 13"/>
            <p:cNvGrpSpPr>
              <a:grpSpLocks/>
            </p:cNvGrpSpPr>
            <p:nvPr/>
          </p:nvGrpSpPr>
          <p:grpSpPr bwMode="auto">
            <a:xfrm>
              <a:off x="8153400" y="742126"/>
              <a:ext cx="914399" cy="410250"/>
              <a:chOff x="5257800" y="1645663"/>
              <a:chExt cx="914399" cy="410250"/>
            </a:xfrm>
          </p:grpSpPr>
          <p:sp>
            <p:nvSpPr>
              <p:cNvPr id="48153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48154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1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8150" name="Group 14"/>
            <p:cNvGrpSpPr>
              <a:grpSpLocks/>
            </p:cNvGrpSpPr>
            <p:nvPr/>
          </p:nvGrpSpPr>
          <p:grpSpPr bwMode="auto">
            <a:xfrm>
              <a:off x="8165757" y="1929294"/>
              <a:ext cx="914399" cy="410250"/>
              <a:chOff x="5257800" y="1645663"/>
              <a:chExt cx="914399" cy="410250"/>
            </a:xfrm>
          </p:grpSpPr>
          <p:sp>
            <p:nvSpPr>
              <p:cNvPr id="48151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48152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3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</p:grp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H="1">
            <a:off x="8001000" y="1395413"/>
            <a:ext cx="573088" cy="309562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9" name="Straight Arrow Connector 25"/>
          <p:cNvCxnSpPr>
            <a:cxnSpLocks noChangeShapeType="1"/>
          </p:cNvCxnSpPr>
          <p:nvPr/>
        </p:nvCxnSpPr>
        <p:spPr bwMode="auto">
          <a:xfrm flipH="1">
            <a:off x="7391400" y="850900"/>
            <a:ext cx="1193800" cy="309563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60"/>
          <p:cNvSpPr>
            <a:spLocks noChangeArrowheads="1"/>
          </p:cNvSpPr>
          <p:nvPr/>
        </p:nvSpPr>
        <p:spPr bwMode="auto">
          <a:xfrm>
            <a:off x="7239000" y="2009775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8" name="Rectangle 60"/>
          <p:cNvSpPr>
            <a:spLocks noChangeArrowheads="1"/>
          </p:cNvSpPr>
          <p:nvPr/>
        </p:nvSpPr>
        <p:spPr bwMode="auto">
          <a:xfrm>
            <a:off x="7162800" y="1095375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9" name="Rectangle 60"/>
          <p:cNvSpPr>
            <a:spLocks noChangeArrowheads="1"/>
          </p:cNvSpPr>
          <p:nvPr/>
        </p:nvSpPr>
        <p:spPr bwMode="auto">
          <a:xfrm>
            <a:off x="8455025" y="1219200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cxnSp>
        <p:nvCxnSpPr>
          <p:cNvPr id="48143" name="Straight Arrow Connector 29"/>
          <p:cNvCxnSpPr>
            <a:cxnSpLocks noChangeShapeType="1"/>
          </p:cNvCxnSpPr>
          <p:nvPr/>
        </p:nvCxnSpPr>
        <p:spPr bwMode="auto">
          <a:xfrm flipV="1">
            <a:off x="1125538" y="2324100"/>
            <a:ext cx="627062" cy="395288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8144" name="Group 24"/>
          <p:cNvGrpSpPr>
            <a:grpSpLocks/>
          </p:cNvGrpSpPr>
          <p:nvPr/>
        </p:nvGrpSpPr>
        <p:grpSpPr bwMode="auto">
          <a:xfrm>
            <a:off x="4800600" y="762000"/>
            <a:ext cx="914400" cy="434975"/>
            <a:chOff x="4800600" y="762000"/>
            <a:chExt cx="914738" cy="435271"/>
          </a:xfrm>
        </p:grpSpPr>
        <p:sp>
          <p:nvSpPr>
            <p:cNvPr id="48145" name="Rectangle 85"/>
            <p:cNvSpPr>
              <a:spLocks noChangeArrowheads="1"/>
            </p:cNvSpPr>
            <p:nvPr/>
          </p:nvSpPr>
          <p:spPr bwMode="auto">
            <a:xfrm>
              <a:off x="5135581" y="762000"/>
              <a:ext cx="201243" cy="20131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48146" name="Rectangle 58"/>
            <p:cNvSpPr>
              <a:spLocks noChangeArrowheads="1"/>
            </p:cNvSpPr>
            <p:nvPr/>
          </p:nvSpPr>
          <p:spPr bwMode="auto">
            <a:xfrm>
              <a:off x="4800600" y="920065"/>
              <a:ext cx="914738" cy="27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>
                  <a:solidFill>
                    <a:schemeClr val="accent1"/>
                  </a:solidFill>
                </a:rPr>
                <a:t>tree</a:t>
              </a:r>
              <a:endParaRPr lang="en-US" altLang="en-US" sz="1800">
                <a:solidFill>
                  <a:schemeClr val="accent1"/>
                </a:solidFill>
              </a:endParaRPr>
            </a:p>
          </p:txBody>
        </p:sp>
        <p:cxnSp>
          <p:nvCxnSpPr>
            <p:cNvPr id="48147" name="Straight Arrow Connector 30"/>
            <p:cNvCxnSpPr>
              <a:cxnSpLocks noChangeShapeType="1"/>
            </p:cNvCxnSpPr>
            <p:nvPr/>
          </p:nvCxnSpPr>
          <p:spPr bwMode="auto">
            <a:xfrm>
              <a:off x="5236203" y="876820"/>
              <a:ext cx="326397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5" r="2576" b="13274"/>
          <a:stretch>
            <a:fillRect/>
          </a:stretch>
        </p:blipFill>
        <p:spPr bwMode="auto">
          <a:xfrm>
            <a:off x="5227638" y="609600"/>
            <a:ext cx="358775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Implementing Positions in Trees</a:t>
            </a:r>
          </a:p>
        </p:txBody>
      </p:sp>
      <p:sp>
        <p:nvSpPr>
          <p:cNvPr id="49156" name="Rectangle 7"/>
          <p:cNvSpPr>
            <a:spLocks noChangeArrowheads="1"/>
          </p:cNvSpPr>
          <p:nvPr/>
        </p:nvSpPr>
        <p:spPr bwMode="auto">
          <a:xfrm>
            <a:off x="152400" y="609600"/>
            <a:ext cx="57150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class </a:t>
            </a:r>
            <a:r>
              <a:rPr lang="en-US" altLang="en-US" sz="2800" i="0" dirty="0" err="1">
                <a:solidFill>
                  <a:schemeClr val="accent1"/>
                </a:solidFill>
              </a:rPr>
              <a:t>LinkedBinaryTree</a:t>
            </a:r>
            <a:r>
              <a:rPr lang="en-US" altLang="en-US" sz="2800" i="0" dirty="0">
                <a:solidFill>
                  <a:schemeClr val="accent1"/>
                </a:solidFill>
              </a:rPr>
              <a:t>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Position right(Position </a:t>
            </a:r>
            <a:r>
              <a:rPr lang="en-CA" altLang="en-US" sz="2800" dirty="0">
                <a:solidFill>
                  <a:schemeClr val="accent1"/>
                </a:solidFill>
              </a:rPr>
              <a:t>p</a:t>
            </a:r>
            <a:r>
              <a:rPr lang="en-CA" altLang="en-US" sz="2800" i="0" dirty="0">
                <a:solidFill>
                  <a:schemeClr val="accent1"/>
                </a:solidFill>
              </a:rPr>
              <a:t>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  return </a:t>
            </a:r>
            <a:r>
              <a:rPr lang="en-CA" altLang="en-US" sz="2800" dirty="0" err="1">
                <a:solidFill>
                  <a:schemeClr val="accent1"/>
                </a:solidFill>
              </a:rPr>
              <a:t>p.right</a:t>
            </a:r>
            <a:r>
              <a:rPr lang="en-CA" altLang="en-US" sz="2800" i="0" dirty="0">
                <a:solidFill>
                  <a:schemeClr val="accent1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96900" y="4149725"/>
            <a:ext cx="88519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Oops! If </a:t>
            </a:r>
            <a:r>
              <a:rPr lang="en-CA" altLang="en-US" sz="2800">
                <a:solidFill>
                  <a:schemeClr val="accent1"/>
                </a:solidFill>
              </a:rPr>
              <a:t>p</a:t>
            </a:r>
            <a:r>
              <a:rPr lang="en-CA" altLang="en-US" sz="2800" i="0">
                <a:solidFill>
                  <a:schemeClr val="accent1"/>
                </a:solidFill>
              </a:rPr>
              <a:t> </a:t>
            </a:r>
            <a:r>
              <a:rPr lang="en-CA" altLang="en-US" sz="2800" i="0"/>
              <a:t>is a </a:t>
            </a:r>
            <a:r>
              <a:rPr lang="en-CA" altLang="en-US" sz="2800">
                <a:solidFill>
                  <a:schemeClr val="tx2"/>
                </a:solidFill>
              </a:rPr>
              <a:t>Position</a:t>
            </a:r>
            <a:r>
              <a:rPr lang="en-CA" altLang="en-US" sz="2800" i="0"/>
              <a:t>, then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   it does not know about the </a:t>
            </a:r>
            <a:r>
              <a:rPr lang="en-CA" altLang="en-US" sz="2800">
                <a:solidFill>
                  <a:schemeClr val="accent1"/>
                </a:solidFill>
              </a:rPr>
              <a:t>right</a:t>
            </a:r>
            <a:r>
              <a:rPr lang="en-CA" altLang="en-US" sz="2800" i="0">
                <a:solidFill>
                  <a:schemeClr val="accent1"/>
                </a:solidFill>
              </a:rPr>
              <a:t> </a:t>
            </a:r>
            <a:r>
              <a:rPr lang="en-CA" altLang="en-US" sz="2800" i="0"/>
              <a:t>field.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It must be cast as a </a:t>
            </a:r>
            <a:r>
              <a:rPr lang="en-CA" altLang="en-US" sz="2800" i="0">
                <a:solidFill>
                  <a:schemeClr val="accent1"/>
                </a:solidFill>
              </a:rPr>
              <a:t>Node</a:t>
            </a:r>
            <a:r>
              <a:rPr lang="en-CA" altLang="en-US" sz="2800" i="0"/>
              <a:t>.</a:t>
            </a:r>
          </a:p>
        </p:txBody>
      </p:sp>
      <p:sp>
        <p:nvSpPr>
          <p:cNvPr id="49158" name="Rounded Rectangle 8"/>
          <p:cNvSpPr>
            <a:spLocks noChangeArrowheads="1"/>
          </p:cNvSpPr>
          <p:nvPr/>
        </p:nvSpPr>
        <p:spPr bwMode="auto">
          <a:xfrm>
            <a:off x="7135813" y="1063625"/>
            <a:ext cx="300037" cy="3651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49159" name="Rectangle 9"/>
          <p:cNvSpPr>
            <a:spLocks noChangeArrowheads="1"/>
          </p:cNvSpPr>
          <p:nvPr/>
        </p:nvSpPr>
        <p:spPr bwMode="auto">
          <a:xfrm rot="-5400000">
            <a:off x="527844" y="1010444"/>
            <a:ext cx="595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i="0">
                <a:solidFill>
                  <a:schemeClr val="accent1"/>
                </a:solidFill>
              </a:rPr>
              <a:t>…</a:t>
            </a:r>
            <a:endParaRPr lang="en-US" altLang="en-US" sz="3000"/>
          </a:p>
        </p:txBody>
      </p:sp>
      <p:grpSp>
        <p:nvGrpSpPr>
          <p:cNvPr id="49160" name="Group 11"/>
          <p:cNvGrpSpPr>
            <a:grpSpLocks/>
          </p:cNvGrpSpPr>
          <p:nvPr/>
        </p:nvGrpSpPr>
        <p:grpSpPr bwMode="auto">
          <a:xfrm>
            <a:off x="8153400" y="741363"/>
            <a:ext cx="927100" cy="1598612"/>
            <a:chOff x="8153400" y="742126"/>
            <a:chExt cx="926756" cy="1597418"/>
          </a:xfrm>
        </p:grpSpPr>
        <p:grpSp>
          <p:nvGrpSpPr>
            <p:cNvPr id="49191" name="Group 12"/>
            <p:cNvGrpSpPr>
              <a:grpSpLocks/>
            </p:cNvGrpSpPr>
            <p:nvPr/>
          </p:nvGrpSpPr>
          <p:grpSpPr bwMode="auto">
            <a:xfrm>
              <a:off x="8153401" y="1295400"/>
              <a:ext cx="914399" cy="410250"/>
              <a:chOff x="5257800" y="1645663"/>
              <a:chExt cx="914399" cy="410250"/>
            </a:xfrm>
          </p:grpSpPr>
          <p:sp>
            <p:nvSpPr>
              <p:cNvPr id="49198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49199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2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9192" name="Group 13"/>
            <p:cNvGrpSpPr>
              <a:grpSpLocks/>
            </p:cNvGrpSpPr>
            <p:nvPr/>
          </p:nvGrpSpPr>
          <p:grpSpPr bwMode="auto">
            <a:xfrm>
              <a:off x="8153400" y="742126"/>
              <a:ext cx="914399" cy="410250"/>
              <a:chOff x="5257800" y="1645663"/>
              <a:chExt cx="914399" cy="410250"/>
            </a:xfrm>
          </p:grpSpPr>
          <p:sp>
            <p:nvSpPr>
              <p:cNvPr id="49196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49197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1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9193" name="Group 14"/>
            <p:cNvGrpSpPr>
              <a:grpSpLocks/>
            </p:cNvGrpSpPr>
            <p:nvPr/>
          </p:nvGrpSpPr>
          <p:grpSpPr bwMode="auto">
            <a:xfrm>
              <a:off x="8165757" y="1929294"/>
              <a:ext cx="914399" cy="410250"/>
              <a:chOff x="5257800" y="1645663"/>
              <a:chExt cx="914399" cy="410250"/>
            </a:xfrm>
          </p:grpSpPr>
          <p:sp>
            <p:nvSpPr>
              <p:cNvPr id="49194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49195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3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</p:grpSp>
      <p:cxnSp>
        <p:nvCxnSpPr>
          <p:cNvPr id="49161" name="Straight Arrow Connector 21"/>
          <p:cNvCxnSpPr>
            <a:cxnSpLocks noChangeShapeType="1"/>
          </p:cNvCxnSpPr>
          <p:nvPr/>
        </p:nvCxnSpPr>
        <p:spPr bwMode="auto">
          <a:xfrm flipH="1">
            <a:off x="8001000" y="1395413"/>
            <a:ext cx="573088" cy="309562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62" name="Straight Arrow Connector 25"/>
          <p:cNvCxnSpPr>
            <a:cxnSpLocks noChangeShapeType="1"/>
          </p:cNvCxnSpPr>
          <p:nvPr/>
        </p:nvCxnSpPr>
        <p:spPr bwMode="auto">
          <a:xfrm flipH="1">
            <a:off x="7391400" y="850900"/>
            <a:ext cx="1193800" cy="309563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63" name="Rectangle 60"/>
          <p:cNvSpPr>
            <a:spLocks noChangeArrowheads="1"/>
          </p:cNvSpPr>
          <p:nvPr/>
        </p:nvSpPr>
        <p:spPr bwMode="auto">
          <a:xfrm>
            <a:off x="7239000" y="2009775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49164" name="Rectangle 60"/>
          <p:cNvSpPr>
            <a:spLocks noChangeArrowheads="1"/>
          </p:cNvSpPr>
          <p:nvPr/>
        </p:nvSpPr>
        <p:spPr bwMode="auto">
          <a:xfrm>
            <a:off x="7162800" y="1095375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49165" name="Rectangle 60"/>
          <p:cNvSpPr>
            <a:spLocks noChangeArrowheads="1"/>
          </p:cNvSpPr>
          <p:nvPr/>
        </p:nvSpPr>
        <p:spPr bwMode="auto">
          <a:xfrm>
            <a:off x="8455025" y="1219200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grpSp>
        <p:nvGrpSpPr>
          <p:cNvPr id="49166" name="Group 24"/>
          <p:cNvGrpSpPr>
            <a:grpSpLocks/>
          </p:cNvGrpSpPr>
          <p:nvPr/>
        </p:nvGrpSpPr>
        <p:grpSpPr bwMode="auto">
          <a:xfrm>
            <a:off x="4800600" y="762000"/>
            <a:ext cx="914400" cy="434975"/>
            <a:chOff x="4800600" y="762000"/>
            <a:chExt cx="914738" cy="435271"/>
          </a:xfrm>
        </p:grpSpPr>
        <p:sp>
          <p:nvSpPr>
            <p:cNvPr id="49188" name="Rectangle 85"/>
            <p:cNvSpPr>
              <a:spLocks noChangeArrowheads="1"/>
            </p:cNvSpPr>
            <p:nvPr/>
          </p:nvSpPr>
          <p:spPr bwMode="auto">
            <a:xfrm>
              <a:off x="5135581" y="762000"/>
              <a:ext cx="201243" cy="20131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49189" name="Rectangle 58"/>
            <p:cNvSpPr>
              <a:spLocks noChangeArrowheads="1"/>
            </p:cNvSpPr>
            <p:nvPr/>
          </p:nvSpPr>
          <p:spPr bwMode="auto">
            <a:xfrm>
              <a:off x="4800600" y="920065"/>
              <a:ext cx="914738" cy="27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>
                  <a:solidFill>
                    <a:schemeClr val="accent1"/>
                  </a:solidFill>
                </a:rPr>
                <a:t>tree</a:t>
              </a:r>
              <a:endParaRPr lang="en-US" altLang="en-US" sz="1800">
                <a:solidFill>
                  <a:schemeClr val="accent1"/>
                </a:solidFill>
              </a:endParaRPr>
            </a:p>
          </p:txBody>
        </p:sp>
        <p:cxnSp>
          <p:nvCxnSpPr>
            <p:cNvPr id="49190" name="Straight Arrow Connector 30"/>
            <p:cNvCxnSpPr>
              <a:cxnSpLocks noChangeShapeType="1"/>
            </p:cNvCxnSpPr>
            <p:nvPr/>
          </p:nvCxnSpPr>
          <p:spPr bwMode="auto">
            <a:xfrm>
              <a:off x="5236203" y="876820"/>
              <a:ext cx="326397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2400" y="2182813"/>
            <a:ext cx="5715000" cy="1093787"/>
            <a:chOff x="381000" y="2183028"/>
            <a:chExt cx="5715000" cy="1093572"/>
          </a:xfrm>
        </p:grpSpPr>
        <p:sp>
          <p:nvSpPr>
            <p:cNvPr id="49186" name="Rectangle 7"/>
            <p:cNvSpPr>
              <a:spLocks noChangeArrowheads="1"/>
            </p:cNvSpPr>
            <p:nvPr/>
          </p:nvSpPr>
          <p:spPr bwMode="auto">
            <a:xfrm>
              <a:off x="381000" y="2322493"/>
              <a:ext cx="57150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800" i="0" dirty="0">
                  <a:solidFill>
                    <a:schemeClr val="accent1"/>
                  </a:solidFill>
                </a:rPr>
                <a:t>      Node </a:t>
              </a:r>
              <a:r>
                <a:rPr lang="en-CA" altLang="en-US" sz="2800" dirty="0">
                  <a:solidFill>
                    <a:schemeClr val="accent1"/>
                  </a:solidFill>
                </a:rPr>
                <a:t>n= p</a:t>
              </a:r>
              <a:r>
                <a:rPr lang="en-CA" altLang="en-US" sz="2800" i="0" dirty="0">
                  <a:solidFill>
                    <a:schemeClr val="accent1"/>
                  </a:solidFill>
                </a:rPr>
                <a:t>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800" i="0" dirty="0">
                  <a:solidFill>
                    <a:schemeClr val="accent1"/>
                  </a:solidFill>
                </a:rPr>
                <a:t>      return </a:t>
              </a:r>
              <a:r>
                <a:rPr lang="en-CA" altLang="en-US" sz="2800" dirty="0" err="1">
                  <a:solidFill>
                    <a:schemeClr val="accent1"/>
                  </a:solidFill>
                </a:rPr>
                <a:t>n.right</a:t>
              </a:r>
              <a:r>
                <a:rPr lang="en-CA" altLang="en-US" sz="2800" i="0" dirty="0">
                  <a:solidFill>
                    <a:schemeClr val="accent1"/>
                  </a:solidFill>
                </a:rPr>
                <a:t>;</a:t>
              </a:r>
            </a:p>
          </p:txBody>
        </p:sp>
        <p:cxnSp>
          <p:nvCxnSpPr>
            <p:cNvPr id="49187" name="Straight Connector 30"/>
            <p:cNvCxnSpPr>
              <a:cxnSpLocks noChangeShapeType="1"/>
            </p:cNvCxnSpPr>
            <p:nvPr/>
          </p:nvCxnSpPr>
          <p:spPr bwMode="auto">
            <a:xfrm>
              <a:off x="967131" y="2183028"/>
              <a:ext cx="2080869" cy="0"/>
            </a:xfrm>
            <a:prstGeom prst="lin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" name="Group 6"/>
          <p:cNvGrpSpPr>
            <a:grpSpLocks/>
          </p:cNvGrpSpPr>
          <p:nvPr/>
        </p:nvGrpSpPr>
        <p:grpSpPr bwMode="auto">
          <a:xfrm>
            <a:off x="-76200" y="3843338"/>
            <a:ext cx="923925" cy="957262"/>
            <a:chOff x="2065" y="1551"/>
            <a:chExt cx="1628" cy="1988"/>
          </a:xfrm>
        </p:grpSpPr>
        <p:sp>
          <p:nvSpPr>
            <p:cNvPr id="49169" name="Freeform 7"/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0" name="Freeform 8"/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1" name="Freeform 9"/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2" name="Freeform 10"/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3" name="Freeform 11"/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4" name="Freeform 12"/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5" name="Freeform 13"/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6" name="Freeform 14"/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7" name="Freeform 15"/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8" name="Freeform 16"/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9" name="Freeform 17"/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0" name="Freeform 18"/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1" name="Freeform 19"/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2" name="Freeform 20"/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3" name="Freeform 21"/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4" name="Freeform 22"/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5" name="Freeform 23"/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8BE07F6-56AB-C2A3-3E9B-23958153AFB2}"/>
              </a:ext>
            </a:extLst>
          </p:cNvPr>
          <p:cNvGrpSpPr/>
          <p:nvPr/>
        </p:nvGrpSpPr>
        <p:grpSpPr>
          <a:xfrm>
            <a:off x="7309182" y="1235357"/>
            <a:ext cx="914738" cy="483492"/>
            <a:chOff x="9446329" y="1309135"/>
            <a:chExt cx="914738" cy="630882"/>
          </a:xfrm>
        </p:grpSpPr>
        <p:grpSp>
          <p:nvGrpSpPr>
            <p:cNvPr id="4" name="Group 12">
              <a:extLst>
                <a:ext uri="{FF2B5EF4-FFF2-40B4-BE49-F238E27FC236}">
                  <a16:creationId xmlns:a16="http://schemas.microsoft.com/office/drawing/2014/main" id="{41B7015B-087E-3547-6E48-DA976BD18B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46329" y="1309135"/>
              <a:ext cx="914738" cy="339628"/>
              <a:chOff x="5039508" y="1507456"/>
              <a:chExt cx="914399" cy="339375"/>
            </a:xfrm>
          </p:grpSpPr>
          <p:sp>
            <p:nvSpPr>
              <p:cNvPr id="6" name="Rectangle 85">
                <a:extLst>
                  <a:ext uri="{FF2B5EF4-FFF2-40B4-BE49-F238E27FC236}">
                    <a16:creationId xmlns:a16="http://schemas.microsoft.com/office/drawing/2014/main" id="{893BA5A0-403E-F0CC-E027-1D1688ECB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8" name="Rectangle 58">
                <a:extLst>
                  <a:ext uri="{FF2B5EF4-FFF2-40B4-BE49-F238E27FC236}">
                    <a16:creationId xmlns:a16="http://schemas.microsoft.com/office/drawing/2014/main" id="{78D8553A-66B0-7CB7-59F4-FB980460F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9508" y="1507456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 dirty="0">
                    <a:solidFill>
                      <a:schemeClr val="accent1"/>
                    </a:solidFill>
                  </a:rPr>
                  <a:t>n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</p:grpSp>
        <p:cxnSp>
          <p:nvCxnSpPr>
            <p:cNvPr id="5" name="Straight Arrow Connector 21">
              <a:extLst>
                <a:ext uri="{FF2B5EF4-FFF2-40B4-BE49-F238E27FC236}">
                  <a16:creationId xmlns:a16="http://schemas.microsoft.com/office/drawing/2014/main" id="{DEB86205-99DD-1F0C-D627-703E6C0A6C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999682" y="1526267"/>
              <a:ext cx="102485" cy="41375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Implementing Positions in Trees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5" r="2576" b="13274"/>
          <a:stretch>
            <a:fillRect/>
          </a:stretch>
        </p:blipFill>
        <p:spPr bwMode="auto">
          <a:xfrm>
            <a:off x="5227638" y="609600"/>
            <a:ext cx="358775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609600"/>
            <a:ext cx="5715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class </a:t>
            </a:r>
            <a:r>
              <a:rPr lang="en-US" altLang="en-US" sz="2800" i="0">
                <a:solidFill>
                  <a:schemeClr val="accent1"/>
                </a:solidFill>
              </a:rPr>
              <a:t>LinkedBinaryTree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Position sibling(Position </a:t>
            </a:r>
            <a:r>
              <a:rPr lang="en-CA" altLang="en-US" sz="2800">
                <a:solidFill>
                  <a:schemeClr val="accent1"/>
                </a:solidFill>
              </a:rPr>
              <a:t>p</a:t>
            </a:r>
            <a:r>
              <a:rPr lang="en-CA" altLang="en-US" sz="2800" i="0">
                <a:solidFill>
                  <a:schemeClr val="accent1"/>
                </a:solidFill>
              </a:rPr>
              <a:t>) {</a:t>
            </a:r>
            <a:endParaRPr lang="en-CA" altLang="en-US" sz="1400" i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if( </a:t>
            </a:r>
            <a:r>
              <a:rPr lang="en-CA" altLang="en-US" sz="2800">
                <a:solidFill>
                  <a:schemeClr val="accent1"/>
                </a:solidFill>
              </a:rPr>
              <a:t>n.parent.right</a:t>
            </a:r>
            <a:r>
              <a:rPr lang="en-CA" altLang="en-US" sz="2800" i="0">
                <a:solidFill>
                  <a:schemeClr val="accent1"/>
                </a:solidFill>
              </a:rPr>
              <a:t> = </a:t>
            </a:r>
            <a:r>
              <a:rPr lang="en-CA" altLang="en-US" sz="2800">
                <a:solidFill>
                  <a:schemeClr val="accent1"/>
                </a:solidFill>
              </a:rPr>
              <a:t>n</a:t>
            </a:r>
            <a:r>
              <a:rPr lang="en-CA" altLang="en-US" sz="2800" i="0">
                <a:solidFill>
                  <a:schemeClr val="accent1"/>
                </a:solidFill>
              </a:rPr>
              <a:t>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    return </a:t>
            </a:r>
            <a:r>
              <a:rPr lang="en-CA" altLang="en-US" sz="2800">
                <a:solidFill>
                  <a:schemeClr val="accent1"/>
                </a:solidFill>
              </a:rPr>
              <a:t>n.parent.left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    return </a:t>
            </a:r>
            <a:r>
              <a:rPr lang="en-CA" altLang="en-US" sz="2800">
                <a:solidFill>
                  <a:schemeClr val="accent1"/>
                </a:solidFill>
              </a:rPr>
              <a:t>n.parent.right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5562600"/>
            <a:ext cx="9220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At any time the user can </a:t>
            </a:r>
            <a:r>
              <a:rPr lang="en-CA" altLang="en-US" sz="2800" i="0">
                <a:solidFill>
                  <a:schemeClr val="tx2"/>
                </a:solidFill>
              </a:rPr>
              <a:t>move</a:t>
            </a:r>
            <a:r>
              <a:rPr lang="en-CA" altLang="en-US" sz="2800" i="0"/>
              <a:t> a position to the</a:t>
            </a:r>
            <a:r>
              <a:rPr lang="en-CA" altLang="en-US" sz="2800" i="0">
                <a:solidFill>
                  <a:schemeClr val="tx2"/>
                </a:solidFill>
              </a:rPr>
              <a:t> sibling</a:t>
            </a:r>
            <a:r>
              <a:rPr lang="en-CA" altLang="en-US" sz="2800" i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</a:t>
            </a:r>
            <a:r>
              <a:rPr lang="en-CA" altLang="en-US" sz="2800">
                <a:solidFill>
                  <a:schemeClr val="accent1"/>
                </a:solidFill>
              </a:rPr>
              <a:t>p</a:t>
            </a:r>
            <a:r>
              <a:rPr lang="en-CA" altLang="en-US" sz="2800" baseline="-25000">
                <a:solidFill>
                  <a:schemeClr val="accent1"/>
                </a:solidFill>
              </a:rPr>
              <a:t>3</a:t>
            </a:r>
            <a:r>
              <a:rPr lang="en-CA" altLang="en-US" sz="2800">
                <a:solidFill>
                  <a:schemeClr val="accent1"/>
                </a:solidFill>
              </a:rPr>
              <a:t> = tree.</a:t>
            </a:r>
            <a:r>
              <a:rPr lang="en-CA" altLang="en-US" sz="2800" i="0">
                <a:solidFill>
                  <a:schemeClr val="accent1"/>
                </a:solidFill>
              </a:rPr>
              <a:t>sibling</a:t>
            </a:r>
            <a:r>
              <a:rPr lang="en-CA" altLang="en-US" sz="2800">
                <a:solidFill>
                  <a:schemeClr val="accent1"/>
                </a:solidFill>
              </a:rPr>
              <a:t>(p</a:t>
            </a:r>
            <a:r>
              <a:rPr lang="en-CA" altLang="en-US" sz="2800" baseline="-25000">
                <a:solidFill>
                  <a:schemeClr val="accent1"/>
                </a:solidFill>
              </a:rPr>
              <a:t>2</a:t>
            </a:r>
            <a:r>
              <a:rPr lang="en-CA" altLang="en-US" sz="2800">
                <a:solidFill>
                  <a:schemeClr val="accent1"/>
                </a:solidFill>
              </a:rPr>
              <a:t>);</a:t>
            </a:r>
            <a:endParaRPr lang="en-CA" altLang="en-US" sz="2800" i="0">
              <a:solidFill>
                <a:schemeClr val="accent1"/>
              </a:solidFill>
            </a:endParaRPr>
          </a:p>
        </p:txBody>
      </p:sp>
      <p:grpSp>
        <p:nvGrpSpPr>
          <p:cNvPr id="50182" name="Group 11"/>
          <p:cNvGrpSpPr>
            <a:grpSpLocks/>
          </p:cNvGrpSpPr>
          <p:nvPr/>
        </p:nvGrpSpPr>
        <p:grpSpPr bwMode="auto">
          <a:xfrm>
            <a:off x="8153400" y="741363"/>
            <a:ext cx="927100" cy="1598612"/>
            <a:chOff x="8153400" y="742126"/>
            <a:chExt cx="926756" cy="1597418"/>
          </a:xfrm>
        </p:grpSpPr>
        <p:grpSp>
          <p:nvGrpSpPr>
            <p:cNvPr id="50195" name="Group 12"/>
            <p:cNvGrpSpPr>
              <a:grpSpLocks/>
            </p:cNvGrpSpPr>
            <p:nvPr/>
          </p:nvGrpSpPr>
          <p:grpSpPr bwMode="auto">
            <a:xfrm>
              <a:off x="8153401" y="1295400"/>
              <a:ext cx="914399" cy="410250"/>
              <a:chOff x="5257800" y="1645663"/>
              <a:chExt cx="914399" cy="410250"/>
            </a:xfrm>
          </p:grpSpPr>
          <p:sp>
            <p:nvSpPr>
              <p:cNvPr id="50202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50203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2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0196" name="Group 13"/>
            <p:cNvGrpSpPr>
              <a:grpSpLocks/>
            </p:cNvGrpSpPr>
            <p:nvPr/>
          </p:nvGrpSpPr>
          <p:grpSpPr bwMode="auto">
            <a:xfrm>
              <a:off x="8153400" y="742126"/>
              <a:ext cx="914399" cy="410250"/>
              <a:chOff x="5257800" y="1645663"/>
              <a:chExt cx="914399" cy="410250"/>
            </a:xfrm>
          </p:grpSpPr>
          <p:sp>
            <p:nvSpPr>
              <p:cNvPr id="50200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50201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1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0197" name="Group 14"/>
            <p:cNvGrpSpPr>
              <a:grpSpLocks/>
            </p:cNvGrpSpPr>
            <p:nvPr/>
          </p:nvGrpSpPr>
          <p:grpSpPr bwMode="auto">
            <a:xfrm>
              <a:off x="8165757" y="1929294"/>
              <a:ext cx="914399" cy="410250"/>
              <a:chOff x="5257800" y="1645663"/>
              <a:chExt cx="914399" cy="410250"/>
            </a:xfrm>
          </p:grpSpPr>
          <p:sp>
            <p:nvSpPr>
              <p:cNvPr id="50198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50199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3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</p:grpSp>
      <p:cxnSp>
        <p:nvCxnSpPr>
          <p:cNvPr id="50183" name="Straight Arrow Connector 21"/>
          <p:cNvCxnSpPr>
            <a:cxnSpLocks noChangeShapeType="1"/>
          </p:cNvCxnSpPr>
          <p:nvPr/>
        </p:nvCxnSpPr>
        <p:spPr bwMode="auto">
          <a:xfrm flipH="1">
            <a:off x="8001000" y="1395413"/>
            <a:ext cx="573088" cy="309562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4" name="Straight Arrow Connector 25"/>
          <p:cNvCxnSpPr>
            <a:cxnSpLocks noChangeShapeType="1"/>
          </p:cNvCxnSpPr>
          <p:nvPr/>
        </p:nvCxnSpPr>
        <p:spPr bwMode="auto">
          <a:xfrm flipH="1">
            <a:off x="7391400" y="850900"/>
            <a:ext cx="1193800" cy="309563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flipH="1" flipV="1">
            <a:off x="6781800" y="1928813"/>
            <a:ext cx="1804988" cy="96837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6" name="Rectangle 27"/>
          <p:cNvSpPr>
            <a:spLocks noChangeArrowheads="1"/>
          </p:cNvSpPr>
          <p:nvPr/>
        </p:nvSpPr>
        <p:spPr bwMode="auto">
          <a:xfrm rot="-5400000">
            <a:off x="527844" y="1010444"/>
            <a:ext cx="595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i="0">
                <a:solidFill>
                  <a:schemeClr val="accent1"/>
                </a:solidFill>
              </a:rPr>
              <a:t>…</a:t>
            </a:r>
            <a:endParaRPr lang="en-US" altLang="en-US" sz="3000"/>
          </a:p>
        </p:txBody>
      </p:sp>
      <p:grpSp>
        <p:nvGrpSpPr>
          <p:cNvPr id="50187" name="Group 19"/>
          <p:cNvGrpSpPr>
            <a:grpSpLocks/>
          </p:cNvGrpSpPr>
          <p:nvPr/>
        </p:nvGrpSpPr>
        <p:grpSpPr bwMode="auto">
          <a:xfrm>
            <a:off x="4800600" y="762000"/>
            <a:ext cx="914400" cy="434975"/>
            <a:chOff x="4800600" y="762000"/>
            <a:chExt cx="914738" cy="435271"/>
          </a:xfrm>
        </p:grpSpPr>
        <p:sp>
          <p:nvSpPr>
            <p:cNvPr id="50192" name="Rectangle 85"/>
            <p:cNvSpPr>
              <a:spLocks noChangeArrowheads="1"/>
            </p:cNvSpPr>
            <p:nvPr/>
          </p:nvSpPr>
          <p:spPr bwMode="auto">
            <a:xfrm>
              <a:off x="5135581" y="762000"/>
              <a:ext cx="201243" cy="20131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50193" name="Rectangle 58"/>
            <p:cNvSpPr>
              <a:spLocks noChangeArrowheads="1"/>
            </p:cNvSpPr>
            <p:nvPr/>
          </p:nvSpPr>
          <p:spPr bwMode="auto">
            <a:xfrm>
              <a:off x="4800600" y="920065"/>
              <a:ext cx="914738" cy="27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>
                  <a:solidFill>
                    <a:schemeClr val="accent1"/>
                  </a:solidFill>
                </a:rPr>
                <a:t>tree</a:t>
              </a:r>
              <a:endParaRPr lang="en-US" altLang="en-US" sz="1800">
                <a:solidFill>
                  <a:schemeClr val="accent1"/>
                </a:solidFill>
              </a:endParaRPr>
            </a:p>
          </p:txBody>
        </p:sp>
        <p:cxnSp>
          <p:nvCxnSpPr>
            <p:cNvPr id="50194" name="Straight Arrow Connector 22"/>
            <p:cNvCxnSpPr>
              <a:cxnSpLocks noChangeShapeType="1"/>
            </p:cNvCxnSpPr>
            <p:nvPr/>
          </p:nvCxnSpPr>
          <p:spPr bwMode="auto">
            <a:xfrm>
              <a:off x="5236203" y="876820"/>
              <a:ext cx="326397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60700" y="1812925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 i="0" dirty="0">
                <a:solidFill>
                  <a:schemeClr val="accent1"/>
                </a:solidFill>
              </a:rPr>
              <a:t>Node n=p;                                        </a:t>
            </a:r>
            <a:endParaRPr lang="en-US" altLang="en-US" sz="1200" dirty="0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0" y="1752600"/>
            <a:ext cx="7010400" cy="2819400"/>
            <a:chOff x="0" y="1752600"/>
            <a:chExt cx="7010400" cy="2819400"/>
          </a:xfrm>
        </p:grpSpPr>
        <p:sp>
          <p:nvSpPr>
            <p:cNvPr id="50190" name="Rectangle 28"/>
            <p:cNvSpPr>
              <a:spLocks noChangeArrowheads="1"/>
            </p:cNvSpPr>
            <p:nvPr/>
          </p:nvSpPr>
          <p:spPr bwMode="auto">
            <a:xfrm>
              <a:off x="32631" y="1752600"/>
              <a:ext cx="38535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000" i="0">
                  <a:solidFill>
                    <a:srgbClr val="FF0000"/>
                  </a:solidFill>
                </a:rPr>
                <a:t>      if( </a:t>
              </a:r>
              <a:r>
                <a:rPr lang="en-CA" altLang="en-US" sz="2000">
                  <a:solidFill>
                    <a:srgbClr val="FF0000"/>
                  </a:solidFill>
                </a:rPr>
                <a:t>n.parent</a:t>
              </a:r>
              <a:r>
                <a:rPr lang="en-CA" altLang="en-US" sz="2000" i="0">
                  <a:solidFill>
                    <a:srgbClr val="FF0000"/>
                  </a:solidFill>
                </a:rPr>
                <a:t> != </a:t>
              </a:r>
              <a:r>
                <a:rPr lang="en-CA" altLang="en-US" sz="2000">
                  <a:solidFill>
                    <a:srgbClr val="FF0000"/>
                  </a:solidFill>
                </a:rPr>
                <a:t>null</a:t>
              </a:r>
              <a:r>
                <a:rPr lang="en-CA" altLang="en-US" sz="2000" i="0">
                  <a:solidFill>
                    <a:srgbClr val="FF0000"/>
                  </a:solidFill>
                </a:rPr>
                <a:t> )</a:t>
              </a:r>
            </a:p>
          </p:txBody>
        </p:sp>
        <p:sp>
          <p:nvSpPr>
            <p:cNvPr id="50191" name="Rectangle 29"/>
            <p:cNvSpPr>
              <a:spLocks noChangeArrowheads="1"/>
            </p:cNvSpPr>
            <p:nvPr/>
          </p:nvSpPr>
          <p:spPr bwMode="auto">
            <a:xfrm>
              <a:off x="0" y="3556337"/>
              <a:ext cx="70104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000" i="0">
                  <a:solidFill>
                    <a:srgbClr val="FF0000"/>
                  </a:solidFill>
                </a:rPr>
                <a:t>       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000" i="0">
                  <a:solidFill>
                    <a:srgbClr val="FF0000"/>
                  </a:solidFill>
                </a:rPr>
                <a:t>             </a:t>
              </a:r>
              <a:r>
                <a:rPr lang="en-US" altLang="en-US" sz="2000" i="0">
                  <a:solidFill>
                    <a:srgbClr val="FF0000"/>
                  </a:solidFill>
                </a:rPr>
                <a:t>throw new IllegalArgumentException(“p is the root");</a:t>
              </a:r>
              <a:r>
                <a:rPr lang="en-CA" altLang="en-US" sz="2000" i="0">
                  <a:solidFill>
                    <a:srgbClr val="FF0000"/>
                  </a:solidFill>
                </a:rPr>
                <a:t>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000" i="0">
                  <a:solidFill>
                    <a:srgbClr val="FF0000"/>
                  </a:solidFill>
                </a:rPr>
                <a:t>      }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349BE6-819A-3E8D-B795-34C075A4B64E}"/>
              </a:ext>
            </a:extLst>
          </p:cNvPr>
          <p:cNvGrpSpPr/>
          <p:nvPr/>
        </p:nvGrpSpPr>
        <p:grpSpPr>
          <a:xfrm>
            <a:off x="7309182" y="1235357"/>
            <a:ext cx="914738" cy="483492"/>
            <a:chOff x="9446329" y="1309135"/>
            <a:chExt cx="914738" cy="630882"/>
          </a:xfrm>
        </p:grpSpPr>
        <p:grpSp>
          <p:nvGrpSpPr>
            <p:cNvPr id="21" name="Group 12">
              <a:extLst>
                <a:ext uri="{FF2B5EF4-FFF2-40B4-BE49-F238E27FC236}">
                  <a16:creationId xmlns:a16="http://schemas.microsoft.com/office/drawing/2014/main" id="{0EE491F5-16F4-8CD4-9EAB-B79B08594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46329" y="1309135"/>
              <a:ext cx="914738" cy="339628"/>
              <a:chOff x="5039508" y="1507456"/>
              <a:chExt cx="914399" cy="339375"/>
            </a:xfrm>
          </p:grpSpPr>
          <p:sp>
            <p:nvSpPr>
              <p:cNvPr id="23" name="Rectangle 85">
                <a:extLst>
                  <a:ext uri="{FF2B5EF4-FFF2-40B4-BE49-F238E27FC236}">
                    <a16:creationId xmlns:a16="http://schemas.microsoft.com/office/drawing/2014/main" id="{E75B1B52-AEE4-5A30-46DB-FA95B75DB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24" name="Rectangle 58">
                <a:extLst>
                  <a:ext uri="{FF2B5EF4-FFF2-40B4-BE49-F238E27FC236}">
                    <a16:creationId xmlns:a16="http://schemas.microsoft.com/office/drawing/2014/main" id="{F28778CD-E5D0-E005-5FD0-646F561FD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9508" y="1507456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 dirty="0">
                    <a:solidFill>
                      <a:schemeClr val="accent1"/>
                    </a:solidFill>
                  </a:rPr>
                  <a:t>n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3C30E30-B78A-4E4A-C778-6B4C4F5F2C4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999682" y="1526267"/>
              <a:ext cx="102485" cy="41375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2000" y="927318"/>
            <a:ext cx="3733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p </a:t>
            </a:r>
            <a:r>
              <a:rPr lang="en-CA" altLang="en-US" sz="2800" i="0" dirty="0">
                <a:solidFill>
                  <a:schemeClr val="accent1"/>
                </a:solidFill>
              </a:rPr>
              <a:t>= big data structure;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q</a:t>
            </a:r>
            <a:r>
              <a:rPr lang="en-CA" altLang="en-US" sz="2800" i="0" dirty="0">
                <a:solidFill>
                  <a:schemeClr val="accent1"/>
                </a:solidFill>
              </a:rPr>
              <a:t> = </a:t>
            </a:r>
            <a:r>
              <a:rPr lang="en-CA" altLang="en-US" sz="2800" dirty="0">
                <a:solidFill>
                  <a:schemeClr val="accent1"/>
                </a:solidFill>
              </a:rPr>
              <a:t>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 err="1">
                <a:solidFill>
                  <a:schemeClr val="accent1"/>
                </a:solidFill>
              </a:rPr>
              <a:t>q.work</a:t>
            </a:r>
            <a:r>
              <a:rPr lang="en-CA" altLang="en-US" sz="2800" dirty="0">
                <a:solidFill>
                  <a:schemeClr val="accent1"/>
                </a:solidFill>
              </a:rPr>
              <a:t> </a:t>
            </a:r>
            <a:r>
              <a:rPr lang="en-CA" altLang="en-US" sz="2800" i="0" dirty="0">
                <a:solidFill>
                  <a:schemeClr val="accent1"/>
                </a:solidFill>
              </a:rPr>
              <a:t>= “HUST”;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print </a:t>
            </a:r>
            <a:r>
              <a:rPr lang="en-CA" altLang="en-US" sz="2800" dirty="0" err="1">
                <a:solidFill>
                  <a:schemeClr val="accent1"/>
                </a:solidFill>
              </a:rPr>
              <a:t>p.work</a:t>
            </a:r>
            <a:r>
              <a:rPr lang="en-CA" altLang="en-US" sz="2800" dirty="0">
                <a:solidFill>
                  <a:schemeClr val="accent1"/>
                </a:solidFill>
              </a:rPr>
              <a:t>;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3471862" cy="20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648200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00200" y="4998720"/>
            <a:ext cx="1095756" cy="1706880"/>
            <a:chOff x="2065" y="1551"/>
            <a:chExt cx="1628" cy="1988"/>
          </a:xfrm>
        </p:grpSpPr>
        <p:sp>
          <p:nvSpPr>
            <p:cNvPr id="118" name="Freeform 10"/>
            <p:cNvSpPr>
              <a:spLocks/>
            </p:cNvSpPr>
            <p:nvPr/>
          </p:nvSpPr>
          <p:spPr bwMode="auto">
            <a:xfrm>
              <a:off x="2777" y="1977"/>
              <a:ext cx="330" cy="338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" name="Freeform 11"/>
            <p:cNvSpPr>
              <a:spLocks/>
            </p:cNvSpPr>
            <p:nvPr/>
          </p:nvSpPr>
          <p:spPr bwMode="auto">
            <a:xfrm>
              <a:off x="2810" y="1930"/>
              <a:ext cx="304" cy="129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Freeform 12"/>
            <p:cNvSpPr>
              <a:spLocks/>
            </p:cNvSpPr>
            <p:nvPr/>
          </p:nvSpPr>
          <p:spPr bwMode="auto">
            <a:xfrm>
              <a:off x="2891" y="1840"/>
              <a:ext cx="514" cy="634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" name="Freeform 13"/>
            <p:cNvSpPr>
              <a:spLocks/>
            </p:cNvSpPr>
            <p:nvPr/>
          </p:nvSpPr>
          <p:spPr bwMode="auto">
            <a:xfrm>
              <a:off x="3188" y="2047"/>
              <a:ext cx="45" cy="85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Freeform 14"/>
            <p:cNvSpPr>
              <a:spLocks/>
            </p:cNvSpPr>
            <p:nvPr/>
          </p:nvSpPr>
          <p:spPr bwMode="auto">
            <a:xfrm>
              <a:off x="3141" y="1561"/>
              <a:ext cx="552" cy="453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" name="Freeform 15"/>
            <p:cNvSpPr>
              <a:spLocks/>
            </p:cNvSpPr>
            <p:nvPr/>
          </p:nvSpPr>
          <p:spPr bwMode="auto">
            <a:xfrm>
              <a:off x="3136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Freeform 16"/>
            <p:cNvSpPr>
              <a:spLocks/>
            </p:cNvSpPr>
            <p:nvPr/>
          </p:nvSpPr>
          <p:spPr bwMode="auto">
            <a:xfrm>
              <a:off x="3098" y="1812"/>
              <a:ext cx="26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Freeform 17"/>
            <p:cNvSpPr>
              <a:spLocks/>
            </p:cNvSpPr>
            <p:nvPr/>
          </p:nvSpPr>
          <p:spPr bwMode="auto">
            <a:xfrm>
              <a:off x="3037" y="1831"/>
              <a:ext cx="66" cy="81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Freeform 18"/>
            <p:cNvSpPr>
              <a:spLocks/>
            </p:cNvSpPr>
            <p:nvPr/>
          </p:nvSpPr>
          <p:spPr bwMode="auto">
            <a:xfrm>
              <a:off x="2440" y="1819"/>
              <a:ext cx="420" cy="669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Freeform 19"/>
            <p:cNvSpPr>
              <a:spLocks/>
            </p:cNvSpPr>
            <p:nvPr/>
          </p:nvSpPr>
          <p:spPr bwMode="auto">
            <a:xfrm>
              <a:off x="2499" y="1551"/>
              <a:ext cx="347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8" name="Freeform 20"/>
            <p:cNvSpPr>
              <a:spLocks/>
            </p:cNvSpPr>
            <p:nvPr/>
          </p:nvSpPr>
          <p:spPr bwMode="auto">
            <a:xfrm>
              <a:off x="2879" y="1821"/>
              <a:ext cx="68" cy="76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9" name="Freeform 21"/>
            <p:cNvSpPr>
              <a:spLocks/>
            </p:cNvSpPr>
            <p:nvPr/>
          </p:nvSpPr>
          <p:spPr bwMode="auto">
            <a:xfrm>
              <a:off x="2857" y="1782"/>
              <a:ext cx="40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" name="Freeform 22"/>
            <p:cNvSpPr>
              <a:spLocks/>
            </p:cNvSpPr>
            <p:nvPr/>
          </p:nvSpPr>
          <p:spPr bwMode="auto">
            <a:xfrm>
              <a:off x="2666" y="1962"/>
              <a:ext cx="80" cy="67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" name="Freeform 23"/>
            <p:cNvSpPr>
              <a:spLocks/>
            </p:cNvSpPr>
            <p:nvPr/>
          </p:nvSpPr>
          <p:spPr bwMode="auto">
            <a:xfrm>
              <a:off x="2688" y="1990"/>
              <a:ext cx="85" cy="74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2" name="Freeform 24"/>
            <p:cNvSpPr>
              <a:spLocks/>
            </p:cNvSpPr>
            <p:nvPr/>
          </p:nvSpPr>
          <p:spPr bwMode="auto">
            <a:xfrm>
              <a:off x="2626" y="2367"/>
              <a:ext cx="325" cy="573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Freeform 25"/>
            <p:cNvSpPr>
              <a:spLocks/>
            </p:cNvSpPr>
            <p:nvPr/>
          </p:nvSpPr>
          <p:spPr bwMode="auto">
            <a:xfrm>
              <a:off x="2607" y="2860"/>
              <a:ext cx="366" cy="679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4" name="Freeform 26"/>
            <p:cNvSpPr>
              <a:spLocks/>
            </p:cNvSpPr>
            <p:nvPr/>
          </p:nvSpPr>
          <p:spPr bwMode="auto">
            <a:xfrm>
              <a:off x="2065" y="2761"/>
              <a:ext cx="693" cy="362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5" name="AutoShape 35"/>
          <p:cNvSpPr>
            <a:spLocks noChangeArrowheads="1"/>
          </p:cNvSpPr>
          <p:nvPr/>
        </p:nvSpPr>
        <p:spPr bwMode="auto">
          <a:xfrm>
            <a:off x="2590800" y="4724400"/>
            <a:ext cx="2438400" cy="990600"/>
          </a:xfrm>
          <a:prstGeom prst="wedgeRoundRectCallout">
            <a:avLst>
              <a:gd name="adj1" fmla="val -55145"/>
              <a:gd name="adj2" fmla="val -9082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i="0" dirty="0"/>
              <a:t>How is this implemented?</a:t>
            </a:r>
          </a:p>
        </p:txBody>
      </p:sp>
      <p:sp>
        <p:nvSpPr>
          <p:cNvPr id="137" name="Rectangle 58"/>
          <p:cNvSpPr>
            <a:spLocks noChangeArrowheads="1"/>
          </p:cNvSpPr>
          <p:nvPr/>
        </p:nvSpPr>
        <p:spPr bwMode="auto">
          <a:xfrm>
            <a:off x="4679770" y="929908"/>
            <a:ext cx="10985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accent1"/>
                </a:solidFill>
              </a:rPr>
              <a:t>p</a:t>
            </a:r>
          </a:p>
        </p:txBody>
      </p:sp>
      <p:sp>
        <p:nvSpPr>
          <p:cNvPr id="138" name="Rectangle 58"/>
          <p:cNvSpPr>
            <a:spLocks noChangeArrowheads="1"/>
          </p:cNvSpPr>
          <p:nvPr/>
        </p:nvSpPr>
        <p:spPr bwMode="auto">
          <a:xfrm>
            <a:off x="4635137" y="1384672"/>
            <a:ext cx="1098550" cy="43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accent1"/>
                </a:solidFill>
              </a:rPr>
              <a:t>q</a:t>
            </a:r>
          </a:p>
        </p:txBody>
      </p:sp>
      <p:sp>
        <p:nvSpPr>
          <p:cNvPr id="36" name="AutoShape 35"/>
          <p:cNvSpPr>
            <a:spLocks noChangeArrowheads="1"/>
          </p:cNvSpPr>
          <p:nvPr/>
        </p:nvSpPr>
        <p:spPr bwMode="auto">
          <a:xfrm>
            <a:off x="838200" y="3657600"/>
            <a:ext cx="3048000" cy="914400"/>
          </a:xfrm>
          <a:prstGeom prst="wedgeRoundRectCallout">
            <a:avLst>
              <a:gd name="adj1" fmla="val -35776"/>
              <a:gd name="adj2" fmla="val 90750"/>
              <a:gd name="adj3" fmla="val 16667"/>
            </a:avLst>
          </a:prstGeom>
          <a:noFill/>
          <a:ln w="381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Pointers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096000" y="2101427"/>
            <a:ext cx="990600" cy="40011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>
                <a:solidFill>
                  <a:schemeClr val="bg2"/>
                </a:solidFill>
              </a:rPr>
              <a:t>HUST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Quick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3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Implementing Positions in Trees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5" r="2576" b="13274"/>
          <a:stretch>
            <a:fillRect/>
          </a:stretch>
        </p:blipFill>
        <p:spPr bwMode="auto">
          <a:xfrm>
            <a:off x="5227638" y="609600"/>
            <a:ext cx="358775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609600"/>
            <a:ext cx="5715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class </a:t>
            </a:r>
            <a:r>
              <a:rPr lang="en-US" altLang="en-US" sz="2800" i="0" dirty="0" err="1">
                <a:solidFill>
                  <a:schemeClr val="accent1"/>
                </a:solidFill>
              </a:rPr>
              <a:t>LinkedBinaryTree</a:t>
            </a:r>
            <a:r>
              <a:rPr lang="en-US" altLang="en-US" sz="2800" i="0" dirty="0">
                <a:solidFill>
                  <a:schemeClr val="accent1"/>
                </a:solidFill>
              </a:rPr>
              <a:t>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3810000"/>
            <a:ext cx="8915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At any time the user can access the element of type </a:t>
            </a:r>
            <a:r>
              <a:rPr lang="en-CA" altLang="en-US" sz="2800" i="0" dirty="0">
                <a:solidFill>
                  <a:srgbClr val="FFC000"/>
                </a:solidFill>
              </a:rPr>
              <a:t>E</a:t>
            </a:r>
            <a:br>
              <a:rPr lang="en-CA" altLang="en-US" sz="2800" i="0" dirty="0"/>
            </a:br>
            <a:r>
              <a:rPr lang="en-CA" altLang="en-US" sz="2800" i="0" dirty="0"/>
              <a:t>   stored at a position </a:t>
            </a:r>
            <a:r>
              <a:rPr lang="en-CA" altLang="en-US" sz="2800" dirty="0">
                <a:solidFill>
                  <a:schemeClr val="accent1"/>
                </a:solidFill>
              </a:rPr>
              <a:t>p</a:t>
            </a:r>
            <a:r>
              <a:rPr lang="en-CA" altLang="en-US" sz="2800" baseline="-25000" dirty="0">
                <a:solidFill>
                  <a:schemeClr val="accent1"/>
                </a:solidFill>
              </a:rPr>
              <a:t>2</a:t>
            </a:r>
            <a:r>
              <a:rPr lang="en-CA" altLang="en-US" sz="2800" i="0" dirty="0"/>
              <a:t>.  (Here </a:t>
            </a:r>
            <a:r>
              <a:rPr lang="en-CA" altLang="en-US" sz="2800" dirty="0">
                <a:solidFill>
                  <a:srgbClr val="00B0F0"/>
                </a:solidFill>
              </a:rPr>
              <a:t>Seattle</a:t>
            </a:r>
            <a:r>
              <a:rPr lang="en-CA" altLang="en-US" sz="2800" i="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E </a:t>
            </a:r>
            <a:r>
              <a:rPr lang="en-CA" altLang="en-US" sz="2800" dirty="0" err="1">
                <a:solidFill>
                  <a:schemeClr val="accent1"/>
                </a:solidFill>
              </a:rPr>
              <a:t>e</a:t>
            </a:r>
            <a:r>
              <a:rPr lang="en-CA" altLang="en-US" sz="2800" dirty="0">
                <a:solidFill>
                  <a:schemeClr val="accent1"/>
                </a:solidFill>
              </a:rPr>
              <a:t> = p</a:t>
            </a:r>
            <a:r>
              <a:rPr lang="en-CA" altLang="en-US" sz="2800" baseline="-25000" dirty="0">
                <a:solidFill>
                  <a:schemeClr val="accent1"/>
                </a:solidFill>
              </a:rPr>
              <a:t>2</a:t>
            </a:r>
            <a:r>
              <a:rPr lang="en-CA" altLang="en-US" sz="2800" dirty="0">
                <a:solidFill>
                  <a:schemeClr val="accent1"/>
                </a:solidFill>
              </a:rPr>
              <a:t>.element;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Jeff likes this, but the Java complains that </a:t>
            </a:r>
            <a:r>
              <a:rPr lang="en-CA" altLang="en-US" sz="2800" dirty="0">
                <a:solidFill>
                  <a:schemeClr val="accent1"/>
                </a:solidFill>
              </a:rPr>
              <a:t>element </a:t>
            </a:r>
            <a:r>
              <a:rPr lang="en-CA" altLang="en-US" sz="2800" i="0" dirty="0"/>
              <a:t>is hidden.</a:t>
            </a:r>
          </a:p>
        </p:txBody>
      </p:sp>
      <p:sp>
        <p:nvSpPr>
          <p:cNvPr id="52230" name="Rectangle 9"/>
          <p:cNvSpPr>
            <a:spLocks noChangeArrowheads="1"/>
          </p:cNvSpPr>
          <p:nvPr/>
        </p:nvSpPr>
        <p:spPr bwMode="auto">
          <a:xfrm rot="-5400000">
            <a:off x="527844" y="1010444"/>
            <a:ext cx="595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i="0">
                <a:solidFill>
                  <a:schemeClr val="accent1"/>
                </a:solidFill>
              </a:rPr>
              <a:t>…</a:t>
            </a:r>
            <a:endParaRPr lang="en-US" altLang="en-US" sz="3000"/>
          </a:p>
        </p:txBody>
      </p:sp>
      <p:grpSp>
        <p:nvGrpSpPr>
          <p:cNvPr id="52231" name="Group 11"/>
          <p:cNvGrpSpPr>
            <a:grpSpLocks/>
          </p:cNvGrpSpPr>
          <p:nvPr/>
        </p:nvGrpSpPr>
        <p:grpSpPr bwMode="auto">
          <a:xfrm>
            <a:off x="8153400" y="741363"/>
            <a:ext cx="927100" cy="1598612"/>
            <a:chOff x="8153400" y="742126"/>
            <a:chExt cx="926756" cy="1597418"/>
          </a:xfrm>
        </p:grpSpPr>
        <p:grpSp>
          <p:nvGrpSpPr>
            <p:cNvPr id="52243" name="Group 12"/>
            <p:cNvGrpSpPr>
              <a:grpSpLocks/>
            </p:cNvGrpSpPr>
            <p:nvPr/>
          </p:nvGrpSpPr>
          <p:grpSpPr bwMode="auto">
            <a:xfrm>
              <a:off x="8153401" y="1295400"/>
              <a:ext cx="914399" cy="410250"/>
              <a:chOff x="5257800" y="1645663"/>
              <a:chExt cx="914399" cy="410250"/>
            </a:xfrm>
          </p:grpSpPr>
          <p:sp>
            <p:nvSpPr>
              <p:cNvPr id="52250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52251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2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2244" name="Group 13"/>
            <p:cNvGrpSpPr>
              <a:grpSpLocks/>
            </p:cNvGrpSpPr>
            <p:nvPr/>
          </p:nvGrpSpPr>
          <p:grpSpPr bwMode="auto">
            <a:xfrm>
              <a:off x="8153400" y="742126"/>
              <a:ext cx="914399" cy="410250"/>
              <a:chOff x="5257800" y="1645663"/>
              <a:chExt cx="914399" cy="410250"/>
            </a:xfrm>
          </p:grpSpPr>
          <p:sp>
            <p:nvSpPr>
              <p:cNvPr id="52248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52249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1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2245" name="Group 14"/>
            <p:cNvGrpSpPr>
              <a:grpSpLocks/>
            </p:cNvGrpSpPr>
            <p:nvPr/>
          </p:nvGrpSpPr>
          <p:grpSpPr bwMode="auto">
            <a:xfrm>
              <a:off x="8165757" y="1929294"/>
              <a:ext cx="914399" cy="410250"/>
              <a:chOff x="5257800" y="1645663"/>
              <a:chExt cx="914399" cy="410250"/>
            </a:xfrm>
          </p:grpSpPr>
          <p:sp>
            <p:nvSpPr>
              <p:cNvPr id="52246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52247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3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</p:grpSp>
      <p:cxnSp>
        <p:nvCxnSpPr>
          <p:cNvPr id="52232" name="Straight Arrow Connector 21"/>
          <p:cNvCxnSpPr>
            <a:cxnSpLocks noChangeShapeType="1"/>
          </p:cNvCxnSpPr>
          <p:nvPr/>
        </p:nvCxnSpPr>
        <p:spPr bwMode="auto">
          <a:xfrm flipH="1">
            <a:off x="8001000" y="1395413"/>
            <a:ext cx="573088" cy="309562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3" name="Straight Arrow Connector 25"/>
          <p:cNvCxnSpPr>
            <a:cxnSpLocks noChangeShapeType="1"/>
          </p:cNvCxnSpPr>
          <p:nvPr/>
        </p:nvCxnSpPr>
        <p:spPr bwMode="auto">
          <a:xfrm flipH="1">
            <a:off x="7391400" y="850900"/>
            <a:ext cx="1193800" cy="309563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4" name="Straight Arrow Connector 26"/>
          <p:cNvCxnSpPr>
            <a:cxnSpLocks noChangeShapeType="1"/>
          </p:cNvCxnSpPr>
          <p:nvPr/>
        </p:nvCxnSpPr>
        <p:spPr bwMode="auto">
          <a:xfrm flipH="1" flipV="1">
            <a:off x="6781800" y="1928813"/>
            <a:ext cx="1804988" cy="96837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5" name="AutoShape 2" descr="Image result for police clipart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52236" name="AutoShape 4" descr="Image result for police clipart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pic>
        <p:nvPicPr>
          <p:cNvPr id="91142" name="Picture 6" descr="http://images.clipartpanda.com/police-clip-art-1194984609285255522police_man_ganson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5638800"/>
            <a:ext cx="10858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39" name="Group 23"/>
          <p:cNvGrpSpPr>
            <a:grpSpLocks/>
          </p:cNvGrpSpPr>
          <p:nvPr/>
        </p:nvGrpSpPr>
        <p:grpSpPr bwMode="auto">
          <a:xfrm>
            <a:off x="4800600" y="762000"/>
            <a:ext cx="914400" cy="434975"/>
            <a:chOff x="4800600" y="762000"/>
            <a:chExt cx="914738" cy="435271"/>
          </a:xfrm>
        </p:grpSpPr>
        <p:sp>
          <p:nvSpPr>
            <p:cNvPr id="52240" name="Rectangle 85"/>
            <p:cNvSpPr>
              <a:spLocks noChangeArrowheads="1"/>
            </p:cNvSpPr>
            <p:nvPr/>
          </p:nvSpPr>
          <p:spPr bwMode="auto">
            <a:xfrm>
              <a:off x="5135581" y="762000"/>
              <a:ext cx="201243" cy="20131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52241" name="Rectangle 58"/>
            <p:cNvSpPr>
              <a:spLocks noChangeArrowheads="1"/>
            </p:cNvSpPr>
            <p:nvPr/>
          </p:nvSpPr>
          <p:spPr bwMode="auto">
            <a:xfrm>
              <a:off x="4800600" y="920065"/>
              <a:ext cx="914738" cy="27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>
                  <a:solidFill>
                    <a:schemeClr val="accent1"/>
                  </a:solidFill>
                </a:rPr>
                <a:t>tree</a:t>
              </a:r>
              <a:endParaRPr lang="en-US" altLang="en-US" sz="1800">
                <a:solidFill>
                  <a:schemeClr val="accent1"/>
                </a:solidFill>
              </a:endParaRPr>
            </a:p>
          </p:txBody>
        </p:sp>
        <p:cxnSp>
          <p:nvCxnSpPr>
            <p:cNvPr id="52242" name="Straight Arrow Connector 26"/>
            <p:cNvCxnSpPr>
              <a:cxnSpLocks noChangeShapeType="1"/>
            </p:cNvCxnSpPr>
            <p:nvPr/>
          </p:nvCxnSpPr>
          <p:spPr bwMode="auto">
            <a:xfrm>
              <a:off x="5236203" y="876820"/>
              <a:ext cx="326397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CB972AD9-51DB-48A0-9A24-02E1F3AF4FBA}"/>
              </a:ext>
            </a:extLst>
          </p:cNvPr>
          <p:cNvSpPr/>
          <p:nvPr/>
        </p:nvSpPr>
        <p:spPr bwMode="auto">
          <a:xfrm>
            <a:off x="1752601" y="4724399"/>
            <a:ext cx="1447800" cy="482597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BE0CE9-C5AC-40E0-8565-643D1CB2E289}"/>
              </a:ext>
            </a:extLst>
          </p:cNvPr>
          <p:cNvCxnSpPr/>
          <p:nvPr/>
        </p:nvCxnSpPr>
        <p:spPr bwMode="auto">
          <a:xfrm>
            <a:off x="441325" y="4953000"/>
            <a:ext cx="2708276" cy="0"/>
          </a:xfrm>
          <a:prstGeom prst="line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Implementing Positions in Trees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5" r="2576" b="13274"/>
          <a:stretch>
            <a:fillRect/>
          </a:stretch>
        </p:blipFill>
        <p:spPr bwMode="auto">
          <a:xfrm>
            <a:off x="5227638" y="609600"/>
            <a:ext cx="358775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609600"/>
            <a:ext cx="5715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class </a:t>
            </a:r>
            <a:r>
              <a:rPr lang="en-US" altLang="en-US" sz="2800" i="0" dirty="0" err="1">
                <a:solidFill>
                  <a:schemeClr val="accent1"/>
                </a:solidFill>
              </a:rPr>
              <a:t>LinkedBinaryTree</a:t>
            </a:r>
            <a:r>
              <a:rPr lang="en-US" altLang="en-US" sz="2800" i="0" dirty="0">
                <a:solidFill>
                  <a:schemeClr val="accent1"/>
                </a:solidFill>
              </a:rPr>
              <a:t>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E </a:t>
            </a:r>
            <a:r>
              <a:rPr lang="en-CA" altLang="en-US" sz="2800" i="0" dirty="0" err="1">
                <a:solidFill>
                  <a:schemeClr val="accent1"/>
                </a:solidFill>
              </a:rPr>
              <a:t>getElement</a:t>
            </a:r>
            <a:r>
              <a:rPr lang="en-CA" altLang="en-US" sz="2800" i="0" dirty="0">
                <a:solidFill>
                  <a:schemeClr val="accent1"/>
                </a:solidFill>
              </a:rPr>
              <a:t>(Position </a:t>
            </a:r>
            <a:r>
              <a:rPr lang="en-CA" altLang="en-US" sz="2800" dirty="0">
                <a:solidFill>
                  <a:schemeClr val="accent1"/>
                </a:solidFill>
              </a:rPr>
              <a:t>p</a:t>
            </a:r>
            <a:r>
              <a:rPr lang="en-CA" altLang="en-US" sz="2800" i="0" dirty="0">
                <a:solidFill>
                  <a:schemeClr val="accent1"/>
                </a:solidFill>
              </a:rPr>
              <a:t>) {</a:t>
            </a:r>
            <a:br>
              <a:rPr lang="en-CA" altLang="en-US" sz="1400" i="0" dirty="0">
                <a:solidFill>
                  <a:schemeClr val="accent1"/>
                </a:solidFill>
              </a:rPr>
            </a:br>
            <a:r>
              <a:rPr lang="en-CA" altLang="en-US" sz="1400" i="0" dirty="0">
                <a:solidFill>
                  <a:schemeClr val="accent1"/>
                </a:solidFill>
              </a:rPr>
              <a:t>              </a:t>
            </a:r>
            <a:r>
              <a:rPr lang="en-CA" altLang="en-US" sz="2800" i="0" dirty="0">
                <a:solidFill>
                  <a:schemeClr val="accent1"/>
                </a:solidFill>
              </a:rPr>
              <a:t>return </a:t>
            </a:r>
            <a:r>
              <a:rPr lang="en-CA" altLang="en-US" sz="2800" i="0" dirty="0" err="1">
                <a:solidFill>
                  <a:schemeClr val="accent1"/>
                </a:solidFill>
              </a:rPr>
              <a:t>n.element</a:t>
            </a:r>
            <a:r>
              <a:rPr lang="en-CA" altLang="en-US" sz="2800" i="0" dirty="0">
                <a:solidFill>
                  <a:schemeClr val="accent1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3810000"/>
            <a:ext cx="89154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At any time the user can access the element of type </a:t>
            </a:r>
            <a:r>
              <a:rPr lang="en-CA" altLang="en-US" sz="2800" i="0" dirty="0">
                <a:solidFill>
                  <a:srgbClr val="FFC000"/>
                </a:solidFill>
              </a:rPr>
              <a:t>E</a:t>
            </a:r>
            <a:br>
              <a:rPr lang="en-CA" altLang="en-US" sz="2800" i="0" dirty="0"/>
            </a:br>
            <a:r>
              <a:rPr lang="en-CA" altLang="en-US" sz="2800" i="0" dirty="0"/>
              <a:t>   stored at a position </a:t>
            </a:r>
            <a:r>
              <a:rPr lang="en-CA" altLang="en-US" sz="2800" dirty="0">
                <a:solidFill>
                  <a:schemeClr val="accent1"/>
                </a:solidFill>
              </a:rPr>
              <a:t>p</a:t>
            </a:r>
            <a:r>
              <a:rPr lang="en-CA" altLang="en-US" sz="2800" baseline="-25000" dirty="0">
                <a:solidFill>
                  <a:schemeClr val="accent1"/>
                </a:solidFill>
              </a:rPr>
              <a:t>2</a:t>
            </a:r>
            <a:r>
              <a:rPr lang="en-CA" altLang="en-US" sz="2800" i="0" dirty="0"/>
              <a:t>.  (Here </a:t>
            </a:r>
            <a:r>
              <a:rPr lang="en-CA" altLang="en-US" sz="2800" dirty="0">
                <a:solidFill>
                  <a:srgbClr val="00B0F0"/>
                </a:solidFill>
              </a:rPr>
              <a:t>Seattle</a:t>
            </a:r>
            <a:r>
              <a:rPr lang="en-CA" altLang="en-US" sz="2800" i="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E </a:t>
            </a:r>
            <a:r>
              <a:rPr lang="en-CA" altLang="en-US" sz="2800" dirty="0" err="1">
                <a:solidFill>
                  <a:schemeClr val="accent1"/>
                </a:solidFill>
              </a:rPr>
              <a:t>e</a:t>
            </a:r>
            <a:r>
              <a:rPr lang="en-CA" altLang="en-US" sz="2800" dirty="0">
                <a:solidFill>
                  <a:schemeClr val="accent1"/>
                </a:solidFill>
              </a:rPr>
              <a:t> = p</a:t>
            </a:r>
            <a:r>
              <a:rPr lang="en-CA" altLang="en-US" sz="2800" baseline="-25000" dirty="0">
                <a:solidFill>
                  <a:schemeClr val="accent1"/>
                </a:solidFill>
              </a:rPr>
              <a:t>2</a:t>
            </a:r>
            <a:r>
              <a:rPr lang="en-CA" altLang="en-US" sz="2800" dirty="0">
                <a:solidFill>
                  <a:schemeClr val="accent1"/>
                </a:solidFill>
              </a:rPr>
              <a:t>.element;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How did we do it before?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   </a:t>
            </a:r>
            <a:r>
              <a:rPr lang="en-CA" altLang="en-US" sz="2800" i="0" dirty="0">
                <a:solidFill>
                  <a:schemeClr val="accent1"/>
                </a:solidFill>
              </a:rPr>
              <a:t>E </a:t>
            </a:r>
            <a:r>
              <a:rPr lang="en-CA" altLang="en-US" sz="2800" dirty="0" err="1">
                <a:solidFill>
                  <a:schemeClr val="accent1"/>
                </a:solidFill>
              </a:rPr>
              <a:t>e</a:t>
            </a:r>
            <a:r>
              <a:rPr lang="en-CA" altLang="en-US" sz="2800" dirty="0">
                <a:solidFill>
                  <a:schemeClr val="accent1"/>
                </a:solidFill>
              </a:rPr>
              <a:t> = </a:t>
            </a:r>
            <a:r>
              <a:rPr lang="en-CA" altLang="en-US" sz="2800" dirty="0" err="1">
                <a:solidFill>
                  <a:schemeClr val="accent1"/>
                </a:solidFill>
              </a:rPr>
              <a:t>tree.getElement</a:t>
            </a:r>
            <a:r>
              <a:rPr lang="en-CA" altLang="en-US" sz="2800" dirty="0">
                <a:solidFill>
                  <a:schemeClr val="accent1"/>
                </a:solidFill>
              </a:rPr>
              <a:t>(p</a:t>
            </a:r>
            <a:r>
              <a:rPr lang="en-CA" altLang="en-US" sz="2800" baseline="-25000" dirty="0">
                <a:solidFill>
                  <a:schemeClr val="accent1"/>
                </a:solidFill>
              </a:rPr>
              <a:t>2</a:t>
            </a:r>
            <a:r>
              <a:rPr lang="en-CA" altLang="en-US" sz="2800" dirty="0">
                <a:solidFill>
                  <a:schemeClr val="accent1"/>
                </a:solidFill>
              </a:rPr>
              <a:t>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This works!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800" i="0" dirty="0"/>
              <a:t>But </a:t>
            </a:r>
            <a:r>
              <a:rPr lang="en-CA" altLang="en-US" sz="2800" dirty="0">
                <a:solidFill>
                  <a:schemeClr val="accent1"/>
                </a:solidFill>
              </a:rPr>
              <a:t>tree</a:t>
            </a:r>
            <a:r>
              <a:rPr lang="en-CA" altLang="en-US" sz="2800" i="0" dirty="0"/>
              <a:t> does not have to be involved. </a:t>
            </a:r>
          </a:p>
        </p:txBody>
      </p:sp>
      <p:sp>
        <p:nvSpPr>
          <p:cNvPr id="52230" name="Rectangle 9"/>
          <p:cNvSpPr>
            <a:spLocks noChangeArrowheads="1"/>
          </p:cNvSpPr>
          <p:nvPr/>
        </p:nvSpPr>
        <p:spPr bwMode="auto">
          <a:xfrm rot="-5400000">
            <a:off x="527844" y="1010444"/>
            <a:ext cx="595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i="0">
                <a:solidFill>
                  <a:schemeClr val="accent1"/>
                </a:solidFill>
              </a:rPr>
              <a:t>…</a:t>
            </a:r>
            <a:endParaRPr lang="en-US" altLang="en-US" sz="3000"/>
          </a:p>
        </p:txBody>
      </p:sp>
      <p:grpSp>
        <p:nvGrpSpPr>
          <p:cNvPr id="52231" name="Group 11"/>
          <p:cNvGrpSpPr>
            <a:grpSpLocks/>
          </p:cNvGrpSpPr>
          <p:nvPr/>
        </p:nvGrpSpPr>
        <p:grpSpPr bwMode="auto">
          <a:xfrm>
            <a:off x="8153400" y="741363"/>
            <a:ext cx="927100" cy="1598612"/>
            <a:chOff x="8153400" y="742126"/>
            <a:chExt cx="926756" cy="1597418"/>
          </a:xfrm>
        </p:grpSpPr>
        <p:grpSp>
          <p:nvGrpSpPr>
            <p:cNvPr id="52243" name="Group 12"/>
            <p:cNvGrpSpPr>
              <a:grpSpLocks/>
            </p:cNvGrpSpPr>
            <p:nvPr/>
          </p:nvGrpSpPr>
          <p:grpSpPr bwMode="auto">
            <a:xfrm>
              <a:off x="8153401" y="1295400"/>
              <a:ext cx="914399" cy="410250"/>
              <a:chOff x="5257800" y="1645663"/>
              <a:chExt cx="914399" cy="410250"/>
            </a:xfrm>
          </p:grpSpPr>
          <p:sp>
            <p:nvSpPr>
              <p:cNvPr id="52250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52251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2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2244" name="Group 13"/>
            <p:cNvGrpSpPr>
              <a:grpSpLocks/>
            </p:cNvGrpSpPr>
            <p:nvPr/>
          </p:nvGrpSpPr>
          <p:grpSpPr bwMode="auto">
            <a:xfrm>
              <a:off x="8153400" y="742126"/>
              <a:ext cx="914399" cy="410250"/>
              <a:chOff x="5257800" y="1645663"/>
              <a:chExt cx="914399" cy="410250"/>
            </a:xfrm>
          </p:grpSpPr>
          <p:sp>
            <p:nvSpPr>
              <p:cNvPr id="52248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52249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1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2245" name="Group 14"/>
            <p:cNvGrpSpPr>
              <a:grpSpLocks/>
            </p:cNvGrpSpPr>
            <p:nvPr/>
          </p:nvGrpSpPr>
          <p:grpSpPr bwMode="auto">
            <a:xfrm>
              <a:off x="8165757" y="1929294"/>
              <a:ext cx="914399" cy="410250"/>
              <a:chOff x="5257800" y="1645663"/>
              <a:chExt cx="914399" cy="410250"/>
            </a:xfrm>
          </p:grpSpPr>
          <p:sp>
            <p:nvSpPr>
              <p:cNvPr id="52246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52247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3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</p:grpSp>
      <p:cxnSp>
        <p:nvCxnSpPr>
          <p:cNvPr id="52232" name="Straight Arrow Connector 21"/>
          <p:cNvCxnSpPr>
            <a:cxnSpLocks noChangeShapeType="1"/>
          </p:cNvCxnSpPr>
          <p:nvPr/>
        </p:nvCxnSpPr>
        <p:spPr bwMode="auto">
          <a:xfrm flipH="1">
            <a:off x="8001000" y="1395413"/>
            <a:ext cx="573088" cy="309562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3" name="Straight Arrow Connector 25"/>
          <p:cNvCxnSpPr>
            <a:cxnSpLocks noChangeShapeType="1"/>
          </p:cNvCxnSpPr>
          <p:nvPr/>
        </p:nvCxnSpPr>
        <p:spPr bwMode="auto">
          <a:xfrm flipH="1">
            <a:off x="7391400" y="850900"/>
            <a:ext cx="1193800" cy="309563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4" name="Straight Arrow Connector 26"/>
          <p:cNvCxnSpPr>
            <a:cxnSpLocks noChangeShapeType="1"/>
          </p:cNvCxnSpPr>
          <p:nvPr/>
        </p:nvCxnSpPr>
        <p:spPr bwMode="auto">
          <a:xfrm flipH="1" flipV="1">
            <a:off x="6781800" y="1928813"/>
            <a:ext cx="1804988" cy="96837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5" name="AutoShape 2" descr="Image result for police clipart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52236" name="AutoShape 4" descr="Image result for police clipart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grpSp>
        <p:nvGrpSpPr>
          <p:cNvPr id="52239" name="Group 23"/>
          <p:cNvGrpSpPr>
            <a:grpSpLocks/>
          </p:cNvGrpSpPr>
          <p:nvPr/>
        </p:nvGrpSpPr>
        <p:grpSpPr bwMode="auto">
          <a:xfrm>
            <a:off x="4800600" y="762000"/>
            <a:ext cx="914400" cy="434975"/>
            <a:chOff x="4800600" y="762000"/>
            <a:chExt cx="914738" cy="435271"/>
          </a:xfrm>
        </p:grpSpPr>
        <p:sp>
          <p:nvSpPr>
            <p:cNvPr id="52240" name="Rectangle 85"/>
            <p:cNvSpPr>
              <a:spLocks noChangeArrowheads="1"/>
            </p:cNvSpPr>
            <p:nvPr/>
          </p:nvSpPr>
          <p:spPr bwMode="auto">
            <a:xfrm>
              <a:off x="5135581" y="762000"/>
              <a:ext cx="201243" cy="20131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52241" name="Rectangle 58"/>
            <p:cNvSpPr>
              <a:spLocks noChangeArrowheads="1"/>
            </p:cNvSpPr>
            <p:nvPr/>
          </p:nvSpPr>
          <p:spPr bwMode="auto">
            <a:xfrm>
              <a:off x="4800600" y="920065"/>
              <a:ext cx="914738" cy="27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>
                  <a:solidFill>
                    <a:schemeClr val="accent1"/>
                  </a:solidFill>
                </a:rPr>
                <a:t>tree</a:t>
              </a:r>
              <a:endParaRPr lang="en-US" altLang="en-US" sz="1800">
                <a:solidFill>
                  <a:schemeClr val="accent1"/>
                </a:solidFill>
              </a:endParaRPr>
            </a:p>
          </p:txBody>
        </p:sp>
        <p:cxnSp>
          <p:nvCxnSpPr>
            <p:cNvPr id="52242" name="Straight Arrow Connector 26"/>
            <p:cNvCxnSpPr>
              <a:cxnSpLocks noChangeShapeType="1"/>
            </p:cNvCxnSpPr>
            <p:nvPr/>
          </p:nvCxnSpPr>
          <p:spPr bwMode="auto">
            <a:xfrm>
              <a:off x="5236203" y="876820"/>
              <a:ext cx="326397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DFD55A69-5E20-47E9-B13B-919B040A0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0" y="1812925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 i="0">
                <a:solidFill>
                  <a:schemeClr val="accent1"/>
                </a:solidFill>
              </a:rPr>
              <a:t>Node n=p;                                        </a:t>
            </a:r>
            <a:endParaRPr lang="en-US" altLang="en-US" sz="12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BE0CE9-C5AC-40E0-8565-643D1CB2E289}"/>
              </a:ext>
            </a:extLst>
          </p:cNvPr>
          <p:cNvCxnSpPr/>
          <p:nvPr/>
        </p:nvCxnSpPr>
        <p:spPr bwMode="auto">
          <a:xfrm>
            <a:off x="441325" y="4953000"/>
            <a:ext cx="2708276" cy="0"/>
          </a:xfrm>
          <a:prstGeom prst="line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3389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Implementing Positions in Trees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5" r="2576" b="13274"/>
          <a:stretch>
            <a:fillRect/>
          </a:stretch>
        </p:blipFill>
        <p:spPr bwMode="auto">
          <a:xfrm>
            <a:off x="5227638" y="609600"/>
            <a:ext cx="358775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609600"/>
            <a:ext cx="5715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class </a:t>
            </a:r>
            <a:r>
              <a:rPr lang="en-US" altLang="en-US" sz="2800" i="0" dirty="0" err="1">
                <a:solidFill>
                  <a:schemeClr val="accent1"/>
                </a:solidFill>
              </a:rPr>
              <a:t>LinkedBinaryTree</a:t>
            </a:r>
            <a:r>
              <a:rPr lang="en-US" altLang="en-US" sz="2800" i="0" dirty="0">
                <a:solidFill>
                  <a:schemeClr val="accent1"/>
                </a:solidFill>
              </a:rPr>
              <a:t>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class Node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     implements Position{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>
                <a:solidFill>
                  <a:schemeClr val="accent1"/>
                </a:solidFill>
              </a:rPr>
              <a:t>         </a:t>
            </a:r>
            <a:r>
              <a:rPr lang="en-CA" altLang="en-US" sz="2800" i="0" dirty="0">
                <a:solidFill>
                  <a:schemeClr val="accent1"/>
                </a:solidFill>
              </a:rPr>
              <a:t>E element;</a:t>
            </a:r>
            <a:br>
              <a:rPr lang="en-CA" altLang="en-US" sz="2800" i="0" dirty="0">
                <a:solidFill>
                  <a:schemeClr val="accent1"/>
                </a:solidFill>
              </a:rPr>
            </a:br>
            <a:endParaRPr lang="en-US" altLang="en-US" sz="2800" i="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>
                <a:solidFill>
                  <a:schemeClr val="accent1"/>
                </a:solidFill>
              </a:rPr>
              <a:t>         </a:t>
            </a:r>
            <a:r>
              <a:rPr lang="en-CA" altLang="en-US" sz="2800" i="0" dirty="0">
                <a:solidFill>
                  <a:schemeClr val="accent1"/>
                </a:solidFill>
              </a:rPr>
              <a:t>E </a:t>
            </a:r>
            <a:r>
              <a:rPr lang="en-CA" altLang="en-US" sz="2800" i="0" dirty="0" err="1">
                <a:solidFill>
                  <a:schemeClr val="accent1"/>
                </a:solidFill>
              </a:rPr>
              <a:t>getElement</a:t>
            </a:r>
            <a:r>
              <a:rPr lang="en-CA" altLang="en-US" sz="2800" i="0" dirty="0">
                <a:solidFill>
                  <a:schemeClr val="accent1"/>
                </a:solidFill>
              </a:rPr>
              <a:t>()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        return element;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     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3810000"/>
            <a:ext cx="8915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At any time the user can access the element of type </a:t>
            </a:r>
            <a:r>
              <a:rPr lang="en-CA" altLang="en-US" sz="2800" i="0" dirty="0">
                <a:solidFill>
                  <a:srgbClr val="FFC000"/>
                </a:solidFill>
              </a:rPr>
              <a:t>E</a:t>
            </a:r>
            <a:br>
              <a:rPr lang="en-CA" altLang="en-US" sz="2800" i="0" dirty="0"/>
            </a:br>
            <a:r>
              <a:rPr lang="en-CA" altLang="en-US" sz="2800" i="0" dirty="0"/>
              <a:t>   stored at a position </a:t>
            </a:r>
            <a:r>
              <a:rPr lang="en-CA" altLang="en-US" sz="2800" dirty="0">
                <a:solidFill>
                  <a:schemeClr val="accent1"/>
                </a:solidFill>
              </a:rPr>
              <a:t>p</a:t>
            </a:r>
            <a:r>
              <a:rPr lang="en-CA" altLang="en-US" sz="2800" baseline="-25000" dirty="0">
                <a:solidFill>
                  <a:schemeClr val="accent1"/>
                </a:solidFill>
              </a:rPr>
              <a:t>2</a:t>
            </a:r>
            <a:r>
              <a:rPr lang="en-CA" altLang="en-US" sz="2800" i="0" dirty="0"/>
              <a:t>.  (Here </a:t>
            </a:r>
            <a:r>
              <a:rPr lang="en-CA" altLang="en-US" sz="2800" dirty="0">
                <a:solidFill>
                  <a:srgbClr val="00B0F0"/>
                </a:solidFill>
              </a:rPr>
              <a:t>Seattle</a:t>
            </a:r>
            <a:r>
              <a:rPr lang="en-CA" altLang="en-US" sz="2800" i="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E </a:t>
            </a:r>
            <a:r>
              <a:rPr lang="en-CA" altLang="en-US" sz="2800" dirty="0" err="1">
                <a:solidFill>
                  <a:schemeClr val="accent1"/>
                </a:solidFill>
              </a:rPr>
              <a:t>e</a:t>
            </a:r>
            <a:r>
              <a:rPr lang="en-CA" altLang="en-US" sz="2800" dirty="0">
                <a:solidFill>
                  <a:schemeClr val="accent1"/>
                </a:solidFill>
              </a:rPr>
              <a:t> = p</a:t>
            </a:r>
            <a:r>
              <a:rPr lang="en-CA" altLang="en-US" sz="2800" baseline="-25000" dirty="0">
                <a:solidFill>
                  <a:schemeClr val="accent1"/>
                </a:solidFill>
              </a:rPr>
              <a:t>2</a:t>
            </a:r>
            <a:r>
              <a:rPr lang="en-CA" altLang="en-US" sz="2800" dirty="0">
                <a:solidFill>
                  <a:schemeClr val="accent1"/>
                </a:solidFill>
              </a:rPr>
              <a:t>.element;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E </a:t>
            </a:r>
            <a:r>
              <a:rPr lang="en-CA" altLang="en-US" sz="2800" dirty="0" err="1">
                <a:solidFill>
                  <a:schemeClr val="accent1"/>
                </a:solidFill>
              </a:rPr>
              <a:t>e</a:t>
            </a:r>
            <a:r>
              <a:rPr lang="en-CA" altLang="en-US" sz="2800" dirty="0">
                <a:solidFill>
                  <a:schemeClr val="accent1"/>
                </a:solidFill>
              </a:rPr>
              <a:t> = p</a:t>
            </a:r>
            <a:r>
              <a:rPr lang="en-CA" altLang="en-US" sz="2800" baseline="-25000" dirty="0">
                <a:solidFill>
                  <a:schemeClr val="accent1"/>
                </a:solidFill>
              </a:rPr>
              <a:t>2</a:t>
            </a:r>
            <a:r>
              <a:rPr lang="en-CA" altLang="en-US" sz="2800" dirty="0">
                <a:solidFill>
                  <a:schemeClr val="accent1"/>
                </a:solidFill>
              </a:rPr>
              <a:t>.getElement();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8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800" i="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rot="-5400000">
            <a:off x="1391443" y="2291557"/>
            <a:ext cx="59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i="0" dirty="0">
                <a:solidFill>
                  <a:schemeClr val="accent1"/>
                </a:solidFill>
              </a:rPr>
              <a:t>…</a:t>
            </a:r>
            <a:endParaRPr lang="en-US" altLang="en-US" sz="3000" dirty="0"/>
          </a:p>
        </p:txBody>
      </p:sp>
      <p:grpSp>
        <p:nvGrpSpPr>
          <p:cNvPr id="53255" name="Group 11"/>
          <p:cNvGrpSpPr>
            <a:grpSpLocks/>
          </p:cNvGrpSpPr>
          <p:nvPr/>
        </p:nvGrpSpPr>
        <p:grpSpPr bwMode="auto">
          <a:xfrm>
            <a:off x="8153400" y="741363"/>
            <a:ext cx="927100" cy="1598612"/>
            <a:chOff x="8153400" y="742126"/>
            <a:chExt cx="926756" cy="1597418"/>
          </a:xfrm>
        </p:grpSpPr>
        <p:grpSp>
          <p:nvGrpSpPr>
            <p:cNvPr id="53267" name="Group 12"/>
            <p:cNvGrpSpPr>
              <a:grpSpLocks/>
            </p:cNvGrpSpPr>
            <p:nvPr/>
          </p:nvGrpSpPr>
          <p:grpSpPr bwMode="auto">
            <a:xfrm>
              <a:off x="8153401" y="1295400"/>
              <a:ext cx="914399" cy="410250"/>
              <a:chOff x="5257800" y="1645663"/>
              <a:chExt cx="914399" cy="410250"/>
            </a:xfrm>
          </p:grpSpPr>
          <p:sp>
            <p:nvSpPr>
              <p:cNvPr id="53274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53275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2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3268" name="Group 13"/>
            <p:cNvGrpSpPr>
              <a:grpSpLocks/>
            </p:cNvGrpSpPr>
            <p:nvPr/>
          </p:nvGrpSpPr>
          <p:grpSpPr bwMode="auto">
            <a:xfrm>
              <a:off x="8153400" y="742126"/>
              <a:ext cx="914399" cy="410250"/>
              <a:chOff x="5257800" y="1645663"/>
              <a:chExt cx="914399" cy="410250"/>
            </a:xfrm>
          </p:grpSpPr>
          <p:sp>
            <p:nvSpPr>
              <p:cNvPr id="53272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53273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1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3269" name="Group 14"/>
            <p:cNvGrpSpPr>
              <a:grpSpLocks/>
            </p:cNvGrpSpPr>
            <p:nvPr/>
          </p:nvGrpSpPr>
          <p:grpSpPr bwMode="auto">
            <a:xfrm>
              <a:off x="8165757" y="1929294"/>
              <a:ext cx="914399" cy="410250"/>
              <a:chOff x="5257800" y="1645663"/>
              <a:chExt cx="914399" cy="410250"/>
            </a:xfrm>
          </p:grpSpPr>
          <p:sp>
            <p:nvSpPr>
              <p:cNvPr id="53270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53271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3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</p:grpSp>
      <p:cxnSp>
        <p:nvCxnSpPr>
          <p:cNvPr id="53256" name="Straight Arrow Connector 21"/>
          <p:cNvCxnSpPr>
            <a:cxnSpLocks noChangeShapeType="1"/>
          </p:cNvCxnSpPr>
          <p:nvPr/>
        </p:nvCxnSpPr>
        <p:spPr bwMode="auto">
          <a:xfrm flipH="1">
            <a:off x="8001000" y="1395413"/>
            <a:ext cx="573088" cy="309562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7" name="Straight Arrow Connector 25"/>
          <p:cNvCxnSpPr>
            <a:cxnSpLocks noChangeShapeType="1"/>
          </p:cNvCxnSpPr>
          <p:nvPr/>
        </p:nvCxnSpPr>
        <p:spPr bwMode="auto">
          <a:xfrm flipH="1">
            <a:off x="7391400" y="850900"/>
            <a:ext cx="1193800" cy="309563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8" name="Straight Arrow Connector 26"/>
          <p:cNvCxnSpPr>
            <a:cxnSpLocks noChangeShapeType="1"/>
          </p:cNvCxnSpPr>
          <p:nvPr/>
        </p:nvCxnSpPr>
        <p:spPr bwMode="auto">
          <a:xfrm flipH="1" flipV="1">
            <a:off x="6781800" y="1928813"/>
            <a:ext cx="1804988" cy="96837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9" name="AutoShape 2" descr="Image result for police clipart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53260" name="AutoShape 4" descr="Image result for police clipart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grpSp>
        <p:nvGrpSpPr>
          <p:cNvPr id="53263" name="Group 23"/>
          <p:cNvGrpSpPr>
            <a:grpSpLocks/>
          </p:cNvGrpSpPr>
          <p:nvPr/>
        </p:nvGrpSpPr>
        <p:grpSpPr bwMode="auto">
          <a:xfrm>
            <a:off x="4800600" y="762000"/>
            <a:ext cx="914400" cy="434975"/>
            <a:chOff x="4800600" y="762000"/>
            <a:chExt cx="914738" cy="435271"/>
          </a:xfrm>
        </p:grpSpPr>
        <p:sp>
          <p:nvSpPr>
            <p:cNvPr id="53264" name="Rectangle 85"/>
            <p:cNvSpPr>
              <a:spLocks noChangeArrowheads="1"/>
            </p:cNvSpPr>
            <p:nvPr/>
          </p:nvSpPr>
          <p:spPr bwMode="auto">
            <a:xfrm>
              <a:off x="5135581" y="762000"/>
              <a:ext cx="201243" cy="20131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53265" name="Rectangle 58"/>
            <p:cNvSpPr>
              <a:spLocks noChangeArrowheads="1"/>
            </p:cNvSpPr>
            <p:nvPr/>
          </p:nvSpPr>
          <p:spPr bwMode="auto">
            <a:xfrm>
              <a:off x="4800600" y="920065"/>
              <a:ext cx="914738" cy="27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>
                  <a:solidFill>
                    <a:schemeClr val="accent1"/>
                  </a:solidFill>
                </a:rPr>
                <a:t>tree</a:t>
              </a:r>
              <a:endParaRPr lang="en-US" altLang="en-US" sz="1800">
                <a:solidFill>
                  <a:schemeClr val="accent1"/>
                </a:solidFill>
              </a:endParaRPr>
            </a:p>
          </p:txBody>
        </p:sp>
        <p:cxnSp>
          <p:nvCxnSpPr>
            <p:cNvPr id="53266" name="Straight Arrow Connector 26"/>
            <p:cNvCxnSpPr>
              <a:cxnSpLocks noChangeShapeType="1"/>
            </p:cNvCxnSpPr>
            <p:nvPr/>
          </p:nvCxnSpPr>
          <p:spPr bwMode="auto">
            <a:xfrm>
              <a:off x="5236203" y="876820"/>
              <a:ext cx="326397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3D73EB0E-727C-4869-B0BD-E40990ADB2CC}"/>
              </a:ext>
            </a:extLst>
          </p:cNvPr>
          <p:cNvSpPr/>
          <p:nvPr/>
        </p:nvSpPr>
        <p:spPr bwMode="auto">
          <a:xfrm>
            <a:off x="3657600" y="3873502"/>
            <a:ext cx="3048000" cy="478558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4492A6E3-3262-4D4D-9FF7-04F36CB7E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514" y="672921"/>
            <a:ext cx="712644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D3D1B582-DCF0-4143-AB6A-174CEF65B983}"/>
              </a:ext>
            </a:extLst>
          </p:cNvPr>
          <p:cNvSpPr/>
          <p:nvPr/>
        </p:nvSpPr>
        <p:spPr bwMode="auto">
          <a:xfrm>
            <a:off x="4773790" y="2629437"/>
            <a:ext cx="1995131" cy="454054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E0F6B76-2A15-422B-8F8A-76445D29E765}"/>
              </a:ext>
            </a:extLst>
          </p:cNvPr>
          <p:cNvSpPr/>
          <p:nvPr/>
        </p:nvSpPr>
        <p:spPr bwMode="auto">
          <a:xfrm>
            <a:off x="1905000" y="4292958"/>
            <a:ext cx="1892121" cy="482597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BC7F30-B553-4619-83E5-9F6A2BB08B77}"/>
              </a:ext>
            </a:extLst>
          </p:cNvPr>
          <p:cNvCxnSpPr/>
          <p:nvPr/>
        </p:nvCxnSpPr>
        <p:spPr bwMode="auto">
          <a:xfrm>
            <a:off x="441325" y="4953000"/>
            <a:ext cx="2708276" cy="0"/>
          </a:xfrm>
          <a:prstGeom prst="line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2D3CD381-E595-48FC-91E0-410011F7A3C5}"/>
              </a:ext>
            </a:extLst>
          </p:cNvPr>
          <p:cNvSpPr/>
          <p:nvPr/>
        </p:nvSpPr>
        <p:spPr bwMode="auto">
          <a:xfrm>
            <a:off x="5410200" y="697605"/>
            <a:ext cx="1995131" cy="454054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1" animBg="1"/>
      <p:bldP spid="32" grpId="0" animBg="1"/>
      <p:bldP spid="34" grpId="0" animBg="1"/>
      <p:bldP spid="34" grpId="1" animBg="1"/>
      <p:bldP spid="36" grpId="0" animBg="1"/>
      <p:bldP spid="36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Implementing Positions in Trees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5" r="2576" b="13274"/>
          <a:stretch>
            <a:fillRect/>
          </a:stretch>
        </p:blipFill>
        <p:spPr bwMode="auto">
          <a:xfrm>
            <a:off x="5227638" y="609600"/>
            <a:ext cx="358775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609600"/>
            <a:ext cx="70104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class </a:t>
            </a:r>
            <a:r>
              <a:rPr lang="en-US" altLang="en-US" sz="2800" i="0" dirty="0" err="1">
                <a:solidFill>
                  <a:schemeClr val="accent1"/>
                </a:solidFill>
              </a:rPr>
              <a:t>LinkedBinaryTree</a:t>
            </a:r>
            <a:r>
              <a:rPr lang="en-US" altLang="en-US" sz="2800" i="0" dirty="0">
                <a:solidFill>
                  <a:schemeClr val="accent1"/>
                </a:solidFill>
              </a:rPr>
              <a:t>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Position </a:t>
            </a:r>
            <a:r>
              <a:rPr lang="en-CA" altLang="en-US" sz="2800" i="0" dirty="0" err="1">
                <a:solidFill>
                  <a:schemeClr val="accent1"/>
                </a:solidFill>
              </a:rPr>
              <a:t>addRight</a:t>
            </a:r>
            <a:r>
              <a:rPr lang="en-CA" altLang="en-US" sz="2800" i="0" dirty="0">
                <a:solidFill>
                  <a:schemeClr val="accent1"/>
                </a:solidFill>
              </a:rPr>
              <a:t>(Position </a:t>
            </a:r>
            <a:r>
              <a:rPr lang="en-CA" altLang="en-US" sz="2800" dirty="0" err="1">
                <a:solidFill>
                  <a:schemeClr val="accent1"/>
                </a:solidFill>
              </a:rPr>
              <a:t>p,E</a:t>
            </a:r>
            <a:r>
              <a:rPr lang="en-CA" altLang="en-US" sz="2800" dirty="0">
                <a:solidFill>
                  <a:schemeClr val="accent1"/>
                </a:solidFill>
              </a:rPr>
              <a:t> e</a:t>
            </a:r>
            <a:r>
              <a:rPr lang="en-CA" altLang="en-US" sz="2800" i="0" dirty="0">
                <a:solidFill>
                  <a:schemeClr val="accent1"/>
                </a:solidFill>
              </a:rPr>
              <a:t>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  if( </a:t>
            </a:r>
            <a:r>
              <a:rPr lang="en-CA" altLang="en-US" sz="2800" dirty="0" err="1">
                <a:solidFill>
                  <a:schemeClr val="accent1"/>
                </a:solidFill>
              </a:rPr>
              <a:t>n.right</a:t>
            </a:r>
            <a:r>
              <a:rPr lang="en-CA" altLang="en-US" sz="2800" i="0" dirty="0">
                <a:solidFill>
                  <a:schemeClr val="accent1"/>
                </a:solidFill>
              </a:rPr>
              <a:t> = </a:t>
            </a:r>
            <a:r>
              <a:rPr lang="en-CA" altLang="en-US" sz="2800" dirty="0">
                <a:solidFill>
                  <a:schemeClr val="accent1"/>
                </a:solidFill>
              </a:rPr>
              <a:t>null</a:t>
            </a:r>
            <a:r>
              <a:rPr lang="en-CA" altLang="en-US" sz="2800" i="0" dirty="0">
                <a:solidFill>
                  <a:schemeClr val="accent1"/>
                </a:solidFill>
              </a:rPr>
              <a:t>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      </a:t>
            </a:r>
            <a:r>
              <a:rPr lang="en-CA" altLang="en-US" sz="2800" dirty="0" err="1">
                <a:solidFill>
                  <a:schemeClr val="accent1"/>
                </a:solidFill>
              </a:rPr>
              <a:t>n.right</a:t>
            </a:r>
            <a:r>
              <a:rPr lang="en-CA" altLang="en-US" sz="2800" i="0" dirty="0">
                <a:solidFill>
                  <a:schemeClr val="accent1"/>
                </a:solidFill>
              </a:rPr>
              <a:t>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      return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  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      </a:t>
            </a:r>
            <a:r>
              <a:rPr lang="en-US" altLang="en-US" sz="2800" i="0" dirty="0">
                <a:solidFill>
                  <a:schemeClr val="accent1"/>
                </a:solidFill>
              </a:rPr>
              <a:t>throw </a:t>
            </a:r>
            <a:r>
              <a:rPr lang="en-US" altLang="en-US" sz="1400" i="0" dirty="0">
                <a:solidFill>
                  <a:schemeClr val="accent1"/>
                </a:solidFill>
              </a:rPr>
              <a:t>new </a:t>
            </a:r>
            <a:r>
              <a:rPr lang="en-US" altLang="en-US" sz="1400" i="0" dirty="0" err="1">
                <a:solidFill>
                  <a:schemeClr val="accent1"/>
                </a:solidFill>
              </a:rPr>
              <a:t>IllegalArgumentException</a:t>
            </a:r>
            <a:r>
              <a:rPr lang="en-US" altLang="en-US" sz="1400" i="0" dirty="0">
                <a:solidFill>
                  <a:schemeClr val="accent1"/>
                </a:solidFill>
              </a:rPr>
              <a:t>(</a:t>
            </a:r>
            <a:br>
              <a:rPr lang="en-US" altLang="en-US" sz="1400" i="0" dirty="0">
                <a:solidFill>
                  <a:schemeClr val="accent1"/>
                </a:solidFill>
              </a:rPr>
            </a:br>
            <a:r>
              <a:rPr lang="en-US" altLang="en-US" sz="1400" i="0" dirty="0">
                <a:solidFill>
                  <a:schemeClr val="accent1"/>
                </a:solidFill>
              </a:rPr>
              <a:t>                                       "p already has a right child");</a:t>
            </a:r>
            <a:r>
              <a:rPr lang="en-CA" altLang="en-US" sz="1400" i="0" dirty="0">
                <a:solidFill>
                  <a:schemeClr val="accent1"/>
                </a:solidFill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 i="0" dirty="0">
                <a:solidFill>
                  <a:schemeClr val="accent1"/>
                </a:solidFill>
              </a:rPr>
              <a:t>      </a:t>
            </a:r>
            <a:r>
              <a:rPr lang="en-CA" altLang="en-US" sz="2800" i="0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5105400"/>
            <a:ext cx="8915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At any time the user can </a:t>
            </a:r>
            <a:r>
              <a:rPr lang="en-CA" altLang="en-US" sz="2800" i="0" dirty="0">
                <a:solidFill>
                  <a:schemeClr val="tx2"/>
                </a:solidFill>
              </a:rPr>
              <a:t>add</a:t>
            </a:r>
            <a:r>
              <a:rPr lang="en-CA" altLang="en-US" sz="2800" i="0" dirty="0"/>
              <a:t> a </a:t>
            </a:r>
            <a:r>
              <a:rPr lang="en-CA" altLang="en-US" sz="2800" i="0" dirty="0">
                <a:solidFill>
                  <a:schemeClr val="tx2"/>
                </a:solidFill>
              </a:rPr>
              <a:t>position/node</a:t>
            </a:r>
            <a:r>
              <a:rPr lang="en-CA" altLang="en-US" sz="2800" i="0" dirty="0"/>
              <a:t> </a:t>
            </a:r>
            <a:br>
              <a:rPr lang="en-CA" altLang="en-US" sz="2800" i="0" dirty="0"/>
            </a:br>
            <a:r>
              <a:rPr lang="en-CA" altLang="en-US" sz="2800" i="0" dirty="0"/>
              <a:t>   to the right of a position. Give this new node a string.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</a:t>
            </a:r>
            <a:r>
              <a:rPr lang="en-CA" altLang="en-US" sz="2800" dirty="0">
                <a:solidFill>
                  <a:schemeClr val="accent1"/>
                </a:solidFill>
              </a:rPr>
              <a:t>p</a:t>
            </a:r>
            <a:r>
              <a:rPr lang="en-CA" altLang="en-US" sz="2800" baseline="-25000" dirty="0">
                <a:solidFill>
                  <a:schemeClr val="accent1"/>
                </a:solidFill>
              </a:rPr>
              <a:t>3</a:t>
            </a:r>
            <a:r>
              <a:rPr lang="en-CA" altLang="en-US" sz="2800" dirty="0">
                <a:solidFill>
                  <a:schemeClr val="accent1"/>
                </a:solidFill>
              </a:rPr>
              <a:t> = </a:t>
            </a:r>
            <a:r>
              <a:rPr lang="en-CA" altLang="en-US" sz="2800" dirty="0" err="1">
                <a:solidFill>
                  <a:schemeClr val="accent1"/>
                </a:solidFill>
              </a:rPr>
              <a:t>tree.</a:t>
            </a:r>
            <a:r>
              <a:rPr lang="en-CA" altLang="en-US" sz="2800" i="0" dirty="0" err="1">
                <a:solidFill>
                  <a:schemeClr val="accent1"/>
                </a:solidFill>
              </a:rPr>
              <a:t>addRight</a:t>
            </a:r>
            <a:r>
              <a:rPr lang="en-CA" altLang="en-US" sz="2800" dirty="0">
                <a:solidFill>
                  <a:schemeClr val="accent1"/>
                </a:solidFill>
              </a:rPr>
              <a:t>(p</a:t>
            </a:r>
            <a:r>
              <a:rPr lang="en-CA" altLang="en-US" sz="2800" baseline="-25000" dirty="0">
                <a:solidFill>
                  <a:schemeClr val="accent1"/>
                </a:solidFill>
              </a:rPr>
              <a:t>2</a:t>
            </a:r>
            <a:r>
              <a:rPr lang="en-CA" altLang="en-US" sz="2800" dirty="0">
                <a:solidFill>
                  <a:schemeClr val="accent1"/>
                </a:solidFill>
              </a:rPr>
              <a:t>,</a:t>
            </a:r>
            <a:r>
              <a:rPr lang="en-CA" altLang="en-US" sz="2800" dirty="0">
                <a:solidFill>
                  <a:srgbClr val="00B0F0"/>
                </a:solidFill>
              </a:rPr>
              <a:t>“Toronto”</a:t>
            </a:r>
            <a:r>
              <a:rPr lang="en-CA" altLang="en-US" sz="2800" dirty="0">
                <a:solidFill>
                  <a:schemeClr val="accent1"/>
                </a:solidFill>
              </a:rPr>
              <a:t>);</a:t>
            </a:r>
            <a:endParaRPr lang="en-CA" altLang="en-US" sz="2800" i="0" dirty="0">
              <a:solidFill>
                <a:schemeClr val="accent1"/>
              </a:solidFill>
            </a:endParaRPr>
          </a:p>
        </p:txBody>
      </p:sp>
      <p:sp>
        <p:nvSpPr>
          <p:cNvPr id="54279" name="Rectangle 27"/>
          <p:cNvSpPr>
            <a:spLocks noChangeArrowheads="1"/>
          </p:cNvSpPr>
          <p:nvPr/>
        </p:nvSpPr>
        <p:spPr bwMode="auto">
          <a:xfrm rot="-5400000">
            <a:off x="527844" y="1010444"/>
            <a:ext cx="595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i="0">
                <a:solidFill>
                  <a:schemeClr val="accent1"/>
                </a:solidFill>
              </a:rPr>
              <a:t>…</a:t>
            </a:r>
            <a:endParaRPr lang="en-US" altLang="en-US" sz="300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764463" y="1600200"/>
            <a:ext cx="1227137" cy="2154238"/>
            <a:chOff x="7805094" y="1600199"/>
            <a:chExt cx="1227231" cy="2154361"/>
          </a:xfrm>
        </p:grpSpPr>
        <p:pic>
          <p:nvPicPr>
            <p:cNvPr id="5430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28"/>
            <a:stretch>
              <a:fillRect/>
            </a:stretch>
          </p:blipFill>
          <p:spPr bwMode="auto">
            <a:xfrm>
              <a:off x="7805094" y="1600199"/>
              <a:ext cx="896688" cy="1389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0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525" y="2989629"/>
              <a:ext cx="685800" cy="764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4" name="Rectangle 2"/>
            <p:cNvSpPr>
              <a:spLocks noChangeArrowheads="1"/>
            </p:cNvSpPr>
            <p:nvPr/>
          </p:nvSpPr>
          <p:spPr bwMode="auto">
            <a:xfrm>
              <a:off x="8525328" y="3372094"/>
              <a:ext cx="31413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 i="0">
                <a:solidFill>
                  <a:schemeClr val="tx2"/>
                </a:solidFill>
              </a:endParaRPr>
            </a:p>
          </p:txBody>
        </p:sp>
      </p:grpSp>
      <p:grpSp>
        <p:nvGrpSpPr>
          <p:cNvPr id="54282" name="Group 11"/>
          <p:cNvGrpSpPr>
            <a:grpSpLocks/>
          </p:cNvGrpSpPr>
          <p:nvPr/>
        </p:nvGrpSpPr>
        <p:grpSpPr bwMode="auto">
          <a:xfrm>
            <a:off x="8153400" y="741363"/>
            <a:ext cx="927100" cy="1598612"/>
            <a:chOff x="8153400" y="742126"/>
            <a:chExt cx="926756" cy="1597418"/>
          </a:xfrm>
        </p:grpSpPr>
        <p:grpSp>
          <p:nvGrpSpPr>
            <p:cNvPr id="54293" name="Group 12"/>
            <p:cNvGrpSpPr>
              <a:grpSpLocks/>
            </p:cNvGrpSpPr>
            <p:nvPr/>
          </p:nvGrpSpPr>
          <p:grpSpPr bwMode="auto">
            <a:xfrm>
              <a:off x="8153401" y="1295400"/>
              <a:ext cx="914399" cy="410250"/>
              <a:chOff x="5257800" y="1645663"/>
              <a:chExt cx="914399" cy="410250"/>
            </a:xfrm>
          </p:grpSpPr>
          <p:sp>
            <p:nvSpPr>
              <p:cNvPr id="54300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 dirty="0"/>
              </a:p>
            </p:txBody>
          </p:sp>
          <p:sp>
            <p:nvSpPr>
              <p:cNvPr id="54301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2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4294" name="Group 13"/>
            <p:cNvGrpSpPr>
              <a:grpSpLocks/>
            </p:cNvGrpSpPr>
            <p:nvPr/>
          </p:nvGrpSpPr>
          <p:grpSpPr bwMode="auto">
            <a:xfrm>
              <a:off x="8153400" y="742126"/>
              <a:ext cx="914399" cy="410250"/>
              <a:chOff x="5257800" y="1645663"/>
              <a:chExt cx="914399" cy="410250"/>
            </a:xfrm>
          </p:grpSpPr>
          <p:sp>
            <p:nvSpPr>
              <p:cNvPr id="54298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54299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1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4295" name="Group 14"/>
            <p:cNvGrpSpPr>
              <a:grpSpLocks/>
            </p:cNvGrpSpPr>
            <p:nvPr/>
          </p:nvGrpSpPr>
          <p:grpSpPr bwMode="auto">
            <a:xfrm>
              <a:off x="8165757" y="1929294"/>
              <a:ext cx="914399" cy="410250"/>
              <a:chOff x="5257800" y="1645663"/>
              <a:chExt cx="914399" cy="410250"/>
            </a:xfrm>
          </p:grpSpPr>
          <p:sp>
            <p:nvSpPr>
              <p:cNvPr id="54296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54297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3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</p:grp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flipH="1">
            <a:off x="8501063" y="2025650"/>
            <a:ext cx="85725" cy="354013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8353425" y="3305175"/>
            <a:ext cx="6381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100">
                <a:solidFill>
                  <a:srgbClr val="0070C0"/>
                </a:solidFill>
              </a:rPr>
              <a:t>Toronto</a:t>
            </a:r>
            <a:endParaRPr lang="en-US" altLang="en-US" sz="160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87600" y="2286000"/>
            <a:ext cx="3785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new Node(</a:t>
            </a:r>
            <a:r>
              <a:rPr lang="en-CA" altLang="en-US" sz="2800" dirty="0">
                <a:solidFill>
                  <a:schemeClr val="accent1"/>
                </a:solidFill>
              </a:rPr>
              <a:t>  ,  ,      ,       </a:t>
            </a:r>
            <a:r>
              <a:rPr lang="en-CA" altLang="en-US" sz="2800" i="0" dirty="0">
                <a:solidFill>
                  <a:schemeClr val="accent1"/>
                </a:solidFill>
              </a:rPr>
              <a:t>);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221163" y="2295525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n</a:t>
            </a:r>
            <a:endParaRPr lang="en-US" altLang="en-US" sz="28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93900" y="2727325"/>
            <a:ext cx="125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 err="1">
                <a:solidFill>
                  <a:schemeClr val="accent1"/>
                </a:solidFill>
              </a:rPr>
              <a:t>n.right</a:t>
            </a:r>
            <a:r>
              <a:rPr lang="en-CA" altLang="en-US" sz="2800" i="0" dirty="0">
                <a:solidFill>
                  <a:schemeClr val="accent1"/>
                </a:solidFill>
              </a:rPr>
              <a:t>;</a:t>
            </a:r>
            <a:endParaRPr lang="en-US" altLang="en-US" sz="2800" dirty="0"/>
          </a:p>
        </p:txBody>
      </p:sp>
      <p:grpSp>
        <p:nvGrpSpPr>
          <p:cNvPr id="54288" name="Group 27"/>
          <p:cNvGrpSpPr>
            <a:grpSpLocks/>
          </p:cNvGrpSpPr>
          <p:nvPr/>
        </p:nvGrpSpPr>
        <p:grpSpPr bwMode="auto">
          <a:xfrm>
            <a:off x="4800600" y="762000"/>
            <a:ext cx="914400" cy="434975"/>
            <a:chOff x="4800600" y="762000"/>
            <a:chExt cx="914738" cy="435271"/>
          </a:xfrm>
        </p:grpSpPr>
        <p:sp>
          <p:nvSpPr>
            <p:cNvPr id="54290" name="Rectangle 85"/>
            <p:cNvSpPr>
              <a:spLocks noChangeArrowheads="1"/>
            </p:cNvSpPr>
            <p:nvPr/>
          </p:nvSpPr>
          <p:spPr bwMode="auto">
            <a:xfrm>
              <a:off x="5135581" y="762000"/>
              <a:ext cx="201243" cy="20131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54291" name="Rectangle 58"/>
            <p:cNvSpPr>
              <a:spLocks noChangeArrowheads="1"/>
            </p:cNvSpPr>
            <p:nvPr/>
          </p:nvSpPr>
          <p:spPr bwMode="auto">
            <a:xfrm>
              <a:off x="4800600" y="920065"/>
              <a:ext cx="914738" cy="27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>
                  <a:solidFill>
                    <a:schemeClr val="accent1"/>
                  </a:solidFill>
                </a:rPr>
                <a:t>tree</a:t>
              </a:r>
              <a:endParaRPr lang="en-US" altLang="en-US" sz="1800">
                <a:solidFill>
                  <a:schemeClr val="accent1"/>
                </a:solidFill>
              </a:endParaRPr>
            </a:p>
          </p:txBody>
        </p:sp>
        <p:cxnSp>
          <p:nvCxnSpPr>
            <p:cNvPr id="54292" name="Straight Arrow Connector 31"/>
            <p:cNvCxnSpPr>
              <a:cxnSpLocks noChangeShapeType="1"/>
            </p:cNvCxnSpPr>
            <p:nvPr/>
          </p:nvCxnSpPr>
          <p:spPr bwMode="auto">
            <a:xfrm>
              <a:off x="5236203" y="876820"/>
              <a:ext cx="326397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429000" y="1812925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 i="0" dirty="0">
                <a:solidFill>
                  <a:schemeClr val="accent1"/>
                </a:solidFill>
              </a:rPr>
              <a:t>Node n=p;                                        </a:t>
            </a:r>
            <a:endParaRPr lang="en-US" altLang="en-US" sz="12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4525091-9516-4EF5-AB97-A91BEC18E769}"/>
              </a:ext>
            </a:extLst>
          </p:cNvPr>
          <p:cNvSpPr/>
          <p:nvPr/>
        </p:nvSpPr>
        <p:spPr bwMode="auto">
          <a:xfrm>
            <a:off x="8023119" y="2417762"/>
            <a:ext cx="168381" cy="173038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3C4421C-BA96-4C31-BA7B-B1163561D49A}"/>
              </a:ext>
            </a:extLst>
          </p:cNvPr>
          <p:cNvSpPr/>
          <p:nvPr/>
        </p:nvSpPr>
        <p:spPr bwMode="auto">
          <a:xfrm>
            <a:off x="8213619" y="2519362"/>
            <a:ext cx="168381" cy="173038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D1E9073-66BB-44B0-B4D3-D0B7FE7AF647}"/>
              </a:ext>
            </a:extLst>
          </p:cNvPr>
          <p:cNvSpPr/>
          <p:nvPr/>
        </p:nvSpPr>
        <p:spPr bwMode="auto">
          <a:xfrm>
            <a:off x="8404119" y="2400300"/>
            <a:ext cx="168381" cy="173038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457A65-FECF-4AFD-ACAF-C27CAAE459FA}"/>
              </a:ext>
            </a:extLst>
          </p:cNvPr>
          <p:cNvSpPr/>
          <p:nvPr/>
        </p:nvSpPr>
        <p:spPr>
          <a:xfrm>
            <a:off x="3949700" y="2283480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dirty="0">
                <a:solidFill>
                  <a:schemeClr val="accent1"/>
                </a:solidFill>
              </a:rPr>
              <a:t>e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E6AF32-4A07-4E31-B3B3-DB42BDFBC049}"/>
              </a:ext>
            </a:extLst>
          </p:cNvPr>
          <p:cNvSpPr/>
          <p:nvPr/>
        </p:nvSpPr>
        <p:spPr>
          <a:xfrm>
            <a:off x="4477276" y="2286000"/>
            <a:ext cx="139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dirty="0" err="1">
                <a:solidFill>
                  <a:schemeClr val="accent1"/>
                </a:solidFill>
              </a:rPr>
              <a:t>null,null</a:t>
            </a:r>
            <a:endParaRPr lang="en-US" sz="28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834E2A2-3FB7-4D90-B3F6-14AE51C0E23A}"/>
              </a:ext>
            </a:extLst>
          </p:cNvPr>
          <p:cNvSpPr/>
          <p:nvPr/>
        </p:nvSpPr>
        <p:spPr bwMode="auto">
          <a:xfrm>
            <a:off x="8216900" y="2286000"/>
            <a:ext cx="168381" cy="173038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B57748A-FB5A-4B5D-A49B-8E1ECCD8A192}"/>
              </a:ext>
            </a:extLst>
          </p:cNvPr>
          <p:cNvSpPr/>
          <p:nvPr/>
        </p:nvSpPr>
        <p:spPr bwMode="auto">
          <a:xfrm>
            <a:off x="7913162" y="2234567"/>
            <a:ext cx="722864" cy="498354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612674-0395-46E0-935F-8F66E3C8D50B}"/>
              </a:ext>
            </a:extLst>
          </p:cNvPr>
          <p:cNvSpPr/>
          <p:nvPr/>
        </p:nvSpPr>
        <p:spPr bwMode="auto">
          <a:xfrm>
            <a:off x="3721100" y="5999162"/>
            <a:ext cx="1615899" cy="490538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6BFBAF8-9150-4AFC-9C4E-26F9A35A2524}"/>
              </a:ext>
            </a:extLst>
          </p:cNvPr>
          <p:cNvSpPr/>
          <p:nvPr/>
        </p:nvSpPr>
        <p:spPr bwMode="auto">
          <a:xfrm>
            <a:off x="4902200" y="1559580"/>
            <a:ext cx="391936" cy="396220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CBD546A-C000-425E-9ACB-151D24A98298}"/>
              </a:ext>
            </a:extLst>
          </p:cNvPr>
          <p:cNvSpPr/>
          <p:nvPr/>
        </p:nvSpPr>
        <p:spPr bwMode="auto">
          <a:xfrm>
            <a:off x="7340600" y="1647946"/>
            <a:ext cx="722864" cy="498354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64AFC82-1FE6-4F35-9346-0B9B118418C8}"/>
              </a:ext>
            </a:extLst>
          </p:cNvPr>
          <p:cNvSpPr/>
          <p:nvPr/>
        </p:nvSpPr>
        <p:spPr bwMode="auto">
          <a:xfrm>
            <a:off x="8434882" y="1231900"/>
            <a:ext cx="290018" cy="317272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1FB4468-4EBE-4F04-8041-AE5817CDAEE5}"/>
              </a:ext>
            </a:extLst>
          </p:cNvPr>
          <p:cNvSpPr/>
          <p:nvPr/>
        </p:nvSpPr>
        <p:spPr bwMode="auto">
          <a:xfrm>
            <a:off x="3276600" y="6055380"/>
            <a:ext cx="391936" cy="396220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B524D7A-B89C-42F7-BEAA-17AC11D7B9EA}"/>
              </a:ext>
            </a:extLst>
          </p:cNvPr>
          <p:cNvSpPr/>
          <p:nvPr/>
        </p:nvSpPr>
        <p:spPr bwMode="auto">
          <a:xfrm>
            <a:off x="4292600" y="1562100"/>
            <a:ext cx="391936" cy="396220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77BC811-4538-4B9C-A187-AF986A854B74}"/>
              </a:ext>
            </a:extLst>
          </p:cNvPr>
          <p:cNvSpPr/>
          <p:nvPr/>
        </p:nvSpPr>
        <p:spPr bwMode="auto">
          <a:xfrm>
            <a:off x="3886199" y="1813580"/>
            <a:ext cx="414337" cy="332720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371EC6F-45A2-4B40-9CEA-1AD710E992BE}"/>
              </a:ext>
            </a:extLst>
          </p:cNvPr>
          <p:cNvSpPr/>
          <p:nvPr/>
        </p:nvSpPr>
        <p:spPr bwMode="auto">
          <a:xfrm>
            <a:off x="8445500" y="1867128"/>
            <a:ext cx="290018" cy="317272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2452D5A-6A72-4467-B90A-A73FBFF09106}"/>
              </a:ext>
            </a:extLst>
          </p:cNvPr>
          <p:cNvSpPr/>
          <p:nvPr/>
        </p:nvSpPr>
        <p:spPr bwMode="auto">
          <a:xfrm>
            <a:off x="381001" y="5986462"/>
            <a:ext cx="990600" cy="503238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D93515-9528-433D-B737-D6FAB1AF3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9443" y="2744788"/>
            <a:ext cx="343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?</a:t>
            </a:r>
            <a:endParaRPr lang="en-US" altLang="en-US" sz="2800" i="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2C73E5B-50E9-41E1-948A-0D1FD1DB6D23}"/>
              </a:ext>
            </a:extLst>
          </p:cNvPr>
          <p:cNvSpPr/>
          <p:nvPr/>
        </p:nvSpPr>
        <p:spPr bwMode="auto">
          <a:xfrm>
            <a:off x="7797800" y="1816100"/>
            <a:ext cx="168381" cy="173038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42C940C-25C0-406D-A260-8E3D7DD35D77}"/>
              </a:ext>
            </a:extLst>
          </p:cNvPr>
          <p:cNvSpPr/>
          <p:nvPr/>
        </p:nvSpPr>
        <p:spPr bwMode="auto">
          <a:xfrm>
            <a:off x="952500" y="2349500"/>
            <a:ext cx="1615899" cy="490538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91B83DC-DCC9-4FE5-B111-5AD840220FBC}"/>
              </a:ext>
            </a:extLst>
          </p:cNvPr>
          <p:cNvSpPr/>
          <p:nvPr/>
        </p:nvSpPr>
        <p:spPr bwMode="auto">
          <a:xfrm>
            <a:off x="8382000" y="3311646"/>
            <a:ext cx="525569" cy="321509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F28524A-6CB2-4F48-BAE3-28D5ABF670CB}"/>
              </a:ext>
            </a:extLst>
          </p:cNvPr>
          <p:cNvSpPr/>
          <p:nvPr/>
        </p:nvSpPr>
        <p:spPr bwMode="auto">
          <a:xfrm>
            <a:off x="3911600" y="2397780"/>
            <a:ext cx="391936" cy="396220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99D61F0-FE82-440C-AE8E-10D3C434400D}"/>
              </a:ext>
            </a:extLst>
          </p:cNvPr>
          <p:cNvSpPr/>
          <p:nvPr/>
        </p:nvSpPr>
        <p:spPr bwMode="auto">
          <a:xfrm>
            <a:off x="4218164" y="2413000"/>
            <a:ext cx="391936" cy="396220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cxnSp>
        <p:nvCxnSpPr>
          <p:cNvPr id="54278" name="Straight Arrow Connector 25"/>
          <p:cNvCxnSpPr>
            <a:cxnSpLocks noChangeShapeType="1"/>
          </p:cNvCxnSpPr>
          <p:nvPr/>
        </p:nvCxnSpPr>
        <p:spPr bwMode="auto">
          <a:xfrm flipH="1">
            <a:off x="7391400" y="850900"/>
            <a:ext cx="1193800" cy="309563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1" name="Straight Arrow Connector 21"/>
          <p:cNvCxnSpPr>
            <a:cxnSpLocks noChangeShapeType="1"/>
          </p:cNvCxnSpPr>
          <p:nvPr/>
        </p:nvCxnSpPr>
        <p:spPr bwMode="auto">
          <a:xfrm flipH="1">
            <a:off x="8001000" y="1395413"/>
            <a:ext cx="573088" cy="309562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0A52FD-8D3F-630F-C497-36EC76F56146}"/>
              </a:ext>
            </a:extLst>
          </p:cNvPr>
          <p:cNvGrpSpPr/>
          <p:nvPr/>
        </p:nvGrpSpPr>
        <p:grpSpPr>
          <a:xfrm>
            <a:off x="3436440" y="1002268"/>
            <a:ext cx="2735760" cy="1326363"/>
            <a:chOff x="3436440" y="1002268"/>
            <a:chExt cx="2735760" cy="13263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0E2402-8333-CDB7-167D-F0AEE970B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440" y="1959299"/>
              <a:ext cx="24479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 dirty="0">
                  <a:solidFill>
                    <a:schemeClr val="accent1"/>
                  </a:solidFill>
                </a:rPr>
                <a:t>size = size+1</a:t>
              </a:r>
              <a:endParaRPr lang="en-CA" altLang="en-US" sz="1800" i="0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FFF666B-3297-2812-1722-28BEAABF0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3437" y="1002268"/>
              <a:ext cx="2587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 dirty="0">
                  <a:solidFill>
                    <a:srgbClr val="3992FD"/>
                  </a:solidFill>
                </a:rPr>
                <a:t>6</a:t>
              </a:r>
              <a:endParaRPr lang="en-CA" altLang="en-US" sz="1800" i="0" dirty="0">
                <a:solidFill>
                  <a:srgbClr val="3992FD"/>
                </a:solidFill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B372F7-B25F-BABC-F34F-5DBA40548C2C}"/>
              </a:ext>
            </a:extLst>
          </p:cNvPr>
          <p:cNvCxnSpPr/>
          <p:nvPr/>
        </p:nvCxnSpPr>
        <p:spPr bwMode="auto">
          <a:xfrm flipV="1">
            <a:off x="5562318" y="1073150"/>
            <a:ext cx="381282" cy="221901"/>
          </a:xfrm>
          <a:prstGeom prst="line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B6648A-4ED5-2292-58B5-E7DC9A781BBC}"/>
              </a:ext>
            </a:extLst>
          </p:cNvPr>
          <p:cNvGrpSpPr/>
          <p:nvPr/>
        </p:nvGrpSpPr>
        <p:grpSpPr>
          <a:xfrm>
            <a:off x="7309182" y="1235357"/>
            <a:ext cx="914738" cy="483492"/>
            <a:chOff x="9446329" y="1309135"/>
            <a:chExt cx="914738" cy="630882"/>
          </a:xfrm>
        </p:grpSpPr>
        <p:grpSp>
          <p:nvGrpSpPr>
            <p:cNvPr id="18" name="Group 12">
              <a:extLst>
                <a:ext uri="{FF2B5EF4-FFF2-40B4-BE49-F238E27FC236}">
                  <a16:creationId xmlns:a16="http://schemas.microsoft.com/office/drawing/2014/main" id="{12205E13-D709-5B97-C1C4-B571076ABC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46329" y="1309135"/>
              <a:ext cx="914738" cy="339628"/>
              <a:chOff x="5039508" y="1507456"/>
              <a:chExt cx="914399" cy="339375"/>
            </a:xfrm>
          </p:grpSpPr>
          <p:sp>
            <p:nvSpPr>
              <p:cNvPr id="20" name="Rectangle 85">
                <a:extLst>
                  <a:ext uri="{FF2B5EF4-FFF2-40B4-BE49-F238E27FC236}">
                    <a16:creationId xmlns:a16="http://schemas.microsoft.com/office/drawing/2014/main" id="{5CBA61C4-2488-2981-87B4-5F6AA7C62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21" name="Rectangle 58">
                <a:extLst>
                  <a:ext uri="{FF2B5EF4-FFF2-40B4-BE49-F238E27FC236}">
                    <a16:creationId xmlns:a16="http://schemas.microsoft.com/office/drawing/2014/main" id="{92C806C5-162D-AB43-A5AF-64D343597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9508" y="1507456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 dirty="0">
                    <a:solidFill>
                      <a:schemeClr val="accent1"/>
                    </a:solidFill>
                  </a:rPr>
                  <a:t>n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</p:grpSp>
        <p:cxnSp>
          <p:nvCxnSpPr>
            <p:cNvPr id="19" name="Straight Arrow Connector 21">
              <a:extLst>
                <a:ext uri="{FF2B5EF4-FFF2-40B4-BE49-F238E27FC236}">
                  <a16:creationId xmlns:a16="http://schemas.microsoft.com/office/drawing/2014/main" id="{F7EAC471-9EAB-83ED-6118-28FA138276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999682" y="1526267"/>
              <a:ext cx="102485" cy="41375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9" grpId="0"/>
      <p:bldP spid="11" grpId="0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" grpId="0"/>
      <p:bldP spid="3" grpId="0"/>
      <p:bldP spid="39" grpId="0" animBg="1"/>
      <p:bldP spid="39" grpId="1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build="allAtOnce"/>
      <p:bldP spid="52" grpId="0" animBg="1"/>
      <p:bldP spid="52" grpId="1" animBg="1"/>
      <p:bldP spid="53" grpId="0" animBg="1"/>
      <p:bldP spid="53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Implementing Positions in Trees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5" r="2576" b="13274"/>
          <a:stretch>
            <a:fillRect/>
          </a:stretch>
        </p:blipFill>
        <p:spPr bwMode="auto">
          <a:xfrm>
            <a:off x="5227638" y="609600"/>
            <a:ext cx="358775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7"/>
          <p:cNvSpPr>
            <a:spLocks noChangeArrowheads="1"/>
          </p:cNvSpPr>
          <p:nvPr/>
        </p:nvSpPr>
        <p:spPr bwMode="auto">
          <a:xfrm>
            <a:off x="152400" y="609600"/>
            <a:ext cx="7010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class </a:t>
            </a:r>
            <a:r>
              <a:rPr lang="en-US" altLang="en-US" sz="2800" i="0">
                <a:solidFill>
                  <a:schemeClr val="accent1"/>
                </a:solidFill>
              </a:rPr>
              <a:t>LinkedBinaryTree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3276600"/>
            <a:ext cx="8915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This tree is built with: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LinkedBinaryTree </a:t>
            </a:r>
            <a:r>
              <a:rPr lang="en-CA" altLang="en-US" sz="2800">
                <a:solidFill>
                  <a:schemeClr val="accent1"/>
                </a:solidFill>
              </a:rPr>
              <a:t>tree</a:t>
            </a:r>
            <a:r>
              <a:rPr lang="en-CA" altLang="en-US" sz="2800" i="0">
                <a:solidFill>
                  <a:schemeClr val="accent1"/>
                </a:solidFill>
              </a:rPr>
              <a:t> = new LinkedBinaryTree();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                         p</a:t>
            </a:r>
            <a:r>
              <a:rPr lang="en-CA" altLang="en-US" sz="2800" baseline="-25000">
                <a:solidFill>
                  <a:schemeClr val="accent1"/>
                </a:solidFill>
              </a:rPr>
              <a:t>1</a:t>
            </a:r>
            <a:r>
              <a:rPr lang="en-CA" altLang="en-US" sz="2800">
                <a:solidFill>
                  <a:schemeClr val="accent1"/>
                </a:solidFill>
              </a:rPr>
              <a:t> = tree.</a:t>
            </a:r>
            <a:r>
              <a:rPr lang="en-CA" altLang="en-US" sz="2800" i="0">
                <a:solidFill>
                  <a:schemeClr val="accent1"/>
                </a:solidFill>
              </a:rPr>
              <a:t>addRoot</a:t>
            </a:r>
            <a:r>
              <a:rPr lang="en-CA" altLang="en-US" sz="2800">
                <a:solidFill>
                  <a:schemeClr val="accent1"/>
                </a:solidFill>
              </a:rPr>
              <a:t>(</a:t>
            </a:r>
            <a:r>
              <a:rPr lang="en-CA" altLang="en-US" sz="2800">
                <a:solidFill>
                  <a:srgbClr val="00B0F0"/>
                </a:solidFill>
              </a:rPr>
              <a:t>“Providence”</a:t>
            </a:r>
            <a:r>
              <a:rPr lang="en-CA" altLang="en-US" sz="2800">
                <a:solidFill>
                  <a:schemeClr val="accent1"/>
                </a:solidFill>
              </a:rPr>
              <a:t>);</a:t>
            </a:r>
            <a:endParaRPr lang="en-CA" altLang="en-US" sz="2800" i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       </a:t>
            </a:r>
            <a:r>
              <a:rPr lang="en-CA" altLang="en-US" sz="2800">
                <a:solidFill>
                  <a:schemeClr val="accent1"/>
                </a:solidFill>
              </a:rPr>
              <a:t>p</a:t>
            </a:r>
            <a:r>
              <a:rPr lang="en-CA" altLang="en-US" sz="2800" baseline="-25000">
                <a:solidFill>
                  <a:schemeClr val="accent1"/>
                </a:solidFill>
              </a:rPr>
              <a:t>2</a:t>
            </a:r>
            <a:r>
              <a:rPr lang="en-CA" altLang="en-US" sz="2800">
                <a:solidFill>
                  <a:schemeClr val="accent1"/>
                </a:solidFill>
              </a:rPr>
              <a:t> = tree.</a:t>
            </a:r>
            <a:r>
              <a:rPr lang="en-CA" altLang="en-US" sz="2800" i="0">
                <a:solidFill>
                  <a:schemeClr val="accent1"/>
                </a:solidFill>
              </a:rPr>
              <a:t>addLeft</a:t>
            </a:r>
            <a:r>
              <a:rPr lang="en-CA" altLang="en-US" sz="2800">
                <a:solidFill>
                  <a:schemeClr val="accent1"/>
                </a:solidFill>
              </a:rPr>
              <a:t>(p</a:t>
            </a:r>
            <a:r>
              <a:rPr lang="en-CA" altLang="en-US" sz="2800" baseline="-25000">
                <a:solidFill>
                  <a:schemeClr val="accent1"/>
                </a:solidFill>
              </a:rPr>
              <a:t>1</a:t>
            </a:r>
            <a:r>
              <a:rPr lang="en-CA" altLang="en-US" sz="2800">
                <a:solidFill>
                  <a:schemeClr val="accent1"/>
                </a:solidFill>
              </a:rPr>
              <a:t>,</a:t>
            </a:r>
            <a:r>
              <a:rPr lang="en-CA" altLang="en-US" sz="2800">
                <a:solidFill>
                  <a:srgbClr val="00B0F0"/>
                </a:solidFill>
              </a:rPr>
              <a:t>“Chicago”</a:t>
            </a:r>
            <a:r>
              <a:rPr lang="en-CA" altLang="en-US" sz="2800">
                <a:solidFill>
                  <a:schemeClr val="accent1"/>
                </a:solidFill>
              </a:rPr>
              <a:t>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     p</a:t>
            </a:r>
            <a:r>
              <a:rPr lang="en-CA" altLang="en-US" sz="2800" baseline="-25000">
                <a:solidFill>
                  <a:schemeClr val="accent1"/>
                </a:solidFill>
              </a:rPr>
              <a:t>3</a:t>
            </a:r>
            <a:r>
              <a:rPr lang="en-CA" altLang="en-US" sz="2800">
                <a:solidFill>
                  <a:schemeClr val="accent1"/>
                </a:solidFill>
              </a:rPr>
              <a:t> = tree.</a:t>
            </a:r>
            <a:r>
              <a:rPr lang="en-CA" altLang="en-US" sz="2800" i="0">
                <a:solidFill>
                  <a:schemeClr val="accent1"/>
                </a:solidFill>
              </a:rPr>
              <a:t>addLeft</a:t>
            </a:r>
            <a:r>
              <a:rPr lang="en-CA" altLang="en-US" sz="2800">
                <a:solidFill>
                  <a:schemeClr val="accent1"/>
                </a:solidFill>
              </a:rPr>
              <a:t>(p</a:t>
            </a:r>
            <a:r>
              <a:rPr lang="en-CA" altLang="en-US" sz="2800" baseline="-25000">
                <a:solidFill>
                  <a:schemeClr val="accent1"/>
                </a:solidFill>
              </a:rPr>
              <a:t>2</a:t>
            </a:r>
            <a:r>
              <a:rPr lang="en-CA" altLang="en-US" sz="2800">
                <a:solidFill>
                  <a:schemeClr val="accent1"/>
                </a:solidFill>
              </a:rPr>
              <a:t>,</a:t>
            </a:r>
            <a:r>
              <a:rPr lang="en-CA" altLang="en-US" sz="2800">
                <a:solidFill>
                  <a:srgbClr val="00B0F0"/>
                </a:solidFill>
              </a:rPr>
              <a:t>“Baltimore”</a:t>
            </a:r>
            <a:r>
              <a:rPr lang="en-CA" altLang="en-US" sz="2800">
                <a:solidFill>
                  <a:schemeClr val="accent1"/>
                </a:solidFill>
              </a:rPr>
              <a:t>);</a:t>
            </a:r>
            <a:endParaRPr lang="en-CA" altLang="en-US" sz="2800" i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                 p</a:t>
            </a:r>
            <a:r>
              <a:rPr lang="en-CA" altLang="en-US" sz="2800" baseline="-25000">
                <a:solidFill>
                  <a:schemeClr val="accent1"/>
                </a:solidFill>
              </a:rPr>
              <a:t>3</a:t>
            </a:r>
            <a:r>
              <a:rPr lang="en-CA" altLang="en-US" sz="2800">
                <a:solidFill>
                  <a:schemeClr val="accent1"/>
                </a:solidFill>
              </a:rPr>
              <a:t> = tree.</a:t>
            </a:r>
            <a:r>
              <a:rPr lang="en-CA" altLang="en-US" sz="2800" i="0">
                <a:solidFill>
                  <a:schemeClr val="accent1"/>
                </a:solidFill>
              </a:rPr>
              <a:t>addRight</a:t>
            </a:r>
            <a:r>
              <a:rPr lang="en-CA" altLang="en-US" sz="2800">
                <a:solidFill>
                  <a:schemeClr val="accent1"/>
                </a:solidFill>
              </a:rPr>
              <a:t>(p</a:t>
            </a:r>
            <a:r>
              <a:rPr lang="en-CA" altLang="en-US" sz="2800" baseline="-25000">
                <a:solidFill>
                  <a:schemeClr val="accent1"/>
                </a:solidFill>
              </a:rPr>
              <a:t>2</a:t>
            </a:r>
            <a:r>
              <a:rPr lang="en-CA" altLang="en-US" sz="2800">
                <a:solidFill>
                  <a:schemeClr val="accent1"/>
                </a:solidFill>
              </a:rPr>
              <a:t>,</a:t>
            </a:r>
            <a:r>
              <a:rPr lang="en-CA" altLang="en-US" sz="2800">
                <a:solidFill>
                  <a:srgbClr val="00B0F0"/>
                </a:solidFill>
              </a:rPr>
              <a:t>“NewYork”</a:t>
            </a:r>
            <a:r>
              <a:rPr lang="en-CA" altLang="en-US" sz="2800">
                <a:solidFill>
                  <a:schemeClr val="accent1"/>
                </a:solidFill>
              </a:rPr>
              <a:t>);</a:t>
            </a:r>
            <a:endParaRPr lang="en-CA" altLang="en-US" sz="2800" i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                                    p</a:t>
            </a:r>
            <a:r>
              <a:rPr lang="en-CA" altLang="en-US" sz="2800" baseline="-25000">
                <a:solidFill>
                  <a:schemeClr val="accent1"/>
                </a:solidFill>
              </a:rPr>
              <a:t>2</a:t>
            </a:r>
            <a:r>
              <a:rPr lang="en-CA" altLang="en-US" sz="2800">
                <a:solidFill>
                  <a:schemeClr val="accent1"/>
                </a:solidFill>
              </a:rPr>
              <a:t> = tree.</a:t>
            </a:r>
            <a:r>
              <a:rPr lang="en-CA" altLang="en-US" sz="2800" i="0">
                <a:solidFill>
                  <a:schemeClr val="accent1"/>
                </a:solidFill>
              </a:rPr>
              <a:t>addRight</a:t>
            </a:r>
            <a:r>
              <a:rPr lang="en-CA" altLang="en-US" sz="2800">
                <a:solidFill>
                  <a:schemeClr val="accent1"/>
                </a:solidFill>
              </a:rPr>
              <a:t>(p</a:t>
            </a:r>
            <a:r>
              <a:rPr lang="en-CA" altLang="en-US" sz="2800" baseline="-25000">
                <a:solidFill>
                  <a:schemeClr val="accent1"/>
                </a:solidFill>
              </a:rPr>
              <a:t>1</a:t>
            </a:r>
            <a:r>
              <a:rPr lang="en-CA" altLang="en-US" sz="2800">
                <a:solidFill>
                  <a:schemeClr val="accent1"/>
                </a:solidFill>
              </a:rPr>
              <a:t>,</a:t>
            </a:r>
            <a:r>
              <a:rPr lang="en-CA" altLang="en-US" sz="2800">
                <a:solidFill>
                  <a:srgbClr val="00B0F0"/>
                </a:solidFill>
              </a:rPr>
              <a:t>“Seatle”</a:t>
            </a:r>
            <a:r>
              <a:rPr lang="en-CA" altLang="en-US" sz="2800">
                <a:solidFill>
                  <a:schemeClr val="accent1"/>
                </a:solidFill>
              </a:rPr>
              <a:t>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                                           p</a:t>
            </a:r>
            <a:r>
              <a:rPr lang="en-CA" altLang="en-US" sz="2800" baseline="-25000">
                <a:solidFill>
                  <a:schemeClr val="accent1"/>
                </a:solidFill>
              </a:rPr>
              <a:t>3</a:t>
            </a:r>
            <a:r>
              <a:rPr lang="en-CA" altLang="en-US" sz="2800">
                <a:solidFill>
                  <a:schemeClr val="accent1"/>
                </a:solidFill>
              </a:rPr>
              <a:t> = tree.</a:t>
            </a:r>
            <a:r>
              <a:rPr lang="en-CA" altLang="en-US" sz="2800" i="0">
                <a:solidFill>
                  <a:schemeClr val="accent1"/>
                </a:solidFill>
              </a:rPr>
              <a:t>addRight</a:t>
            </a:r>
            <a:r>
              <a:rPr lang="en-CA" altLang="en-US" sz="2800">
                <a:solidFill>
                  <a:schemeClr val="accent1"/>
                </a:solidFill>
              </a:rPr>
              <a:t>(p</a:t>
            </a:r>
            <a:r>
              <a:rPr lang="en-CA" altLang="en-US" sz="2800" baseline="-25000">
                <a:solidFill>
                  <a:schemeClr val="accent1"/>
                </a:solidFill>
              </a:rPr>
              <a:t>2</a:t>
            </a:r>
            <a:r>
              <a:rPr lang="en-CA" altLang="en-US" sz="2800">
                <a:solidFill>
                  <a:schemeClr val="accent1"/>
                </a:solidFill>
              </a:rPr>
              <a:t>,</a:t>
            </a:r>
            <a:r>
              <a:rPr lang="en-CA" altLang="en-US" sz="2800">
                <a:solidFill>
                  <a:srgbClr val="00B0F0"/>
                </a:solidFill>
              </a:rPr>
              <a:t>“Toronto”</a:t>
            </a:r>
            <a:r>
              <a:rPr lang="en-CA" altLang="en-US" sz="2800">
                <a:solidFill>
                  <a:schemeClr val="accent1"/>
                </a:solidFill>
              </a:rPr>
              <a:t>);</a:t>
            </a:r>
            <a:endParaRPr lang="en-CA" altLang="en-US" sz="2800" i="0">
              <a:solidFill>
                <a:schemeClr val="accent1"/>
              </a:solidFill>
            </a:endParaRPr>
          </a:p>
        </p:txBody>
      </p:sp>
      <p:sp>
        <p:nvSpPr>
          <p:cNvPr id="55303" name="Rectangle 27"/>
          <p:cNvSpPr>
            <a:spLocks noChangeArrowheads="1"/>
          </p:cNvSpPr>
          <p:nvPr/>
        </p:nvSpPr>
        <p:spPr bwMode="auto">
          <a:xfrm rot="-5400000">
            <a:off x="527844" y="1010444"/>
            <a:ext cx="595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i="0">
                <a:solidFill>
                  <a:schemeClr val="accent1"/>
                </a:solidFill>
              </a:rPr>
              <a:t>…</a:t>
            </a:r>
            <a:endParaRPr lang="en-US" altLang="en-US" sz="300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764463" y="1600200"/>
            <a:ext cx="1227137" cy="2154238"/>
            <a:chOff x="7764369" y="1600199"/>
            <a:chExt cx="1227231" cy="2154361"/>
          </a:xfrm>
        </p:grpSpPr>
        <p:grpSp>
          <p:nvGrpSpPr>
            <p:cNvPr id="55321" name="Group 24"/>
            <p:cNvGrpSpPr>
              <a:grpSpLocks/>
            </p:cNvGrpSpPr>
            <p:nvPr/>
          </p:nvGrpSpPr>
          <p:grpSpPr bwMode="auto">
            <a:xfrm>
              <a:off x="7764369" y="1600199"/>
              <a:ext cx="1227231" cy="2154361"/>
              <a:chOff x="7805094" y="1600199"/>
              <a:chExt cx="1227231" cy="2154361"/>
            </a:xfrm>
          </p:grpSpPr>
          <p:pic>
            <p:nvPicPr>
              <p:cNvPr id="5532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3028"/>
              <a:stretch>
                <a:fillRect/>
              </a:stretch>
            </p:blipFill>
            <p:spPr bwMode="auto">
              <a:xfrm>
                <a:off x="7805094" y="1600199"/>
                <a:ext cx="896688" cy="1389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325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46525" y="2989629"/>
                <a:ext cx="685800" cy="764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326" name="Rectangle 31"/>
              <p:cNvSpPr>
                <a:spLocks noChangeArrowheads="1"/>
              </p:cNvSpPr>
              <p:nvPr/>
            </p:nvSpPr>
            <p:spPr bwMode="auto">
              <a:xfrm>
                <a:off x="8525328" y="3372094"/>
                <a:ext cx="314130" cy="1828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i="0">
                  <a:solidFill>
                    <a:schemeClr val="tx2"/>
                  </a:solidFill>
                </a:endParaRPr>
              </a:p>
            </p:txBody>
          </p:sp>
        </p:grpSp>
        <p:cxnSp>
          <p:nvCxnSpPr>
            <p:cNvPr id="55322" name="Straight Arrow Connector 32"/>
            <p:cNvCxnSpPr>
              <a:cxnSpLocks noChangeShapeType="1"/>
            </p:cNvCxnSpPr>
            <p:nvPr/>
          </p:nvCxnSpPr>
          <p:spPr bwMode="auto">
            <a:xfrm flipH="1">
              <a:off x="8500614" y="2025762"/>
              <a:ext cx="86502" cy="353553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23" name="Rectangle 33"/>
            <p:cNvSpPr>
              <a:spLocks noChangeArrowheads="1"/>
            </p:cNvSpPr>
            <p:nvPr/>
          </p:nvSpPr>
          <p:spPr bwMode="auto">
            <a:xfrm>
              <a:off x="8352755" y="3305721"/>
              <a:ext cx="63884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100">
                  <a:solidFill>
                    <a:srgbClr val="0070C0"/>
                  </a:solidFill>
                </a:rPr>
                <a:t>Toronto</a:t>
              </a:r>
              <a:endParaRPr lang="en-US" altLang="en-US" sz="1600">
                <a:solidFill>
                  <a:srgbClr val="0070C0"/>
                </a:solidFill>
              </a:endParaRPr>
            </a:p>
          </p:txBody>
        </p:sp>
      </p:grpSp>
      <p:grpSp>
        <p:nvGrpSpPr>
          <p:cNvPr id="55306" name="Group 11"/>
          <p:cNvGrpSpPr>
            <a:grpSpLocks/>
          </p:cNvGrpSpPr>
          <p:nvPr/>
        </p:nvGrpSpPr>
        <p:grpSpPr bwMode="auto">
          <a:xfrm>
            <a:off x="8153400" y="741363"/>
            <a:ext cx="927100" cy="1598612"/>
            <a:chOff x="8153400" y="742126"/>
            <a:chExt cx="926756" cy="1597418"/>
          </a:xfrm>
        </p:grpSpPr>
        <p:grpSp>
          <p:nvGrpSpPr>
            <p:cNvPr id="55312" name="Group 12"/>
            <p:cNvGrpSpPr>
              <a:grpSpLocks/>
            </p:cNvGrpSpPr>
            <p:nvPr/>
          </p:nvGrpSpPr>
          <p:grpSpPr bwMode="auto">
            <a:xfrm>
              <a:off x="8153401" y="1295400"/>
              <a:ext cx="914399" cy="410250"/>
              <a:chOff x="5257800" y="1645663"/>
              <a:chExt cx="914399" cy="410250"/>
            </a:xfrm>
          </p:grpSpPr>
          <p:sp>
            <p:nvSpPr>
              <p:cNvPr id="55319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55320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2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5313" name="Group 13"/>
            <p:cNvGrpSpPr>
              <a:grpSpLocks/>
            </p:cNvGrpSpPr>
            <p:nvPr/>
          </p:nvGrpSpPr>
          <p:grpSpPr bwMode="auto">
            <a:xfrm>
              <a:off x="8153400" y="742126"/>
              <a:ext cx="914399" cy="410250"/>
              <a:chOff x="5257800" y="1645663"/>
              <a:chExt cx="914399" cy="410250"/>
            </a:xfrm>
          </p:grpSpPr>
          <p:sp>
            <p:nvSpPr>
              <p:cNvPr id="55317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55318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1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5314" name="Group 14"/>
            <p:cNvGrpSpPr>
              <a:grpSpLocks/>
            </p:cNvGrpSpPr>
            <p:nvPr/>
          </p:nvGrpSpPr>
          <p:grpSpPr bwMode="auto">
            <a:xfrm>
              <a:off x="8165757" y="1929294"/>
              <a:ext cx="914399" cy="410250"/>
              <a:chOff x="5257800" y="1645663"/>
              <a:chExt cx="914399" cy="410250"/>
            </a:xfrm>
          </p:grpSpPr>
          <p:sp>
            <p:nvSpPr>
              <p:cNvPr id="55315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55316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3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55308" name="Group 26"/>
          <p:cNvGrpSpPr>
            <a:grpSpLocks/>
          </p:cNvGrpSpPr>
          <p:nvPr/>
        </p:nvGrpSpPr>
        <p:grpSpPr bwMode="auto">
          <a:xfrm>
            <a:off x="4800600" y="762000"/>
            <a:ext cx="914400" cy="434975"/>
            <a:chOff x="4800600" y="762000"/>
            <a:chExt cx="914738" cy="435271"/>
          </a:xfrm>
        </p:grpSpPr>
        <p:sp>
          <p:nvSpPr>
            <p:cNvPr id="55309" name="Rectangle 85"/>
            <p:cNvSpPr>
              <a:spLocks noChangeArrowheads="1"/>
            </p:cNvSpPr>
            <p:nvPr/>
          </p:nvSpPr>
          <p:spPr bwMode="auto">
            <a:xfrm>
              <a:off x="5135581" y="762000"/>
              <a:ext cx="201243" cy="20131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55310" name="Rectangle 58"/>
            <p:cNvSpPr>
              <a:spLocks noChangeArrowheads="1"/>
            </p:cNvSpPr>
            <p:nvPr/>
          </p:nvSpPr>
          <p:spPr bwMode="auto">
            <a:xfrm>
              <a:off x="4800600" y="920065"/>
              <a:ext cx="914738" cy="27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>
                  <a:solidFill>
                    <a:schemeClr val="accent1"/>
                  </a:solidFill>
                </a:rPr>
                <a:t>tree</a:t>
              </a:r>
              <a:endParaRPr lang="en-US" altLang="en-US" sz="1800">
                <a:solidFill>
                  <a:schemeClr val="accent1"/>
                </a:solidFill>
              </a:endParaRPr>
            </a:p>
          </p:txBody>
        </p:sp>
        <p:cxnSp>
          <p:nvCxnSpPr>
            <p:cNvPr id="55311" name="Straight Arrow Connector 29"/>
            <p:cNvCxnSpPr>
              <a:cxnSpLocks noChangeShapeType="1"/>
            </p:cNvCxnSpPr>
            <p:nvPr/>
          </p:nvCxnSpPr>
          <p:spPr bwMode="auto">
            <a:xfrm>
              <a:off x="5236203" y="876820"/>
              <a:ext cx="326397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5302" name="Straight Arrow Connector 25"/>
          <p:cNvCxnSpPr>
            <a:cxnSpLocks noChangeShapeType="1"/>
          </p:cNvCxnSpPr>
          <p:nvPr/>
        </p:nvCxnSpPr>
        <p:spPr bwMode="auto">
          <a:xfrm flipH="1">
            <a:off x="7391400" y="850900"/>
            <a:ext cx="1193800" cy="309563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4" name="Straight Arrow Connector 26"/>
          <p:cNvCxnSpPr>
            <a:cxnSpLocks noChangeShapeType="1"/>
          </p:cNvCxnSpPr>
          <p:nvPr/>
        </p:nvCxnSpPr>
        <p:spPr bwMode="auto">
          <a:xfrm flipH="1">
            <a:off x="8501063" y="2025650"/>
            <a:ext cx="85725" cy="354013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7" name="Straight Arrow Connector 21"/>
          <p:cNvCxnSpPr>
            <a:cxnSpLocks noChangeShapeType="1"/>
          </p:cNvCxnSpPr>
          <p:nvPr/>
        </p:nvCxnSpPr>
        <p:spPr bwMode="auto">
          <a:xfrm flipH="1">
            <a:off x="8001000" y="1395413"/>
            <a:ext cx="573088" cy="309562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289E686-FAFF-74CB-B486-55FB841C7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002268"/>
            <a:ext cx="258763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 dirty="0">
                <a:solidFill>
                  <a:srgbClr val="3992FD"/>
                </a:solidFill>
              </a:rPr>
              <a:t>6</a:t>
            </a:r>
            <a:endParaRPr lang="en-CA" altLang="en-US" sz="1400" i="0" dirty="0">
              <a:solidFill>
                <a:srgbClr val="3992F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970588" y="3962400"/>
            <a:ext cx="3097212" cy="2755900"/>
            <a:chOff x="5970034" y="3962400"/>
            <a:chExt cx="3097766" cy="2755920"/>
          </a:xfrm>
        </p:grpSpPr>
        <p:grpSp>
          <p:nvGrpSpPr>
            <p:cNvPr id="56355" name="Group 17"/>
            <p:cNvGrpSpPr>
              <a:grpSpLocks/>
            </p:cNvGrpSpPr>
            <p:nvPr/>
          </p:nvGrpSpPr>
          <p:grpSpPr bwMode="auto">
            <a:xfrm>
              <a:off x="5970034" y="3962400"/>
              <a:ext cx="3097766" cy="2755920"/>
              <a:chOff x="5970034" y="3962400"/>
              <a:chExt cx="3097766" cy="2755920"/>
            </a:xfrm>
          </p:grpSpPr>
          <p:pic>
            <p:nvPicPr>
              <p:cNvPr id="56357" name="Picture 2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38"/>
              <a:stretch>
                <a:fillRect/>
              </a:stretch>
            </p:blipFill>
            <p:spPr bwMode="auto">
              <a:xfrm>
                <a:off x="6200775" y="3962400"/>
                <a:ext cx="2867025" cy="275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58" name="Rectangle 2"/>
              <p:cNvSpPr>
                <a:spLocks noChangeArrowheads="1"/>
              </p:cNvSpPr>
              <p:nvPr/>
            </p:nvSpPr>
            <p:spPr bwMode="auto">
              <a:xfrm>
                <a:off x="6390373" y="6281522"/>
                <a:ext cx="594360" cy="1828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i="0">
                  <a:solidFill>
                    <a:schemeClr val="tx2"/>
                  </a:solidFill>
                </a:endParaRPr>
              </a:p>
            </p:txBody>
          </p:sp>
          <p:sp>
            <p:nvSpPr>
              <p:cNvPr id="56359" name="Rectangle 2"/>
              <p:cNvSpPr>
                <a:spLocks noChangeArrowheads="1"/>
              </p:cNvSpPr>
              <p:nvPr/>
            </p:nvSpPr>
            <p:spPr bwMode="auto">
              <a:xfrm>
                <a:off x="7391272" y="6312243"/>
                <a:ext cx="594360" cy="1828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i="0">
                  <a:solidFill>
                    <a:schemeClr val="tx2"/>
                  </a:solidFill>
                </a:endParaRPr>
              </a:p>
            </p:txBody>
          </p:sp>
          <p:sp>
            <p:nvSpPr>
              <p:cNvPr id="56360" name="Rectangle 2"/>
              <p:cNvSpPr>
                <a:spLocks noChangeArrowheads="1"/>
              </p:cNvSpPr>
              <p:nvPr/>
            </p:nvSpPr>
            <p:spPr bwMode="auto">
              <a:xfrm>
                <a:off x="8305672" y="6306477"/>
                <a:ext cx="594360" cy="1828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i="0">
                  <a:solidFill>
                    <a:schemeClr val="tx2"/>
                  </a:solidFill>
                </a:endParaRPr>
              </a:p>
            </p:txBody>
          </p:sp>
          <p:sp>
            <p:nvSpPr>
              <p:cNvPr id="56361" name="Rectangle 28"/>
              <p:cNvSpPr>
                <a:spLocks noChangeArrowheads="1"/>
              </p:cNvSpPr>
              <p:nvPr/>
            </p:nvSpPr>
            <p:spPr bwMode="auto">
              <a:xfrm>
                <a:off x="8254441" y="6279233"/>
                <a:ext cx="788645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100">
                    <a:solidFill>
                      <a:srgbClr val="0070C0"/>
                    </a:solidFill>
                  </a:rPr>
                  <a:t>Vancover</a:t>
                </a:r>
                <a:endParaRPr lang="en-US" altLang="en-US" sz="1600">
                  <a:solidFill>
                    <a:srgbClr val="0070C0"/>
                  </a:solidFill>
                </a:endParaRPr>
              </a:p>
            </p:txBody>
          </p:sp>
          <p:sp>
            <p:nvSpPr>
              <p:cNvPr id="56362" name="Rectangle 32"/>
              <p:cNvSpPr>
                <a:spLocks noChangeArrowheads="1"/>
              </p:cNvSpPr>
              <p:nvPr/>
            </p:nvSpPr>
            <p:spPr bwMode="auto">
              <a:xfrm>
                <a:off x="7325498" y="6266876"/>
                <a:ext cx="788645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100">
                    <a:solidFill>
                      <a:srgbClr val="0070C0"/>
                    </a:solidFill>
                  </a:rPr>
                  <a:t>Montreal</a:t>
                </a:r>
                <a:endParaRPr lang="en-US" altLang="en-US" sz="1600">
                  <a:solidFill>
                    <a:srgbClr val="0070C0"/>
                  </a:solidFill>
                </a:endParaRPr>
              </a:p>
            </p:txBody>
          </p:sp>
          <p:sp>
            <p:nvSpPr>
              <p:cNvPr id="56363" name="Rectangle 33"/>
              <p:cNvSpPr>
                <a:spLocks noChangeArrowheads="1"/>
              </p:cNvSpPr>
              <p:nvPr/>
            </p:nvSpPr>
            <p:spPr bwMode="auto">
              <a:xfrm>
                <a:off x="6361798" y="6279233"/>
                <a:ext cx="788645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100">
                    <a:solidFill>
                      <a:srgbClr val="0070C0"/>
                    </a:solidFill>
                  </a:rPr>
                  <a:t>Ottawa</a:t>
                </a:r>
                <a:endParaRPr lang="en-US" altLang="en-US" sz="1600">
                  <a:solidFill>
                    <a:srgbClr val="0070C0"/>
                  </a:solidFill>
                </a:endParaRPr>
              </a:p>
            </p:txBody>
          </p:sp>
          <p:sp>
            <p:nvSpPr>
              <p:cNvPr id="56364" name="Rectangle 2"/>
              <p:cNvSpPr>
                <a:spLocks noChangeArrowheads="1"/>
              </p:cNvSpPr>
              <p:nvPr/>
            </p:nvSpPr>
            <p:spPr bwMode="auto">
              <a:xfrm>
                <a:off x="8648763" y="4026586"/>
                <a:ext cx="406680" cy="990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i="0">
                  <a:solidFill>
                    <a:schemeClr val="tx2"/>
                  </a:solidFill>
                </a:endParaRPr>
              </a:p>
            </p:txBody>
          </p:sp>
          <p:sp>
            <p:nvSpPr>
              <p:cNvPr id="56365" name="Rectangle 2"/>
              <p:cNvSpPr>
                <a:spLocks noChangeArrowheads="1"/>
              </p:cNvSpPr>
              <p:nvPr/>
            </p:nvSpPr>
            <p:spPr bwMode="auto">
              <a:xfrm>
                <a:off x="8915400" y="4789831"/>
                <a:ext cx="140043" cy="45561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i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5636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5395" y="4100011"/>
                <a:ext cx="666750" cy="993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67" name="Rectangle 85"/>
              <p:cNvSpPr>
                <a:spLocks noChangeArrowheads="1"/>
              </p:cNvSpPr>
              <p:nvPr/>
            </p:nvSpPr>
            <p:spPr bwMode="auto">
              <a:xfrm>
                <a:off x="6265886" y="4276772"/>
                <a:ext cx="201243" cy="201319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56368" name="Rectangle 58"/>
              <p:cNvSpPr>
                <a:spLocks noChangeArrowheads="1"/>
              </p:cNvSpPr>
              <p:nvPr/>
            </p:nvSpPr>
            <p:spPr bwMode="auto">
              <a:xfrm>
                <a:off x="5970034" y="4434837"/>
                <a:ext cx="91473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 dirty="0">
                    <a:solidFill>
                      <a:schemeClr val="accent1"/>
                    </a:solidFill>
                  </a:rPr>
                  <a:t>tree</a:t>
                </a:r>
                <a:r>
                  <a:rPr lang="en-CA" altLang="en-US" sz="1800" baseline="-25000" dirty="0">
                    <a:solidFill>
                      <a:schemeClr val="accent1"/>
                    </a:solidFill>
                  </a:rPr>
                  <a:t>2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56369" name="Straight Arrow Connector 43"/>
              <p:cNvCxnSpPr>
                <a:cxnSpLocks noChangeShapeType="1"/>
              </p:cNvCxnSpPr>
              <p:nvPr/>
            </p:nvCxnSpPr>
            <p:spPr bwMode="auto">
              <a:xfrm>
                <a:off x="6366508" y="4391592"/>
                <a:ext cx="274320" cy="0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370" name="Rectangle 5"/>
              <p:cNvSpPr>
                <a:spLocks noChangeArrowheads="1"/>
              </p:cNvSpPr>
              <p:nvPr/>
            </p:nvSpPr>
            <p:spPr bwMode="auto">
              <a:xfrm>
                <a:off x="6535395" y="4031405"/>
                <a:ext cx="2426938" cy="1828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i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56356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38997">
              <a:off x="7068642" y="4195826"/>
              <a:ext cx="4000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Implementing Positions in Trees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5105400"/>
            <a:ext cx="891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At any time the user can </a:t>
            </a:r>
            <a:r>
              <a:rPr lang="en-CA" altLang="en-US" sz="2800" i="0">
                <a:solidFill>
                  <a:schemeClr val="tx2"/>
                </a:solidFill>
              </a:rPr>
              <a:t>attach </a:t>
            </a:r>
            <a:br>
              <a:rPr lang="en-CA" altLang="en-US" sz="2800" i="0">
                <a:solidFill>
                  <a:schemeClr val="tx2"/>
                </a:solidFill>
              </a:rPr>
            </a:br>
            <a:r>
              <a:rPr lang="en-CA" altLang="en-US" sz="2800" i="0">
                <a:solidFill>
                  <a:schemeClr val="tx2"/>
                </a:solidFill>
              </a:rPr>
              <a:t>   </a:t>
            </a:r>
            <a:r>
              <a:rPr lang="en-CA" altLang="en-US" sz="2800" i="0"/>
              <a:t>it to the left of a position.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</a:t>
            </a:r>
            <a:r>
              <a:rPr lang="en-CA" altLang="en-US" sz="2800">
                <a:solidFill>
                  <a:schemeClr val="accent1"/>
                </a:solidFill>
              </a:rPr>
              <a:t>  tree.</a:t>
            </a:r>
            <a:r>
              <a:rPr lang="en-CA" altLang="en-US" sz="2800" i="0">
                <a:solidFill>
                  <a:schemeClr val="accent1"/>
                </a:solidFill>
              </a:rPr>
              <a:t>attachLeft</a:t>
            </a:r>
            <a:r>
              <a:rPr lang="en-CA" altLang="en-US" sz="2800">
                <a:solidFill>
                  <a:schemeClr val="accent1"/>
                </a:solidFill>
              </a:rPr>
              <a:t>(p</a:t>
            </a:r>
            <a:r>
              <a:rPr lang="en-CA" altLang="en-US" sz="2800" baseline="-25000">
                <a:solidFill>
                  <a:schemeClr val="accent1"/>
                </a:solidFill>
              </a:rPr>
              <a:t>3</a:t>
            </a:r>
            <a:r>
              <a:rPr lang="en-CA" altLang="en-US" sz="2800">
                <a:solidFill>
                  <a:schemeClr val="accent1"/>
                </a:solidFill>
              </a:rPr>
              <a:t>,tree</a:t>
            </a:r>
            <a:r>
              <a:rPr lang="en-CA" altLang="en-US" sz="2800" baseline="-25000">
                <a:solidFill>
                  <a:schemeClr val="accent1"/>
                </a:solidFill>
              </a:rPr>
              <a:t>2</a:t>
            </a:r>
            <a:r>
              <a:rPr lang="en-CA" altLang="en-US" sz="2800">
                <a:solidFill>
                  <a:schemeClr val="accent1"/>
                </a:solidFill>
              </a:rPr>
              <a:t>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</a:t>
            </a:r>
            <a:r>
              <a:rPr lang="en-CA" altLang="en-US" sz="2800" i="0"/>
              <a:t>(and returns nothing)</a:t>
            </a:r>
          </a:p>
        </p:txBody>
      </p:sp>
      <p:sp>
        <p:nvSpPr>
          <p:cNvPr id="56325" name="Rectangle 27"/>
          <p:cNvSpPr>
            <a:spLocks noChangeArrowheads="1"/>
          </p:cNvSpPr>
          <p:nvPr/>
        </p:nvSpPr>
        <p:spPr bwMode="auto">
          <a:xfrm rot="-5400000">
            <a:off x="527844" y="1010444"/>
            <a:ext cx="595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i="0">
                <a:solidFill>
                  <a:schemeClr val="accent1"/>
                </a:solidFill>
              </a:rPr>
              <a:t>…</a:t>
            </a:r>
            <a:endParaRPr lang="en-US" altLang="en-US" sz="3000"/>
          </a:p>
        </p:txBody>
      </p:sp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5" r="2576" b="13274"/>
          <a:stretch>
            <a:fillRect/>
          </a:stretch>
        </p:blipFill>
        <p:spPr bwMode="auto">
          <a:xfrm>
            <a:off x="5227638" y="609600"/>
            <a:ext cx="358775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8" name="Group 63"/>
          <p:cNvGrpSpPr>
            <a:grpSpLocks/>
          </p:cNvGrpSpPr>
          <p:nvPr/>
        </p:nvGrpSpPr>
        <p:grpSpPr bwMode="auto">
          <a:xfrm>
            <a:off x="7764463" y="1600200"/>
            <a:ext cx="1227137" cy="2154238"/>
            <a:chOff x="7805094" y="1600199"/>
            <a:chExt cx="1227231" cy="2154361"/>
          </a:xfrm>
        </p:grpSpPr>
        <p:pic>
          <p:nvPicPr>
            <p:cNvPr id="5635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28"/>
            <a:stretch>
              <a:fillRect/>
            </a:stretch>
          </p:blipFill>
          <p:spPr bwMode="auto">
            <a:xfrm>
              <a:off x="7805094" y="1600199"/>
              <a:ext cx="896688" cy="1389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3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525" y="2989629"/>
              <a:ext cx="685800" cy="764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54" name="Rectangle 2"/>
            <p:cNvSpPr>
              <a:spLocks noChangeArrowheads="1"/>
            </p:cNvSpPr>
            <p:nvPr/>
          </p:nvSpPr>
          <p:spPr bwMode="auto">
            <a:xfrm>
              <a:off x="8525328" y="3372094"/>
              <a:ext cx="31413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 i="0">
                <a:solidFill>
                  <a:schemeClr val="tx2"/>
                </a:solidFill>
              </a:endParaRPr>
            </a:p>
          </p:txBody>
        </p:sp>
      </p:grpSp>
      <p:grpSp>
        <p:nvGrpSpPr>
          <p:cNvPr id="56330" name="Group 11"/>
          <p:cNvGrpSpPr>
            <a:grpSpLocks/>
          </p:cNvGrpSpPr>
          <p:nvPr/>
        </p:nvGrpSpPr>
        <p:grpSpPr bwMode="auto">
          <a:xfrm>
            <a:off x="8153400" y="741363"/>
            <a:ext cx="927100" cy="1598612"/>
            <a:chOff x="8153400" y="742126"/>
            <a:chExt cx="926756" cy="1597418"/>
          </a:xfrm>
        </p:grpSpPr>
        <p:grpSp>
          <p:nvGrpSpPr>
            <p:cNvPr id="56343" name="Group 12"/>
            <p:cNvGrpSpPr>
              <a:grpSpLocks/>
            </p:cNvGrpSpPr>
            <p:nvPr/>
          </p:nvGrpSpPr>
          <p:grpSpPr bwMode="auto">
            <a:xfrm>
              <a:off x="8153401" y="1295400"/>
              <a:ext cx="914399" cy="410250"/>
              <a:chOff x="5257800" y="1645663"/>
              <a:chExt cx="914399" cy="410250"/>
            </a:xfrm>
          </p:grpSpPr>
          <p:sp>
            <p:nvSpPr>
              <p:cNvPr id="56350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56351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2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6344" name="Group 13"/>
            <p:cNvGrpSpPr>
              <a:grpSpLocks/>
            </p:cNvGrpSpPr>
            <p:nvPr/>
          </p:nvGrpSpPr>
          <p:grpSpPr bwMode="auto">
            <a:xfrm>
              <a:off x="8153400" y="742126"/>
              <a:ext cx="914399" cy="410250"/>
              <a:chOff x="5257800" y="1645663"/>
              <a:chExt cx="914399" cy="410250"/>
            </a:xfrm>
          </p:grpSpPr>
          <p:sp>
            <p:nvSpPr>
              <p:cNvPr id="56348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56349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1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6345" name="Group 14"/>
            <p:cNvGrpSpPr>
              <a:grpSpLocks/>
            </p:cNvGrpSpPr>
            <p:nvPr/>
          </p:nvGrpSpPr>
          <p:grpSpPr bwMode="auto">
            <a:xfrm>
              <a:off x="8165757" y="1929294"/>
              <a:ext cx="914399" cy="410250"/>
              <a:chOff x="5257800" y="1645663"/>
              <a:chExt cx="914399" cy="410250"/>
            </a:xfrm>
          </p:grpSpPr>
          <p:sp>
            <p:nvSpPr>
              <p:cNvPr id="56346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56347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3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</p:grpSp>
      <p:cxnSp>
        <p:nvCxnSpPr>
          <p:cNvPr id="56331" name="Straight Arrow Connector 78"/>
          <p:cNvCxnSpPr>
            <a:cxnSpLocks noChangeShapeType="1"/>
          </p:cNvCxnSpPr>
          <p:nvPr/>
        </p:nvCxnSpPr>
        <p:spPr bwMode="auto">
          <a:xfrm flipH="1">
            <a:off x="8501063" y="2025650"/>
            <a:ext cx="85725" cy="354013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2" name="Rectangle 79"/>
          <p:cNvSpPr>
            <a:spLocks noChangeArrowheads="1"/>
          </p:cNvSpPr>
          <p:nvPr/>
        </p:nvSpPr>
        <p:spPr bwMode="auto">
          <a:xfrm>
            <a:off x="8353425" y="3305175"/>
            <a:ext cx="6381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100">
                <a:solidFill>
                  <a:srgbClr val="0070C0"/>
                </a:solidFill>
              </a:rPr>
              <a:t>Toronto</a:t>
            </a:r>
            <a:endParaRPr lang="en-US" altLang="en-US" sz="1600">
              <a:solidFill>
                <a:srgbClr val="0070C0"/>
              </a:solidFill>
            </a:endParaRPr>
          </a:p>
        </p:txBody>
      </p:sp>
      <p:grpSp>
        <p:nvGrpSpPr>
          <p:cNvPr id="56333" name="Group 80"/>
          <p:cNvGrpSpPr>
            <a:grpSpLocks/>
          </p:cNvGrpSpPr>
          <p:nvPr/>
        </p:nvGrpSpPr>
        <p:grpSpPr bwMode="auto">
          <a:xfrm>
            <a:off x="4800600" y="762000"/>
            <a:ext cx="914400" cy="434975"/>
            <a:chOff x="4800600" y="762000"/>
            <a:chExt cx="914738" cy="435271"/>
          </a:xfrm>
        </p:grpSpPr>
        <p:sp>
          <p:nvSpPr>
            <p:cNvPr id="56340" name="Rectangle 85"/>
            <p:cNvSpPr>
              <a:spLocks noChangeArrowheads="1"/>
            </p:cNvSpPr>
            <p:nvPr/>
          </p:nvSpPr>
          <p:spPr bwMode="auto">
            <a:xfrm>
              <a:off x="5135581" y="762000"/>
              <a:ext cx="201243" cy="20131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56341" name="Rectangle 58"/>
            <p:cNvSpPr>
              <a:spLocks noChangeArrowheads="1"/>
            </p:cNvSpPr>
            <p:nvPr/>
          </p:nvSpPr>
          <p:spPr bwMode="auto">
            <a:xfrm>
              <a:off x="4800600" y="920065"/>
              <a:ext cx="914738" cy="27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>
                  <a:solidFill>
                    <a:schemeClr val="accent1"/>
                  </a:solidFill>
                </a:rPr>
                <a:t>tree</a:t>
              </a:r>
              <a:endParaRPr lang="en-US" altLang="en-US" sz="1800">
                <a:solidFill>
                  <a:schemeClr val="accent1"/>
                </a:solidFill>
              </a:endParaRPr>
            </a:p>
          </p:txBody>
        </p:sp>
        <p:cxnSp>
          <p:nvCxnSpPr>
            <p:cNvPr id="56342" name="Straight Arrow Connector 83"/>
            <p:cNvCxnSpPr>
              <a:cxnSpLocks noChangeShapeType="1"/>
            </p:cNvCxnSpPr>
            <p:nvPr/>
          </p:nvCxnSpPr>
          <p:spPr bwMode="auto">
            <a:xfrm>
              <a:off x="5236203" y="876820"/>
              <a:ext cx="326397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587375" y="4352925"/>
            <a:ext cx="5965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Suppose we have a </a:t>
            </a:r>
            <a:r>
              <a:rPr lang="en-CA" altLang="en-US" sz="2800" i="0" dirty="0">
                <a:solidFill>
                  <a:schemeClr val="tx2"/>
                </a:solidFill>
              </a:rPr>
              <a:t>second tree </a:t>
            </a:r>
            <a:r>
              <a:rPr lang="en-CA" altLang="en-US" sz="2800" i="0" dirty="0"/>
              <a:t>object.</a:t>
            </a:r>
          </a:p>
        </p:txBody>
      </p:sp>
      <p:cxnSp>
        <p:nvCxnSpPr>
          <p:cNvPr id="140" name="Straight Arrow Connector 139"/>
          <p:cNvCxnSpPr>
            <a:cxnSpLocks noChangeShapeType="1"/>
            <a:endCxn id="56370" idx="2"/>
          </p:cNvCxnSpPr>
          <p:nvPr/>
        </p:nvCxnSpPr>
        <p:spPr bwMode="auto">
          <a:xfrm flipH="1">
            <a:off x="7748588" y="2476500"/>
            <a:ext cx="350837" cy="1738313"/>
          </a:xfrm>
          <a:prstGeom prst="straightConnector1">
            <a:avLst/>
          </a:prstGeom>
          <a:noFill/>
          <a:ln w="158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" name="Straight Arrow Connector 141"/>
          <p:cNvCxnSpPr>
            <a:cxnSpLocks noChangeShapeType="1"/>
          </p:cNvCxnSpPr>
          <p:nvPr/>
        </p:nvCxnSpPr>
        <p:spPr bwMode="auto">
          <a:xfrm flipV="1">
            <a:off x="7900988" y="2743200"/>
            <a:ext cx="354012" cy="1624013"/>
          </a:xfrm>
          <a:prstGeom prst="straightConnector1">
            <a:avLst/>
          </a:prstGeom>
          <a:noFill/>
          <a:ln w="158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6" name="Rectangle 145"/>
          <p:cNvSpPr>
            <a:spLocks noChangeArrowheads="1"/>
          </p:cNvSpPr>
          <p:nvPr/>
        </p:nvSpPr>
        <p:spPr bwMode="auto">
          <a:xfrm>
            <a:off x="152400" y="609600"/>
            <a:ext cx="70104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class </a:t>
            </a:r>
            <a:r>
              <a:rPr lang="en-US" altLang="en-US" sz="2800" i="0" dirty="0" err="1">
                <a:solidFill>
                  <a:schemeClr val="accent1"/>
                </a:solidFill>
              </a:rPr>
              <a:t>LinkedBinaryTree</a:t>
            </a:r>
            <a:r>
              <a:rPr lang="en-US" altLang="en-US" sz="2800" i="0" dirty="0">
                <a:solidFill>
                  <a:schemeClr val="accent1"/>
                </a:solidFill>
              </a:rPr>
              <a:t>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         </a:t>
            </a:r>
            <a:r>
              <a:rPr lang="en-CA" altLang="en-US" sz="2800" i="0" dirty="0" err="1">
                <a:solidFill>
                  <a:schemeClr val="accent1"/>
                </a:solidFill>
              </a:rPr>
              <a:t>attachLeft</a:t>
            </a:r>
            <a:r>
              <a:rPr lang="en-CA" altLang="en-US" sz="2800" i="0" dirty="0">
                <a:solidFill>
                  <a:schemeClr val="accent1"/>
                </a:solidFill>
              </a:rPr>
              <a:t>(Position </a:t>
            </a:r>
            <a:r>
              <a:rPr lang="en-CA" altLang="en-US" sz="2800" dirty="0">
                <a:solidFill>
                  <a:schemeClr val="accent1"/>
                </a:solidFill>
              </a:rPr>
              <a:t>p,</a:t>
            </a:r>
            <a:br>
              <a:rPr lang="en-CA" altLang="en-US" sz="2800" dirty="0">
                <a:solidFill>
                  <a:schemeClr val="accent1"/>
                </a:solidFill>
              </a:rPr>
            </a:br>
            <a:r>
              <a:rPr lang="en-CA" altLang="en-US" sz="2800" dirty="0">
                <a:solidFill>
                  <a:schemeClr val="accent1"/>
                </a:solidFill>
              </a:rPr>
              <a:t>                 </a:t>
            </a:r>
            <a:r>
              <a:rPr lang="en-CA" altLang="en-US" sz="2800" i="0" dirty="0" err="1">
                <a:solidFill>
                  <a:schemeClr val="accent1"/>
                </a:solidFill>
              </a:rPr>
              <a:t>LinkedBinaryTree</a:t>
            </a:r>
            <a:r>
              <a:rPr lang="en-CA" altLang="en-US" sz="2800" i="0" dirty="0">
                <a:solidFill>
                  <a:schemeClr val="accent1"/>
                </a:solidFill>
              </a:rPr>
              <a:t> </a:t>
            </a:r>
            <a:r>
              <a:rPr lang="en-CA" altLang="en-US" sz="2800" dirty="0">
                <a:solidFill>
                  <a:schemeClr val="accent1"/>
                </a:solidFill>
              </a:rPr>
              <a:t>t</a:t>
            </a:r>
            <a:r>
              <a:rPr lang="en-CA" altLang="en-US" sz="2800" baseline="-25000" dirty="0">
                <a:solidFill>
                  <a:schemeClr val="accent1"/>
                </a:solidFill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</a:rPr>
              <a:t>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      </a:t>
            </a:r>
            <a:r>
              <a:rPr lang="en-CA" altLang="en-US" sz="2800" dirty="0" err="1">
                <a:solidFill>
                  <a:schemeClr val="accent1"/>
                </a:solidFill>
              </a:rPr>
              <a:t>n.left</a:t>
            </a:r>
            <a:r>
              <a:rPr lang="en-CA" altLang="en-US" sz="2800" i="0" dirty="0">
                <a:solidFill>
                  <a:schemeClr val="accent1"/>
                </a:solidFill>
              </a:rPr>
              <a:t> = </a:t>
            </a:r>
            <a:r>
              <a:rPr lang="en-CA" altLang="en-US" sz="2800" dirty="0">
                <a:solidFill>
                  <a:schemeClr val="accent1"/>
                </a:solidFill>
              </a:rPr>
              <a:t>t</a:t>
            </a:r>
            <a:r>
              <a:rPr lang="en-CA" altLang="en-US" sz="2800" baseline="-25000" dirty="0">
                <a:solidFill>
                  <a:schemeClr val="accent1"/>
                </a:solidFill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</a:rPr>
              <a:t>.root;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      </a:t>
            </a:r>
            <a:r>
              <a:rPr lang="en-CA" altLang="en-US" sz="2800" dirty="0">
                <a:solidFill>
                  <a:schemeClr val="accent1"/>
                </a:solidFill>
              </a:rPr>
              <a:t>t</a:t>
            </a:r>
            <a:r>
              <a:rPr lang="en-CA" altLang="en-US" sz="2800" baseline="-25000" dirty="0">
                <a:solidFill>
                  <a:schemeClr val="accent1"/>
                </a:solidFill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</a:rPr>
              <a:t>.root.parent = </a:t>
            </a:r>
            <a:r>
              <a:rPr lang="en-CA" altLang="en-US" sz="2800" dirty="0">
                <a:solidFill>
                  <a:schemeClr val="accent1"/>
                </a:solidFill>
              </a:rPr>
              <a:t>n</a:t>
            </a:r>
            <a:r>
              <a:rPr lang="en-CA" altLang="en-US" sz="2800" i="0" dirty="0">
                <a:solidFill>
                  <a:schemeClr val="accent1"/>
                </a:solidFill>
              </a:rPr>
              <a:t>;</a:t>
            </a:r>
          </a:p>
        </p:txBody>
      </p:sp>
      <p:sp>
        <p:nvSpPr>
          <p:cNvPr id="147" name="Rectangle 146"/>
          <p:cNvSpPr>
            <a:spLocks noChangeArrowheads="1"/>
          </p:cNvSpPr>
          <p:nvPr/>
        </p:nvSpPr>
        <p:spPr bwMode="auto">
          <a:xfrm>
            <a:off x="622300" y="1470025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tx2"/>
                </a:solidFill>
              </a:rPr>
              <a:t>void</a:t>
            </a:r>
            <a:endParaRPr lang="en-US" altLang="en-US" sz="2800">
              <a:solidFill>
                <a:schemeClr val="tx2"/>
              </a:solidFill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3429000" y="2270125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 i="0">
                <a:solidFill>
                  <a:schemeClr val="accent1"/>
                </a:solidFill>
              </a:rPr>
              <a:t>Node n=p;                                        </a:t>
            </a:r>
            <a:endParaRPr lang="en-US" altLang="en-US" sz="1200"/>
          </a:p>
        </p:txBody>
      </p:sp>
      <p:cxnSp>
        <p:nvCxnSpPr>
          <p:cNvPr id="56327" name="Straight Arrow Connector 25"/>
          <p:cNvCxnSpPr>
            <a:cxnSpLocks noChangeShapeType="1"/>
          </p:cNvCxnSpPr>
          <p:nvPr/>
        </p:nvCxnSpPr>
        <p:spPr bwMode="auto">
          <a:xfrm flipH="1">
            <a:off x="7391400" y="850900"/>
            <a:ext cx="1193800" cy="309563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29" name="Straight Arrow Connector 21"/>
          <p:cNvCxnSpPr>
            <a:cxnSpLocks noChangeShapeType="1"/>
          </p:cNvCxnSpPr>
          <p:nvPr/>
        </p:nvCxnSpPr>
        <p:spPr bwMode="auto">
          <a:xfrm flipH="1">
            <a:off x="8001000" y="1395413"/>
            <a:ext cx="573088" cy="309562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7E9BB52-87E7-C732-DB60-9A717E636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002268"/>
            <a:ext cx="258763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 dirty="0">
                <a:solidFill>
                  <a:srgbClr val="3992FD"/>
                </a:solidFill>
              </a:rPr>
              <a:t>6</a:t>
            </a:r>
            <a:endParaRPr lang="en-CA" altLang="en-US" sz="1400" i="0" dirty="0">
              <a:solidFill>
                <a:srgbClr val="3992FD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857E0AE-4EC8-A88D-9963-FFC47DB86D13}"/>
              </a:ext>
            </a:extLst>
          </p:cNvPr>
          <p:cNvGrpSpPr/>
          <p:nvPr/>
        </p:nvGrpSpPr>
        <p:grpSpPr>
          <a:xfrm>
            <a:off x="3436440" y="1002268"/>
            <a:ext cx="2735760" cy="1893332"/>
            <a:chOff x="3436440" y="1002268"/>
            <a:chExt cx="2735760" cy="18933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8AE4C0B-67B6-3268-C8F1-579D018B5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440" y="2526268"/>
              <a:ext cx="24479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 dirty="0">
                  <a:solidFill>
                    <a:schemeClr val="accent1"/>
                  </a:solidFill>
                </a:rPr>
                <a:t>size = size+t</a:t>
              </a:r>
              <a:r>
                <a:rPr lang="en-CA" altLang="en-US" sz="1800" baseline="-25000" dirty="0">
                  <a:solidFill>
                    <a:schemeClr val="accent1"/>
                  </a:solidFill>
                </a:rPr>
                <a:t>2</a:t>
              </a:r>
              <a:r>
                <a:rPr lang="en-CA" altLang="en-US" sz="1800" i="0" dirty="0">
                  <a:solidFill>
                    <a:schemeClr val="accent1"/>
                  </a:solidFill>
                </a:rPr>
                <a:t>.size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13C7CA-01C0-8675-6561-A93D1F67D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3437" y="1002268"/>
              <a:ext cx="2587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 i="0" dirty="0">
                  <a:solidFill>
                    <a:srgbClr val="3992FD"/>
                  </a:solidFill>
                </a:rPr>
                <a:t>9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B2D2ED-5C8F-63F5-8D90-DEB5BECB5016}"/>
              </a:ext>
            </a:extLst>
          </p:cNvPr>
          <p:cNvCxnSpPr/>
          <p:nvPr/>
        </p:nvCxnSpPr>
        <p:spPr bwMode="auto">
          <a:xfrm flipV="1">
            <a:off x="5562318" y="1073150"/>
            <a:ext cx="381282" cy="221901"/>
          </a:xfrm>
          <a:prstGeom prst="line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983732D-B597-92C1-5872-91271E351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9227" y="4513730"/>
            <a:ext cx="258763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 i="0" dirty="0">
                <a:solidFill>
                  <a:srgbClr val="3992FD"/>
                </a:solidFill>
              </a:rPr>
              <a:t>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14A0B39-9DF4-02E5-DFE4-5F3DD60F395A}"/>
              </a:ext>
            </a:extLst>
          </p:cNvPr>
          <p:cNvGrpSpPr/>
          <p:nvPr/>
        </p:nvGrpSpPr>
        <p:grpSpPr>
          <a:xfrm>
            <a:off x="7696200" y="1828800"/>
            <a:ext cx="914738" cy="483492"/>
            <a:chOff x="9446329" y="1309135"/>
            <a:chExt cx="914738" cy="630882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7A5786AD-8B31-925A-BB28-6ADBF67AA3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46329" y="1309135"/>
              <a:ext cx="914738" cy="339628"/>
              <a:chOff x="5039508" y="1507456"/>
              <a:chExt cx="914399" cy="339375"/>
            </a:xfrm>
          </p:grpSpPr>
          <p:sp>
            <p:nvSpPr>
              <p:cNvPr id="14" name="Rectangle 85">
                <a:extLst>
                  <a:ext uri="{FF2B5EF4-FFF2-40B4-BE49-F238E27FC236}">
                    <a16:creationId xmlns:a16="http://schemas.microsoft.com/office/drawing/2014/main" id="{6A2B88B0-5BAA-954E-A5F1-0224EA4E3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5" name="Rectangle 58">
                <a:extLst>
                  <a:ext uri="{FF2B5EF4-FFF2-40B4-BE49-F238E27FC236}">
                    <a16:creationId xmlns:a16="http://schemas.microsoft.com/office/drawing/2014/main" id="{CCCE074D-6E2A-ACA3-FD23-59360F782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9508" y="1507456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 dirty="0">
                    <a:solidFill>
                      <a:schemeClr val="accent1"/>
                    </a:solidFill>
                  </a:rPr>
                  <a:t>n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</p:grpSp>
        <p:cxnSp>
          <p:nvCxnSpPr>
            <p:cNvPr id="13" name="Straight Arrow Connector 21">
              <a:extLst>
                <a:ext uri="{FF2B5EF4-FFF2-40B4-BE49-F238E27FC236}">
                  <a16:creationId xmlns:a16="http://schemas.microsoft.com/office/drawing/2014/main" id="{F61B79B7-9DF3-9BD4-AA0E-B0AEC633C8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999682" y="1526267"/>
              <a:ext cx="102485" cy="41375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9F9B17D-22B9-52FE-5731-AF89FC31634D}"/>
              </a:ext>
            </a:extLst>
          </p:cNvPr>
          <p:cNvGrpSpPr/>
          <p:nvPr/>
        </p:nvGrpSpPr>
        <p:grpSpPr>
          <a:xfrm>
            <a:off x="5486400" y="2841539"/>
            <a:ext cx="1166354" cy="1372744"/>
            <a:chOff x="5181600" y="3832139"/>
            <a:chExt cx="1166354" cy="1372744"/>
          </a:xfrm>
        </p:grpSpPr>
        <p:sp>
          <p:nvSpPr>
            <p:cNvPr id="22" name="Rectangle 85">
              <a:extLst>
                <a:ext uri="{FF2B5EF4-FFF2-40B4-BE49-F238E27FC236}">
                  <a16:creationId xmlns:a16="http://schemas.microsoft.com/office/drawing/2014/main" id="{B019E5F1-7802-E44B-7F05-C6F38028A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9799" y="3832139"/>
              <a:ext cx="201207" cy="20131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3" name="Rectangle 58">
              <a:extLst>
                <a:ext uri="{FF2B5EF4-FFF2-40B4-BE49-F238E27FC236}">
                  <a16:creationId xmlns:a16="http://schemas.microsoft.com/office/drawing/2014/main" id="{C347DC42-D590-E12F-353B-FBAE0BE8E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3990203"/>
              <a:ext cx="914574" cy="27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 dirty="0">
                  <a:solidFill>
                    <a:schemeClr val="accent1"/>
                  </a:solidFill>
                </a:rPr>
                <a:t>t</a:t>
              </a:r>
              <a:r>
                <a:rPr lang="en-CA" altLang="en-US" sz="1800" baseline="-25000" dirty="0">
                  <a:solidFill>
                    <a:schemeClr val="accent1"/>
                  </a:solidFill>
                </a:rPr>
                <a:t>2</a:t>
              </a:r>
              <a:endParaRPr lang="en-US" altLang="en-US" sz="1800" dirty="0">
                <a:solidFill>
                  <a:schemeClr val="accent1"/>
                </a:solidFill>
              </a:endParaRPr>
            </a:p>
          </p:txBody>
        </p:sp>
        <p:cxnSp>
          <p:nvCxnSpPr>
            <p:cNvPr id="24" name="Straight Arrow Connector 43">
              <a:extLst>
                <a:ext uri="{FF2B5EF4-FFF2-40B4-BE49-F238E27FC236}">
                  <a16:creationId xmlns:a16="http://schemas.microsoft.com/office/drawing/2014/main" id="{78535626-3899-D12A-1610-3976E6C62E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41895" y="3946958"/>
              <a:ext cx="606059" cy="1257925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7" grpId="0"/>
      <p:bldP spid="147" grpId="1"/>
      <p:bldP spid="50" grpId="0"/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18"/>
          <p:cNvGrpSpPr>
            <a:grpSpLocks/>
          </p:cNvGrpSpPr>
          <p:nvPr/>
        </p:nvGrpSpPr>
        <p:grpSpPr bwMode="auto">
          <a:xfrm>
            <a:off x="5970588" y="3962400"/>
            <a:ext cx="3097212" cy="2755900"/>
            <a:chOff x="5970034" y="3962400"/>
            <a:chExt cx="3097766" cy="2755920"/>
          </a:xfrm>
        </p:grpSpPr>
        <p:grpSp>
          <p:nvGrpSpPr>
            <p:cNvPr id="57381" name="Group 17"/>
            <p:cNvGrpSpPr>
              <a:grpSpLocks/>
            </p:cNvGrpSpPr>
            <p:nvPr/>
          </p:nvGrpSpPr>
          <p:grpSpPr bwMode="auto">
            <a:xfrm>
              <a:off x="5970034" y="3962400"/>
              <a:ext cx="3097766" cy="2755920"/>
              <a:chOff x="5970034" y="3962400"/>
              <a:chExt cx="3097766" cy="2755920"/>
            </a:xfrm>
          </p:grpSpPr>
          <p:pic>
            <p:nvPicPr>
              <p:cNvPr id="57383" name="Picture 2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38"/>
              <a:stretch>
                <a:fillRect/>
              </a:stretch>
            </p:blipFill>
            <p:spPr bwMode="auto">
              <a:xfrm>
                <a:off x="6200775" y="3962400"/>
                <a:ext cx="2867025" cy="275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384" name="Rectangle 2"/>
              <p:cNvSpPr>
                <a:spLocks noChangeArrowheads="1"/>
              </p:cNvSpPr>
              <p:nvPr/>
            </p:nvSpPr>
            <p:spPr bwMode="auto">
              <a:xfrm>
                <a:off x="6390373" y="6281522"/>
                <a:ext cx="594360" cy="1828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i="0">
                  <a:solidFill>
                    <a:schemeClr val="tx2"/>
                  </a:solidFill>
                </a:endParaRPr>
              </a:p>
            </p:txBody>
          </p:sp>
          <p:sp>
            <p:nvSpPr>
              <p:cNvPr id="57385" name="Rectangle 2"/>
              <p:cNvSpPr>
                <a:spLocks noChangeArrowheads="1"/>
              </p:cNvSpPr>
              <p:nvPr/>
            </p:nvSpPr>
            <p:spPr bwMode="auto">
              <a:xfrm>
                <a:off x="7391272" y="6312243"/>
                <a:ext cx="594360" cy="1828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i="0">
                  <a:solidFill>
                    <a:schemeClr val="tx2"/>
                  </a:solidFill>
                </a:endParaRPr>
              </a:p>
            </p:txBody>
          </p:sp>
          <p:sp>
            <p:nvSpPr>
              <p:cNvPr id="57386" name="Rectangle 2"/>
              <p:cNvSpPr>
                <a:spLocks noChangeArrowheads="1"/>
              </p:cNvSpPr>
              <p:nvPr/>
            </p:nvSpPr>
            <p:spPr bwMode="auto">
              <a:xfrm>
                <a:off x="8305672" y="6306477"/>
                <a:ext cx="594360" cy="1828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i="0">
                  <a:solidFill>
                    <a:schemeClr val="tx2"/>
                  </a:solidFill>
                </a:endParaRPr>
              </a:p>
            </p:txBody>
          </p:sp>
          <p:sp>
            <p:nvSpPr>
              <p:cNvPr id="57387" name="Rectangle 28"/>
              <p:cNvSpPr>
                <a:spLocks noChangeArrowheads="1"/>
              </p:cNvSpPr>
              <p:nvPr/>
            </p:nvSpPr>
            <p:spPr bwMode="auto">
              <a:xfrm>
                <a:off x="8254441" y="6279233"/>
                <a:ext cx="788645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100">
                    <a:solidFill>
                      <a:srgbClr val="0070C0"/>
                    </a:solidFill>
                  </a:rPr>
                  <a:t>Vancover</a:t>
                </a:r>
                <a:endParaRPr lang="en-US" altLang="en-US" sz="1600">
                  <a:solidFill>
                    <a:srgbClr val="0070C0"/>
                  </a:solidFill>
                </a:endParaRPr>
              </a:p>
            </p:txBody>
          </p:sp>
          <p:sp>
            <p:nvSpPr>
              <p:cNvPr id="57388" name="Rectangle 32"/>
              <p:cNvSpPr>
                <a:spLocks noChangeArrowheads="1"/>
              </p:cNvSpPr>
              <p:nvPr/>
            </p:nvSpPr>
            <p:spPr bwMode="auto">
              <a:xfrm>
                <a:off x="7325498" y="6266876"/>
                <a:ext cx="788645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100">
                    <a:solidFill>
                      <a:srgbClr val="0070C0"/>
                    </a:solidFill>
                  </a:rPr>
                  <a:t>Montreal</a:t>
                </a:r>
                <a:endParaRPr lang="en-US" altLang="en-US" sz="1600">
                  <a:solidFill>
                    <a:srgbClr val="0070C0"/>
                  </a:solidFill>
                </a:endParaRPr>
              </a:p>
            </p:txBody>
          </p:sp>
          <p:sp>
            <p:nvSpPr>
              <p:cNvPr id="57389" name="Rectangle 33"/>
              <p:cNvSpPr>
                <a:spLocks noChangeArrowheads="1"/>
              </p:cNvSpPr>
              <p:nvPr/>
            </p:nvSpPr>
            <p:spPr bwMode="auto">
              <a:xfrm>
                <a:off x="6361798" y="6279233"/>
                <a:ext cx="788645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100">
                    <a:solidFill>
                      <a:srgbClr val="0070C0"/>
                    </a:solidFill>
                  </a:rPr>
                  <a:t>Ottawa</a:t>
                </a:r>
                <a:endParaRPr lang="en-US" altLang="en-US" sz="1600">
                  <a:solidFill>
                    <a:srgbClr val="0070C0"/>
                  </a:solidFill>
                </a:endParaRPr>
              </a:p>
            </p:txBody>
          </p:sp>
          <p:sp>
            <p:nvSpPr>
              <p:cNvPr id="57390" name="Rectangle 2"/>
              <p:cNvSpPr>
                <a:spLocks noChangeArrowheads="1"/>
              </p:cNvSpPr>
              <p:nvPr/>
            </p:nvSpPr>
            <p:spPr bwMode="auto">
              <a:xfrm>
                <a:off x="8648763" y="4026586"/>
                <a:ext cx="406680" cy="990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i="0">
                  <a:solidFill>
                    <a:schemeClr val="tx2"/>
                  </a:solidFill>
                </a:endParaRPr>
              </a:p>
            </p:txBody>
          </p:sp>
          <p:sp>
            <p:nvSpPr>
              <p:cNvPr id="57391" name="Rectangle 2"/>
              <p:cNvSpPr>
                <a:spLocks noChangeArrowheads="1"/>
              </p:cNvSpPr>
              <p:nvPr/>
            </p:nvSpPr>
            <p:spPr bwMode="auto">
              <a:xfrm>
                <a:off x="8915400" y="4789831"/>
                <a:ext cx="140043" cy="45561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i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57392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5395" y="4100011"/>
                <a:ext cx="666750" cy="993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393" name="Rectangle 85"/>
              <p:cNvSpPr>
                <a:spLocks noChangeArrowheads="1"/>
              </p:cNvSpPr>
              <p:nvPr/>
            </p:nvSpPr>
            <p:spPr bwMode="auto">
              <a:xfrm>
                <a:off x="6265886" y="4276772"/>
                <a:ext cx="201243" cy="201319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57394" name="Rectangle 58"/>
              <p:cNvSpPr>
                <a:spLocks noChangeArrowheads="1"/>
              </p:cNvSpPr>
              <p:nvPr/>
            </p:nvSpPr>
            <p:spPr bwMode="auto">
              <a:xfrm>
                <a:off x="5970034" y="4434837"/>
                <a:ext cx="91473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tree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2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57395" name="Straight Arrow Connector 43"/>
              <p:cNvCxnSpPr>
                <a:cxnSpLocks noChangeShapeType="1"/>
              </p:cNvCxnSpPr>
              <p:nvPr/>
            </p:nvCxnSpPr>
            <p:spPr bwMode="auto">
              <a:xfrm>
                <a:off x="6366508" y="4391592"/>
                <a:ext cx="274320" cy="0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396" name="Rectangle 5"/>
              <p:cNvSpPr>
                <a:spLocks noChangeArrowheads="1"/>
              </p:cNvSpPr>
              <p:nvPr/>
            </p:nvSpPr>
            <p:spPr bwMode="auto">
              <a:xfrm>
                <a:off x="6535395" y="4031405"/>
                <a:ext cx="2426938" cy="1828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i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57382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38997">
              <a:off x="7068642" y="4195826"/>
              <a:ext cx="4000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47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Implementing Positions in Trees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4257675"/>
            <a:ext cx="8915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Note </a:t>
            </a:r>
            <a:r>
              <a:rPr lang="en-CA" altLang="en-US" sz="2800">
                <a:solidFill>
                  <a:schemeClr val="accent1"/>
                </a:solidFill>
              </a:rPr>
              <a:t>tree</a:t>
            </a:r>
            <a:r>
              <a:rPr lang="en-CA" altLang="en-US" sz="2800" i="0"/>
              <a:t> and </a:t>
            </a:r>
            <a:r>
              <a:rPr lang="en-CA" altLang="en-US" sz="2800">
                <a:solidFill>
                  <a:schemeClr val="accent1"/>
                </a:solidFill>
              </a:rPr>
              <a:t>tree</a:t>
            </a:r>
            <a:r>
              <a:rPr lang="en-CA" altLang="en-US" sz="2800" baseline="-25000">
                <a:solidFill>
                  <a:schemeClr val="accent1"/>
                </a:solidFill>
              </a:rPr>
              <a:t>2</a:t>
            </a:r>
            <a:r>
              <a:rPr lang="en-CA" altLang="en-US" sz="2800" i="0"/>
              <a:t> now share nodes.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sz="2800" i="0"/>
              <a:t>This is not a problem </a:t>
            </a:r>
            <a:br>
              <a:rPr lang="en-CA" altLang="en-US" sz="2800" i="0"/>
            </a:br>
            <a:r>
              <a:rPr lang="en-CA" altLang="en-US" sz="2800" i="0"/>
              <a:t>  if this is what you want.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sz="2800" i="0"/>
              <a:t>Or we could make physical copies of </a:t>
            </a:r>
            <a:br>
              <a:rPr lang="en-CA" altLang="en-US" sz="2800" i="0"/>
            </a:br>
            <a:r>
              <a:rPr lang="en-CA" altLang="en-US" sz="2800" i="0"/>
              <a:t>the nodes in </a:t>
            </a:r>
            <a:r>
              <a:rPr lang="en-CA" altLang="en-US" sz="2800">
                <a:solidFill>
                  <a:schemeClr val="accent1"/>
                </a:solidFill>
              </a:rPr>
              <a:t>tree</a:t>
            </a:r>
            <a:r>
              <a:rPr lang="en-CA" altLang="en-US" sz="2800" baseline="-25000">
                <a:solidFill>
                  <a:schemeClr val="accent1"/>
                </a:solidFill>
              </a:rPr>
              <a:t>2 </a:t>
            </a:r>
            <a:r>
              <a:rPr lang="en-CA" altLang="en-US" sz="2800" i="0"/>
              <a:t>to put into </a:t>
            </a:r>
            <a:r>
              <a:rPr lang="en-CA" altLang="en-US" sz="2800">
                <a:solidFill>
                  <a:schemeClr val="accent1"/>
                </a:solidFill>
              </a:rPr>
              <a:t>tree</a:t>
            </a:r>
            <a:r>
              <a:rPr lang="en-CA" altLang="en-US" sz="2800" i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sz="2800" i="0"/>
              <a:t>Or we could disconnect </a:t>
            </a:r>
            <a:r>
              <a:rPr lang="en-CA" altLang="en-US" sz="2800">
                <a:solidFill>
                  <a:schemeClr val="accent1"/>
                </a:solidFill>
              </a:rPr>
              <a:t>tree</a:t>
            </a:r>
            <a:r>
              <a:rPr lang="en-CA" altLang="en-US" sz="2800" baseline="-25000">
                <a:solidFill>
                  <a:schemeClr val="accent1"/>
                </a:solidFill>
              </a:rPr>
              <a:t>2</a:t>
            </a:r>
            <a:r>
              <a:rPr lang="en-CA" altLang="en-US" sz="2800" i="0"/>
              <a:t>.</a:t>
            </a:r>
          </a:p>
        </p:txBody>
      </p:sp>
      <p:sp>
        <p:nvSpPr>
          <p:cNvPr id="57349" name="Rectangle 27"/>
          <p:cNvSpPr>
            <a:spLocks noChangeArrowheads="1"/>
          </p:cNvSpPr>
          <p:nvPr/>
        </p:nvSpPr>
        <p:spPr bwMode="auto">
          <a:xfrm rot="-5400000">
            <a:off x="527844" y="1010444"/>
            <a:ext cx="595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i="0">
                <a:solidFill>
                  <a:schemeClr val="accent1"/>
                </a:solidFill>
              </a:rPr>
              <a:t>…</a:t>
            </a:r>
            <a:endParaRPr lang="en-US" altLang="en-US" sz="3000"/>
          </a:p>
        </p:txBody>
      </p:sp>
      <p:pic>
        <p:nvPicPr>
          <p:cNvPr id="573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5" r="2576" b="13274"/>
          <a:stretch>
            <a:fillRect/>
          </a:stretch>
        </p:blipFill>
        <p:spPr bwMode="auto">
          <a:xfrm>
            <a:off x="5227638" y="609600"/>
            <a:ext cx="358775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52" name="Group 63"/>
          <p:cNvGrpSpPr>
            <a:grpSpLocks/>
          </p:cNvGrpSpPr>
          <p:nvPr/>
        </p:nvGrpSpPr>
        <p:grpSpPr bwMode="auto">
          <a:xfrm>
            <a:off x="7764463" y="1600200"/>
            <a:ext cx="1227137" cy="2154238"/>
            <a:chOff x="7805094" y="1600199"/>
            <a:chExt cx="1227231" cy="2154361"/>
          </a:xfrm>
        </p:grpSpPr>
        <p:pic>
          <p:nvPicPr>
            <p:cNvPr id="5737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28"/>
            <a:stretch>
              <a:fillRect/>
            </a:stretch>
          </p:blipFill>
          <p:spPr bwMode="auto">
            <a:xfrm>
              <a:off x="7805094" y="1600199"/>
              <a:ext cx="896688" cy="1389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79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525" y="2989629"/>
              <a:ext cx="685800" cy="764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80" name="Rectangle 2"/>
            <p:cNvSpPr>
              <a:spLocks noChangeArrowheads="1"/>
            </p:cNvSpPr>
            <p:nvPr/>
          </p:nvSpPr>
          <p:spPr bwMode="auto">
            <a:xfrm>
              <a:off x="8525328" y="3372094"/>
              <a:ext cx="31413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 i="0">
                <a:solidFill>
                  <a:schemeClr val="tx2"/>
                </a:solidFill>
              </a:endParaRPr>
            </a:p>
          </p:txBody>
        </p:sp>
      </p:grpSp>
      <p:grpSp>
        <p:nvGrpSpPr>
          <p:cNvPr id="57354" name="Group 11"/>
          <p:cNvGrpSpPr>
            <a:grpSpLocks/>
          </p:cNvGrpSpPr>
          <p:nvPr/>
        </p:nvGrpSpPr>
        <p:grpSpPr bwMode="auto">
          <a:xfrm>
            <a:off x="8153400" y="741363"/>
            <a:ext cx="927100" cy="1598612"/>
            <a:chOff x="8153400" y="742126"/>
            <a:chExt cx="926756" cy="1597418"/>
          </a:xfrm>
        </p:grpSpPr>
        <p:grpSp>
          <p:nvGrpSpPr>
            <p:cNvPr id="57369" name="Group 12"/>
            <p:cNvGrpSpPr>
              <a:grpSpLocks/>
            </p:cNvGrpSpPr>
            <p:nvPr/>
          </p:nvGrpSpPr>
          <p:grpSpPr bwMode="auto">
            <a:xfrm>
              <a:off x="8153401" y="1295400"/>
              <a:ext cx="914399" cy="410250"/>
              <a:chOff x="5257800" y="1645663"/>
              <a:chExt cx="914399" cy="410250"/>
            </a:xfrm>
          </p:grpSpPr>
          <p:sp>
            <p:nvSpPr>
              <p:cNvPr id="57376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57377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2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7370" name="Group 13"/>
            <p:cNvGrpSpPr>
              <a:grpSpLocks/>
            </p:cNvGrpSpPr>
            <p:nvPr/>
          </p:nvGrpSpPr>
          <p:grpSpPr bwMode="auto">
            <a:xfrm>
              <a:off x="8153400" y="742126"/>
              <a:ext cx="914399" cy="410250"/>
              <a:chOff x="5257800" y="1645663"/>
              <a:chExt cx="914399" cy="410250"/>
            </a:xfrm>
          </p:grpSpPr>
          <p:sp>
            <p:nvSpPr>
              <p:cNvPr id="57374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57375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1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7371" name="Group 14"/>
            <p:cNvGrpSpPr>
              <a:grpSpLocks/>
            </p:cNvGrpSpPr>
            <p:nvPr/>
          </p:nvGrpSpPr>
          <p:grpSpPr bwMode="auto">
            <a:xfrm>
              <a:off x="8165757" y="1929294"/>
              <a:ext cx="914399" cy="410250"/>
              <a:chOff x="5257800" y="1645663"/>
              <a:chExt cx="914399" cy="410250"/>
            </a:xfrm>
          </p:grpSpPr>
          <p:sp>
            <p:nvSpPr>
              <p:cNvPr id="57372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57373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3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</p:grpSp>
      <p:cxnSp>
        <p:nvCxnSpPr>
          <p:cNvPr id="57355" name="Straight Arrow Connector 78"/>
          <p:cNvCxnSpPr>
            <a:cxnSpLocks noChangeShapeType="1"/>
          </p:cNvCxnSpPr>
          <p:nvPr/>
        </p:nvCxnSpPr>
        <p:spPr bwMode="auto">
          <a:xfrm flipH="1">
            <a:off x="8501063" y="2025650"/>
            <a:ext cx="85725" cy="354013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6" name="Rectangle 79"/>
          <p:cNvSpPr>
            <a:spLocks noChangeArrowheads="1"/>
          </p:cNvSpPr>
          <p:nvPr/>
        </p:nvSpPr>
        <p:spPr bwMode="auto">
          <a:xfrm>
            <a:off x="8353425" y="3305175"/>
            <a:ext cx="6381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100">
                <a:solidFill>
                  <a:srgbClr val="0070C0"/>
                </a:solidFill>
              </a:rPr>
              <a:t>Toronto</a:t>
            </a:r>
            <a:endParaRPr lang="en-US" altLang="en-US" sz="1600">
              <a:solidFill>
                <a:srgbClr val="0070C0"/>
              </a:solidFill>
            </a:endParaRPr>
          </a:p>
        </p:txBody>
      </p:sp>
      <p:grpSp>
        <p:nvGrpSpPr>
          <p:cNvPr id="57357" name="Group 80"/>
          <p:cNvGrpSpPr>
            <a:grpSpLocks/>
          </p:cNvGrpSpPr>
          <p:nvPr/>
        </p:nvGrpSpPr>
        <p:grpSpPr bwMode="auto">
          <a:xfrm>
            <a:off x="4800600" y="762000"/>
            <a:ext cx="914400" cy="434975"/>
            <a:chOff x="4800600" y="762000"/>
            <a:chExt cx="914738" cy="435271"/>
          </a:xfrm>
        </p:grpSpPr>
        <p:sp>
          <p:nvSpPr>
            <p:cNvPr id="57366" name="Rectangle 85"/>
            <p:cNvSpPr>
              <a:spLocks noChangeArrowheads="1"/>
            </p:cNvSpPr>
            <p:nvPr/>
          </p:nvSpPr>
          <p:spPr bwMode="auto">
            <a:xfrm>
              <a:off x="5135581" y="762000"/>
              <a:ext cx="201243" cy="20131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57367" name="Rectangle 58"/>
            <p:cNvSpPr>
              <a:spLocks noChangeArrowheads="1"/>
            </p:cNvSpPr>
            <p:nvPr/>
          </p:nvSpPr>
          <p:spPr bwMode="auto">
            <a:xfrm>
              <a:off x="4800600" y="920065"/>
              <a:ext cx="914738" cy="27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>
                  <a:solidFill>
                    <a:schemeClr val="accent1"/>
                  </a:solidFill>
                </a:rPr>
                <a:t>tree</a:t>
              </a:r>
              <a:endParaRPr lang="en-US" altLang="en-US" sz="1800">
                <a:solidFill>
                  <a:schemeClr val="accent1"/>
                </a:solidFill>
              </a:endParaRPr>
            </a:p>
          </p:txBody>
        </p:sp>
        <p:cxnSp>
          <p:nvCxnSpPr>
            <p:cNvPr id="57368" name="Straight Arrow Connector 83"/>
            <p:cNvCxnSpPr>
              <a:cxnSpLocks noChangeShapeType="1"/>
            </p:cNvCxnSpPr>
            <p:nvPr/>
          </p:nvCxnSpPr>
          <p:spPr bwMode="auto">
            <a:xfrm>
              <a:off x="5236203" y="876820"/>
              <a:ext cx="326397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7358" name="Straight Arrow Connector 139"/>
          <p:cNvCxnSpPr>
            <a:cxnSpLocks noChangeShapeType="1"/>
            <a:endCxn id="57396" idx="2"/>
          </p:cNvCxnSpPr>
          <p:nvPr/>
        </p:nvCxnSpPr>
        <p:spPr bwMode="auto">
          <a:xfrm flipH="1">
            <a:off x="7748588" y="2476500"/>
            <a:ext cx="350837" cy="1738313"/>
          </a:xfrm>
          <a:prstGeom prst="straightConnector1">
            <a:avLst/>
          </a:prstGeom>
          <a:noFill/>
          <a:ln w="158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9" name="Straight Arrow Connector 141"/>
          <p:cNvCxnSpPr>
            <a:cxnSpLocks noChangeShapeType="1"/>
          </p:cNvCxnSpPr>
          <p:nvPr/>
        </p:nvCxnSpPr>
        <p:spPr bwMode="auto">
          <a:xfrm flipV="1">
            <a:off x="7900988" y="2743200"/>
            <a:ext cx="354012" cy="1624013"/>
          </a:xfrm>
          <a:prstGeom prst="straightConnector1">
            <a:avLst/>
          </a:prstGeom>
          <a:noFill/>
          <a:ln w="158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6" name="Rectangle 145"/>
          <p:cNvSpPr>
            <a:spLocks noChangeArrowheads="1"/>
          </p:cNvSpPr>
          <p:nvPr/>
        </p:nvSpPr>
        <p:spPr bwMode="auto">
          <a:xfrm>
            <a:off x="152400" y="609600"/>
            <a:ext cx="7010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class </a:t>
            </a:r>
            <a:r>
              <a:rPr lang="en-US" altLang="en-US" sz="2800" i="0" dirty="0" err="1">
                <a:solidFill>
                  <a:schemeClr val="accent1"/>
                </a:solidFill>
              </a:rPr>
              <a:t>LinkedBinaryTree</a:t>
            </a:r>
            <a:r>
              <a:rPr lang="en-US" altLang="en-US" sz="2800" i="0" dirty="0">
                <a:solidFill>
                  <a:schemeClr val="accent1"/>
                </a:solidFill>
              </a:rPr>
              <a:t>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         </a:t>
            </a:r>
            <a:r>
              <a:rPr lang="en-CA" altLang="en-US" sz="2800" i="0" dirty="0" err="1">
                <a:solidFill>
                  <a:schemeClr val="accent1"/>
                </a:solidFill>
              </a:rPr>
              <a:t>attachLeft</a:t>
            </a:r>
            <a:r>
              <a:rPr lang="en-CA" altLang="en-US" sz="2800" i="0" dirty="0">
                <a:solidFill>
                  <a:schemeClr val="accent1"/>
                </a:solidFill>
              </a:rPr>
              <a:t>(Position </a:t>
            </a:r>
            <a:r>
              <a:rPr lang="en-CA" altLang="en-US" sz="2800" dirty="0">
                <a:solidFill>
                  <a:schemeClr val="accent1"/>
                </a:solidFill>
              </a:rPr>
              <a:t>p,</a:t>
            </a:r>
            <a:br>
              <a:rPr lang="en-CA" altLang="en-US" sz="2800" dirty="0">
                <a:solidFill>
                  <a:schemeClr val="accent1"/>
                </a:solidFill>
              </a:rPr>
            </a:br>
            <a:r>
              <a:rPr lang="en-CA" altLang="en-US" sz="2800" dirty="0">
                <a:solidFill>
                  <a:schemeClr val="accent1"/>
                </a:solidFill>
              </a:rPr>
              <a:t>                 </a:t>
            </a:r>
            <a:r>
              <a:rPr lang="en-CA" altLang="en-US" sz="2800" i="0" dirty="0" err="1">
                <a:solidFill>
                  <a:schemeClr val="accent1"/>
                </a:solidFill>
              </a:rPr>
              <a:t>LinkedBinaryTree</a:t>
            </a:r>
            <a:r>
              <a:rPr lang="en-CA" altLang="en-US" sz="2800" i="0" dirty="0">
                <a:solidFill>
                  <a:schemeClr val="accent1"/>
                </a:solidFill>
              </a:rPr>
              <a:t> </a:t>
            </a:r>
            <a:r>
              <a:rPr lang="en-CA" altLang="en-US" sz="2800" dirty="0">
                <a:solidFill>
                  <a:schemeClr val="accent1"/>
                </a:solidFill>
              </a:rPr>
              <a:t>t</a:t>
            </a:r>
            <a:r>
              <a:rPr lang="en-CA" altLang="en-US" sz="2800" baseline="-25000" dirty="0">
                <a:solidFill>
                  <a:schemeClr val="accent1"/>
                </a:solidFill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</a:rPr>
              <a:t>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      </a:t>
            </a:r>
            <a:r>
              <a:rPr lang="en-CA" altLang="en-US" sz="2800" dirty="0" err="1">
                <a:solidFill>
                  <a:schemeClr val="accent1"/>
                </a:solidFill>
              </a:rPr>
              <a:t>n.left</a:t>
            </a:r>
            <a:r>
              <a:rPr lang="en-CA" altLang="en-US" sz="2800" i="0" dirty="0">
                <a:solidFill>
                  <a:schemeClr val="accent1"/>
                </a:solidFill>
              </a:rPr>
              <a:t> = </a:t>
            </a:r>
            <a:r>
              <a:rPr lang="en-CA" altLang="en-US" sz="2800" dirty="0">
                <a:solidFill>
                  <a:schemeClr val="accent1"/>
                </a:solidFill>
              </a:rPr>
              <a:t>t</a:t>
            </a:r>
            <a:r>
              <a:rPr lang="en-CA" altLang="en-US" sz="2800" baseline="-25000" dirty="0">
                <a:solidFill>
                  <a:schemeClr val="accent1"/>
                </a:solidFill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</a:rPr>
              <a:t>.root;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      </a:t>
            </a:r>
            <a:r>
              <a:rPr lang="en-CA" altLang="en-US" sz="2800" dirty="0">
                <a:solidFill>
                  <a:schemeClr val="accent1"/>
                </a:solidFill>
              </a:rPr>
              <a:t>t</a:t>
            </a:r>
            <a:r>
              <a:rPr lang="en-CA" altLang="en-US" sz="2800" baseline="-25000" dirty="0">
                <a:solidFill>
                  <a:schemeClr val="accent1"/>
                </a:solidFill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</a:rPr>
              <a:t>.root.parent = </a:t>
            </a:r>
            <a:r>
              <a:rPr lang="en-CA" altLang="en-US" sz="2800" dirty="0">
                <a:solidFill>
                  <a:schemeClr val="accent1"/>
                </a:solidFill>
              </a:rPr>
              <a:t>n</a:t>
            </a:r>
            <a:r>
              <a:rPr lang="en-CA" altLang="en-US" sz="2800" i="0" dirty="0">
                <a:solidFill>
                  <a:schemeClr val="accent1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          </a:t>
            </a:r>
            <a:r>
              <a:rPr lang="en-CA" altLang="en-US" sz="2800" dirty="0">
                <a:solidFill>
                  <a:schemeClr val="accent1"/>
                </a:solidFill>
              </a:rPr>
              <a:t>t</a:t>
            </a:r>
            <a:r>
              <a:rPr lang="en-CA" altLang="en-US" sz="2800" baseline="-25000" dirty="0">
                <a:solidFill>
                  <a:schemeClr val="accent1"/>
                </a:solidFill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</a:rPr>
              <a:t>.root = </a:t>
            </a:r>
            <a:r>
              <a:rPr lang="en-CA" altLang="en-US" sz="2800" dirty="0">
                <a:solidFill>
                  <a:schemeClr val="accent1"/>
                </a:solidFill>
              </a:rPr>
              <a:t>null</a:t>
            </a:r>
            <a:r>
              <a:rPr lang="en-CA" altLang="en-US" sz="2800" i="0" dirty="0">
                <a:solidFill>
                  <a:schemeClr val="accent1"/>
                </a:solidFill>
              </a:rPr>
              <a:t>;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800" i="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800" i="0" dirty="0">
              <a:solidFill>
                <a:schemeClr val="accent1"/>
              </a:solidFill>
            </a:endParaRPr>
          </a:p>
        </p:txBody>
      </p:sp>
      <p:sp>
        <p:nvSpPr>
          <p:cNvPr id="57361" name="Rectangle 146"/>
          <p:cNvSpPr>
            <a:spLocks noChangeArrowheads="1"/>
          </p:cNvSpPr>
          <p:nvPr/>
        </p:nvSpPr>
        <p:spPr bwMode="auto">
          <a:xfrm>
            <a:off x="622300" y="1470025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void</a:t>
            </a:r>
            <a:endParaRPr lang="en-US" altLang="en-US" sz="2800">
              <a:solidFill>
                <a:schemeClr val="accent1"/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048500" y="4235450"/>
            <a:ext cx="427038" cy="261938"/>
            <a:chOff x="7048114" y="4235793"/>
            <a:chExt cx="427333" cy="261378"/>
          </a:xfrm>
        </p:grpSpPr>
        <p:sp>
          <p:nvSpPr>
            <p:cNvPr id="57364" name="Rectangle 2"/>
            <p:cNvSpPr>
              <a:spLocks noChangeArrowheads="1"/>
            </p:cNvSpPr>
            <p:nvPr/>
          </p:nvSpPr>
          <p:spPr bwMode="auto">
            <a:xfrm>
              <a:off x="7268666" y="4334902"/>
              <a:ext cx="206781" cy="1622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 i="0">
                <a:solidFill>
                  <a:schemeClr val="tx2"/>
                </a:solidFill>
              </a:endParaRPr>
            </a:p>
          </p:txBody>
        </p:sp>
        <p:pic>
          <p:nvPicPr>
            <p:cNvPr id="57365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052877" y="4231030"/>
              <a:ext cx="2476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63" name="Rectangle 51"/>
          <p:cNvSpPr>
            <a:spLocks noChangeArrowheads="1"/>
          </p:cNvSpPr>
          <p:nvPr/>
        </p:nvSpPr>
        <p:spPr bwMode="auto">
          <a:xfrm>
            <a:off x="3429000" y="2270125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 i="0">
                <a:solidFill>
                  <a:schemeClr val="accent1"/>
                </a:solidFill>
              </a:rPr>
              <a:t>Node n=p;                                        </a:t>
            </a:r>
            <a:endParaRPr lang="en-US" altLang="en-US" sz="1200"/>
          </a:p>
        </p:txBody>
      </p:sp>
      <p:cxnSp>
        <p:nvCxnSpPr>
          <p:cNvPr id="57351" name="Straight Arrow Connector 25"/>
          <p:cNvCxnSpPr>
            <a:cxnSpLocks noChangeShapeType="1"/>
          </p:cNvCxnSpPr>
          <p:nvPr/>
        </p:nvCxnSpPr>
        <p:spPr bwMode="auto">
          <a:xfrm flipH="1">
            <a:off x="7391400" y="850900"/>
            <a:ext cx="1193800" cy="309563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3" name="Straight Arrow Connector 21"/>
          <p:cNvCxnSpPr>
            <a:cxnSpLocks noChangeShapeType="1"/>
          </p:cNvCxnSpPr>
          <p:nvPr/>
        </p:nvCxnSpPr>
        <p:spPr bwMode="auto">
          <a:xfrm flipH="1">
            <a:off x="8001000" y="1395413"/>
            <a:ext cx="573088" cy="309562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C7F5390-0CBA-1C6F-0F71-5957F0A01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002268"/>
            <a:ext cx="258763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 i="0" dirty="0">
                <a:solidFill>
                  <a:srgbClr val="3992FD"/>
                </a:solidFill>
              </a:rPr>
              <a:t>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4D3492-5DE0-D25E-9DE1-342A77035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9227" y="4513730"/>
            <a:ext cx="258763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 i="0" dirty="0">
                <a:solidFill>
                  <a:srgbClr val="3992FD"/>
                </a:solidFill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E9BE65-0531-C341-C598-FC32CD761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440" y="2526268"/>
            <a:ext cx="2447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>
                <a:solidFill>
                  <a:schemeClr val="accent1"/>
                </a:solidFill>
              </a:rPr>
              <a:t>size = size+t</a:t>
            </a:r>
            <a:r>
              <a:rPr lang="en-CA" altLang="en-US" sz="1800" baseline="-25000" dirty="0">
                <a:solidFill>
                  <a:schemeClr val="accent1"/>
                </a:solidFill>
              </a:rPr>
              <a:t>2</a:t>
            </a:r>
            <a:r>
              <a:rPr lang="en-CA" altLang="en-US" sz="1800" i="0" dirty="0">
                <a:solidFill>
                  <a:schemeClr val="accent1"/>
                </a:solidFill>
              </a:rPr>
              <a:t>.size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EDF8F5-48B8-63BF-7D18-3695C9D17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9227" y="4513730"/>
            <a:ext cx="258763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 i="0" dirty="0">
                <a:solidFill>
                  <a:srgbClr val="3992FD"/>
                </a:solidFill>
              </a:rPr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8FE609-8FA0-3BE4-3A60-8E66444CBAEB}"/>
              </a:ext>
            </a:extLst>
          </p:cNvPr>
          <p:cNvGrpSpPr/>
          <p:nvPr/>
        </p:nvGrpSpPr>
        <p:grpSpPr>
          <a:xfrm>
            <a:off x="6629118" y="4569023"/>
            <a:ext cx="609882" cy="307777"/>
            <a:chOff x="6629118" y="4569023"/>
            <a:chExt cx="609882" cy="30777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A66C0A4-0AC7-2E80-2638-036BAA480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0237" y="4569023"/>
              <a:ext cx="258763" cy="307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 i="0" dirty="0">
                  <a:solidFill>
                    <a:srgbClr val="3992FD"/>
                  </a:solidFill>
                </a:rPr>
                <a:t>0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7CFEEDA-2155-71C5-8326-444671BEF071}"/>
                </a:ext>
              </a:extLst>
            </p:cNvPr>
            <p:cNvCxnSpPr/>
            <p:nvPr/>
          </p:nvCxnSpPr>
          <p:spPr bwMode="auto">
            <a:xfrm flipV="1">
              <a:off x="6629118" y="4572000"/>
              <a:ext cx="381282" cy="221901"/>
            </a:xfrm>
            <a:prstGeom prst="line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CFD87BF-E939-3B4C-3B36-08D0AB7E1392}"/>
              </a:ext>
            </a:extLst>
          </p:cNvPr>
          <p:cNvSpPr txBox="1"/>
          <p:nvPr/>
        </p:nvSpPr>
        <p:spPr>
          <a:xfrm>
            <a:off x="3225053" y="3530025"/>
            <a:ext cx="20327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altLang="en-US" sz="3200" dirty="0">
                <a:solidFill>
                  <a:schemeClr val="accent1"/>
                </a:solidFill>
              </a:rPr>
              <a:t>t</a:t>
            </a:r>
            <a:r>
              <a:rPr lang="en-CA" altLang="en-US" sz="3200" baseline="-25000" dirty="0">
                <a:solidFill>
                  <a:schemeClr val="accent1"/>
                </a:solidFill>
              </a:rPr>
              <a:t>2</a:t>
            </a:r>
            <a:r>
              <a:rPr lang="en-CA" altLang="en-US" sz="3200" i="0" dirty="0">
                <a:solidFill>
                  <a:schemeClr val="accent1"/>
                </a:solidFill>
              </a:rPr>
              <a:t>.size = </a:t>
            </a:r>
            <a:r>
              <a:rPr lang="en-CA" altLang="en-US" sz="3200" dirty="0">
                <a:solidFill>
                  <a:schemeClr val="accent1"/>
                </a:solidFill>
              </a:rPr>
              <a:t>0</a:t>
            </a:r>
            <a:r>
              <a:rPr lang="en-CA" altLang="en-US" sz="3200" i="0" dirty="0">
                <a:solidFill>
                  <a:schemeClr val="accent1"/>
                </a:solidFill>
              </a:rPr>
              <a:t>; </a:t>
            </a:r>
            <a:endParaRPr lang="en-CA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DA8B2E-BAE7-1E15-531F-9B1574F786E4}"/>
              </a:ext>
            </a:extLst>
          </p:cNvPr>
          <p:cNvGrpSpPr/>
          <p:nvPr/>
        </p:nvGrpSpPr>
        <p:grpSpPr>
          <a:xfrm>
            <a:off x="6316683" y="4205701"/>
            <a:ext cx="2806757" cy="2515224"/>
            <a:chOff x="6231795" y="4214283"/>
            <a:chExt cx="2806757" cy="251522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7E5E4C-3F4A-2D33-D415-CFD7CD493FAD}"/>
                </a:ext>
              </a:extLst>
            </p:cNvPr>
            <p:cNvSpPr/>
            <p:nvPr/>
          </p:nvSpPr>
          <p:spPr bwMode="auto">
            <a:xfrm>
              <a:off x="7351104" y="4214283"/>
              <a:ext cx="1687448" cy="25040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CA" sz="2800" i="0" dirty="0">
                <a:solidFill>
                  <a:schemeClr val="tx2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D9533F2-EC2D-5C98-1EA8-4B431E842827}"/>
                </a:ext>
              </a:extLst>
            </p:cNvPr>
            <p:cNvSpPr/>
            <p:nvPr/>
          </p:nvSpPr>
          <p:spPr bwMode="auto">
            <a:xfrm>
              <a:off x="6231795" y="4821507"/>
              <a:ext cx="1687448" cy="190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CA" sz="2800" i="0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19AA15-95F4-99FE-0D70-8D67B23566AB}"/>
              </a:ext>
            </a:extLst>
          </p:cNvPr>
          <p:cNvCxnSpPr>
            <a:cxnSpLocks/>
          </p:cNvCxnSpPr>
          <p:nvPr/>
        </p:nvCxnSpPr>
        <p:spPr bwMode="auto">
          <a:xfrm flipV="1">
            <a:off x="6125088" y="3959823"/>
            <a:ext cx="1793217" cy="1956653"/>
          </a:xfrm>
          <a:prstGeom prst="line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18"/>
          <p:cNvGrpSpPr>
            <a:grpSpLocks/>
          </p:cNvGrpSpPr>
          <p:nvPr/>
        </p:nvGrpSpPr>
        <p:grpSpPr bwMode="auto">
          <a:xfrm>
            <a:off x="5970588" y="3962400"/>
            <a:ext cx="3097212" cy="2755900"/>
            <a:chOff x="5970034" y="3962400"/>
            <a:chExt cx="3097766" cy="2755920"/>
          </a:xfrm>
        </p:grpSpPr>
        <p:grpSp>
          <p:nvGrpSpPr>
            <p:cNvPr id="58404" name="Group 17"/>
            <p:cNvGrpSpPr>
              <a:grpSpLocks/>
            </p:cNvGrpSpPr>
            <p:nvPr/>
          </p:nvGrpSpPr>
          <p:grpSpPr bwMode="auto">
            <a:xfrm>
              <a:off x="5970034" y="3962400"/>
              <a:ext cx="3097766" cy="2755920"/>
              <a:chOff x="5970034" y="3962400"/>
              <a:chExt cx="3097766" cy="2755920"/>
            </a:xfrm>
          </p:grpSpPr>
          <p:pic>
            <p:nvPicPr>
              <p:cNvPr id="58406" name="Picture 2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238"/>
              <a:stretch>
                <a:fillRect/>
              </a:stretch>
            </p:blipFill>
            <p:spPr bwMode="auto">
              <a:xfrm>
                <a:off x="6200775" y="3962400"/>
                <a:ext cx="2867025" cy="275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407" name="Rectangle 2"/>
              <p:cNvSpPr>
                <a:spLocks noChangeArrowheads="1"/>
              </p:cNvSpPr>
              <p:nvPr/>
            </p:nvSpPr>
            <p:spPr bwMode="auto">
              <a:xfrm>
                <a:off x="6390373" y="6281522"/>
                <a:ext cx="594360" cy="1828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i="0">
                  <a:solidFill>
                    <a:schemeClr val="tx2"/>
                  </a:solidFill>
                </a:endParaRPr>
              </a:p>
            </p:txBody>
          </p:sp>
          <p:sp>
            <p:nvSpPr>
              <p:cNvPr id="58408" name="Rectangle 2"/>
              <p:cNvSpPr>
                <a:spLocks noChangeArrowheads="1"/>
              </p:cNvSpPr>
              <p:nvPr/>
            </p:nvSpPr>
            <p:spPr bwMode="auto">
              <a:xfrm>
                <a:off x="7391272" y="6312243"/>
                <a:ext cx="594360" cy="1828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i="0">
                  <a:solidFill>
                    <a:schemeClr val="tx2"/>
                  </a:solidFill>
                </a:endParaRPr>
              </a:p>
            </p:txBody>
          </p:sp>
          <p:sp>
            <p:nvSpPr>
              <p:cNvPr id="58409" name="Rectangle 2"/>
              <p:cNvSpPr>
                <a:spLocks noChangeArrowheads="1"/>
              </p:cNvSpPr>
              <p:nvPr/>
            </p:nvSpPr>
            <p:spPr bwMode="auto">
              <a:xfrm>
                <a:off x="8305672" y="6306477"/>
                <a:ext cx="594360" cy="1828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i="0">
                  <a:solidFill>
                    <a:schemeClr val="tx2"/>
                  </a:solidFill>
                </a:endParaRPr>
              </a:p>
            </p:txBody>
          </p:sp>
          <p:sp>
            <p:nvSpPr>
              <p:cNvPr id="58410" name="Rectangle 28"/>
              <p:cNvSpPr>
                <a:spLocks noChangeArrowheads="1"/>
              </p:cNvSpPr>
              <p:nvPr/>
            </p:nvSpPr>
            <p:spPr bwMode="auto">
              <a:xfrm>
                <a:off x="8254441" y="6279233"/>
                <a:ext cx="788645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100">
                    <a:solidFill>
                      <a:srgbClr val="0070C0"/>
                    </a:solidFill>
                  </a:rPr>
                  <a:t>Vancover</a:t>
                </a:r>
                <a:endParaRPr lang="en-US" altLang="en-US" sz="1600">
                  <a:solidFill>
                    <a:srgbClr val="0070C0"/>
                  </a:solidFill>
                </a:endParaRPr>
              </a:p>
            </p:txBody>
          </p:sp>
          <p:sp>
            <p:nvSpPr>
              <p:cNvPr id="58411" name="Rectangle 32"/>
              <p:cNvSpPr>
                <a:spLocks noChangeArrowheads="1"/>
              </p:cNvSpPr>
              <p:nvPr/>
            </p:nvSpPr>
            <p:spPr bwMode="auto">
              <a:xfrm>
                <a:off x="7325498" y="6266876"/>
                <a:ext cx="788645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100">
                    <a:solidFill>
                      <a:srgbClr val="0070C0"/>
                    </a:solidFill>
                  </a:rPr>
                  <a:t>Montreal</a:t>
                </a:r>
                <a:endParaRPr lang="en-US" altLang="en-US" sz="1600">
                  <a:solidFill>
                    <a:srgbClr val="0070C0"/>
                  </a:solidFill>
                </a:endParaRPr>
              </a:p>
            </p:txBody>
          </p:sp>
          <p:sp>
            <p:nvSpPr>
              <p:cNvPr id="58412" name="Rectangle 33"/>
              <p:cNvSpPr>
                <a:spLocks noChangeArrowheads="1"/>
              </p:cNvSpPr>
              <p:nvPr/>
            </p:nvSpPr>
            <p:spPr bwMode="auto">
              <a:xfrm>
                <a:off x="6361798" y="6279233"/>
                <a:ext cx="788645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100">
                    <a:solidFill>
                      <a:srgbClr val="0070C0"/>
                    </a:solidFill>
                  </a:rPr>
                  <a:t>Ottawa</a:t>
                </a:r>
                <a:endParaRPr lang="en-US" altLang="en-US" sz="1600">
                  <a:solidFill>
                    <a:srgbClr val="0070C0"/>
                  </a:solidFill>
                </a:endParaRPr>
              </a:p>
            </p:txBody>
          </p:sp>
          <p:sp>
            <p:nvSpPr>
              <p:cNvPr id="58413" name="Rectangle 2"/>
              <p:cNvSpPr>
                <a:spLocks noChangeArrowheads="1"/>
              </p:cNvSpPr>
              <p:nvPr/>
            </p:nvSpPr>
            <p:spPr bwMode="auto">
              <a:xfrm>
                <a:off x="8648763" y="4026586"/>
                <a:ext cx="406680" cy="990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i="0">
                  <a:solidFill>
                    <a:schemeClr val="tx2"/>
                  </a:solidFill>
                </a:endParaRPr>
              </a:p>
            </p:txBody>
          </p:sp>
          <p:sp>
            <p:nvSpPr>
              <p:cNvPr id="58414" name="Rectangle 2"/>
              <p:cNvSpPr>
                <a:spLocks noChangeArrowheads="1"/>
              </p:cNvSpPr>
              <p:nvPr/>
            </p:nvSpPr>
            <p:spPr bwMode="auto">
              <a:xfrm>
                <a:off x="8915400" y="4789831"/>
                <a:ext cx="140043" cy="45561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i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58415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5395" y="4100011"/>
                <a:ext cx="666750" cy="993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416" name="Rectangle 85"/>
              <p:cNvSpPr>
                <a:spLocks noChangeArrowheads="1"/>
              </p:cNvSpPr>
              <p:nvPr/>
            </p:nvSpPr>
            <p:spPr bwMode="auto">
              <a:xfrm>
                <a:off x="6265886" y="4276772"/>
                <a:ext cx="201243" cy="201319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58417" name="Rectangle 58"/>
              <p:cNvSpPr>
                <a:spLocks noChangeArrowheads="1"/>
              </p:cNvSpPr>
              <p:nvPr/>
            </p:nvSpPr>
            <p:spPr bwMode="auto">
              <a:xfrm>
                <a:off x="5970034" y="4434837"/>
                <a:ext cx="91473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tree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2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58418" name="Straight Arrow Connector 43"/>
              <p:cNvCxnSpPr>
                <a:cxnSpLocks noChangeShapeType="1"/>
              </p:cNvCxnSpPr>
              <p:nvPr/>
            </p:nvCxnSpPr>
            <p:spPr bwMode="auto">
              <a:xfrm>
                <a:off x="6366508" y="4391592"/>
                <a:ext cx="274320" cy="0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419" name="Rectangle 5"/>
              <p:cNvSpPr>
                <a:spLocks noChangeArrowheads="1"/>
              </p:cNvSpPr>
              <p:nvPr/>
            </p:nvSpPr>
            <p:spPr bwMode="auto">
              <a:xfrm>
                <a:off x="6535395" y="4031405"/>
                <a:ext cx="2426938" cy="1828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i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5840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38997">
              <a:off x="7068642" y="4195826"/>
              <a:ext cx="4000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71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Implementing Positions in Trees</a:t>
            </a:r>
          </a:p>
        </p:txBody>
      </p:sp>
      <p:sp>
        <p:nvSpPr>
          <p:cNvPr id="58372" name="Rectangle 27"/>
          <p:cNvSpPr>
            <a:spLocks noChangeArrowheads="1"/>
          </p:cNvSpPr>
          <p:nvPr/>
        </p:nvSpPr>
        <p:spPr bwMode="auto">
          <a:xfrm rot="-5400000">
            <a:off x="527844" y="1010444"/>
            <a:ext cx="595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i="0">
                <a:solidFill>
                  <a:schemeClr val="accent1"/>
                </a:solidFill>
              </a:rPr>
              <a:t>…</a:t>
            </a:r>
            <a:endParaRPr lang="en-US" altLang="en-US" sz="3000"/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5" r="2576" b="13274"/>
          <a:stretch>
            <a:fillRect/>
          </a:stretch>
        </p:blipFill>
        <p:spPr bwMode="auto">
          <a:xfrm>
            <a:off x="5227638" y="609600"/>
            <a:ext cx="358775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5" name="Group 63"/>
          <p:cNvGrpSpPr>
            <a:grpSpLocks/>
          </p:cNvGrpSpPr>
          <p:nvPr/>
        </p:nvGrpSpPr>
        <p:grpSpPr bwMode="auto">
          <a:xfrm>
            <a:off x="7764463" y="1600200"/>
            <a:ext cx="1227137" cy="2154238"/>
            <a:chOff x="7805094" y="1600199"/>
            <a:chExt cx="1227231" cy="2154361"/>
          </a:xfrm>
        </p:grpSpPr>
        <p:pic>
          <p:nvPicPr>
            <p:cNvPr id="58401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28"/>
            <a:stretch>
              <a:fillRect/>
            </a:stretch>
          </p:blipFill>
          <p:spPr bwMode="auto">
            <a:xfrm>
              <a:off x="7805094" y="1600199"/>
              <a:ext cx="896688" cy="1389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02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525" y="2989629"/>
              <a:ext cx="685800" cy="764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03" name="Rectangle 2"/>
            <p:cNvSpPr>
              <a:spLocks noChangeArrowheads="1"/>
            </p:cNvSpPr>
            <p:nvPr/>
          </p:nvSpPr>
          <p:spPr bwMode="auto">
            <a:xfrm>
              <a:off x="8525328" y="3372094"/>
              <a:ext cx="31413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 i="0">
                <a:solidFill>
                  <a:schemeClr val="tx2"/>
                </a:solidFill>
              </a:endParaRPr>
            </a:p>
          </p:txBody>
        </p:sp>
      </p:grpSp>
      <p:grpSp>
        <p:nvGrpSpPr>
          <p:cNvPr id="58377" name="Group 11"/>
          <p:cNvGrpSpPr>
            <a:grpSpLocks/>
          </p:cNvGrpSpPr>
          <p:nvPr/>
        </p:nvGrpSpPr>
        <p:grpSpPr bwMode="auto">
          <a:xfrm>
            <a:off x="8153400" y="741363"/>
            <a:ext cx="927100" cy="1598612"/>
            <a:chOff x="8153400" y="742126"/>
            <a:chExt cx="926756" cy="1597418"/>
          </a:xfrm>
        </p:grpSpPr>
        <p:grpSp>
          <p:nvGrpSpPr>
            <p:cNvPr id="58392" name="Group 12"/>
            <p:cNvGrpSpPr>
              <a:grpSpLocks/>
            </p:cNvGrpSpPr>
            <p:nvPr/>
          </p:nvGrpSpPr>
          <p:grpSpPr bwMode="auto">
            <a:xfrm>
              <a:off x="8153401" y="1295400"/>
              <a:ext cx="914399" cy="410250"/>
              <a:chOff x="5257800" y="1645663"/>
              <a:chExt cx="914399" cy="410250"/>
            </a:xfrm>
          </p:grpSpPr>
          <p:sp>
            <p:nvSpPr>
              <p:cNvPr id="58399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58400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2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8393" name="Group 13"/>
            <p:cNvGrpSpPr>
              <a:grpSpLocks/>
            </p:cNvGrpSpPr>
            <p:nvPr/>
          </p:nvGrpSpPr>
          <p:grpSpPr bwMode="auto">
            <a:xfrm>
              <a:off x="8153400" y="742126"/>
              <a:ext cx="914399" cy="410250"/>
              <a:chOff x="5257800" y="1645663"/>
              <a:chExt cx="914399" cy="410250"/>
            </a:xfrm>
          </p:grpSpPr>
          <p:sp>
            <p:nvSpPr>
              <p:cNvPr id="58397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58398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1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8394" name="Group 14"/>
            <p:cNvGrpSpPr>
              <a:grpSpLocks/>
            </p:cNvGrpSpPr>
            <p:nvPr/>
          </p:nvGrpSpPr>
          <p:grpSpPr bwMode="auto">
            <a:xfrm>
              <a:off x="8165757" y="1929294"/>
              <a:ext cx="914399" cy="410250"/>
              <a:chOff x="5257800" y="1645663"/>
              <a:chExt cx="914399" cy="410250"/>
            </a:xfrm>
          </p:grpSpPr>
          <p:sp>
            <p:nvSpPr>
              <p:cNvPr id="58395" name="Rectangle 85"/>
              <p:cNvSpPr>
                <a:spLocks noChangeArrowheads="1"/>
              </p:cNvSpPr>
              <p:nvPr/>
            </p:nvSpPr>
            <p:spPr bwMode="auto">
              <a:xfrm>
                <a:off x="5592657" y="1645663"/>
                <a:ext cx="201168" cy="20116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58396" name="Rectangle 58"/>
              <p:cNvSpPr>
                <a:spLocks noChangeArrowheads="1"/>
              </p:cNvSpPr>
              <p:nvPr/>
            </p:nvSpPr>
            <p:spPr bwMode="auto">
              <a:xfrm>
                <a:off x="5257800" y="1778914"/>
                <a:ext cx="9143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solidFill>
                      <a:schemeClr val="accent1"/>
                    </a:solidFill>
                  </a:rPr>
                  <a:t>p</a:t>
                </a:r>
                <a:r>
                  <a:rPr lang="en-CA" altLang="en-US" sz="1800" baseline="-25000">
                    <a:solidFill>
                      <a:schemeClr val="accent1"/>
                    </a:solidFill>
                  </a:rPr>
                  <a:t>3</a:t>
                </a:r>
                <a:endParaRPr lang="en-US" altLang="en-US" sz="1800">
                  <a:solidFill>
                    <a:schemeClr val="accent1"/>
                  </a:solidFill>
                </a:endParaRPr>
              </a:p>
            </p:txBody>
          </p:sp>
        </p:grpSp>
      </p:grpSp>
      <p:cxnSp>
        <p:nvCxnSpPr>
          <p:cNvPr id="58378" name="Straight Arrow Connector 78"/>
          <p:cNvCxnSpPr>
            <a:cxnSpLocks noChangeShapeType="1"/>
          </p:cNvCxnSpPr>
          <p:nvPr/>
        </p:nvCxnSpPr>
        <p:spPr bwMode="auto">
          <a:xfrm flipH="1">
            <a:off x="8501063" y="2025650"/>
            <a:ext cx="85725" cy="354013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9" name="Rectangle 79"/>
          <p:cNvSpPr>
            <a:spLocks noChangeArrowheads="1"/>
          </p:cNvSpPr>
          <p:nvPr/>
        </p:nvSpPr>
        <p:spPr bwMode="auto">
          <a:xfrm>
            <a:off x="8353425" y="3305175"/>
            <a:ext cx="6381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100">
                <a:solidFill>
                  <a:srgbClr val="0070C0"/>
                </a:solidFill>
              </a:rPr>
              <a:t>Toronto</a:t>
            </a:r>
            <a:endParaRPr lang="en-US" altLang="en-US" sz="1600">
              <a:solidFill>
                <a:srgbClr val="0070C0"/>
              </a:solidFill>
            </a:endParaRPr>
          </a:p>
        </p:txBody>
      </p:sp>
      <p:grpSp>
        <p:nvGrpSpPr>
          <p:cNvPr id="58380" name="Group 80"/>
          <p:cNvGrpSpPr>
            <a:grpSpLocks/>
          </p:cNvGrpSpPr>
          <p:nvPr/>
        </p:nvGrpSpPr>
        <p:grpSpPr bwMode="auto">
          <a:xfrm>
            <a:off x="4800600" y="762000"/>
            <a:ext cx="914400" cy="434975"/>
            <a:chOff x="4800600" y="762000"/>
            <a:chExt cx="914738" cy="435271"/>
          </a:xfrm>
        </p:grpSpPr>
        <p:sp>
          <p:nvSpPr>
            <p:cNvPr id="58389" name="Rectangle 85"/>
            <p:cNvSpPr>
              <a:spLocks noChangeArrowheads="1"/>
            </p:cNvSpPr>
            <p:nvPr/>
          </p:nvSpPr>
          <p:spPr bwMode="auto">
            <a:xfrm>
              <a:off x="5135581" y="762000"/>
              <a:ext cx="201243" cy="20131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58390" name="Rectangle 58"/>
            <p:cNvSpPr>
              <a:spLocks noChangeArrowheads="1"/>
            </p:cNvSpPr>
            <p:nvPr/>
          </p:nvSpPr>
          <p:spPr bwMode="auto">
            <a:xfrm>
              <a:off x="4800600" y="920065"/>
              <a:ext cx="914738" cy="27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>
                  <a:solidFill>
                    <a:schemeClr val="accent1"/>
                  </a:solidFill>
                </a:rPr>
                <a:t>tree</a:t>
              </a:r>
              <a:endParaRPr lang="en-US" altLang="en-US" sz="1800">
                <a:solidFill>
                  <a:schemeClr val="accent1"/>
                </a:solidFill>
              </a:endParaRPr>
            </a:p>
          </p:txBody>
        </p:sp>
        <p:cxnSp>
          <p:nvCxnSpPr>
            <p:cNvPr id="58391" name="Straight Arrow Connector 83"/>
            <p:cNvCxnSpPr>
              <a:cxnSpLocks noChangeShapeType="1"/>
            </p:cNvCxnSpPr>
            <p:nvPr/>
          </p:nvCxnSpPr>
          <p:spPr bwMode="auto">
            <a:xfrm>
              <a:off x="5236203" y="876820"/>
              <a:ext cx="326397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8381" name="Straight Arrow Connector 139"/>
          <p:cNvCxnSpPr>
            <a:cxnSpLocks noChangeShapeType="1"/>
            <a:endCxn id="58419" idx="2"/>
          </p:cNvCxnSpPr>
          <p:nvPr/>
        </p:nvCxnSpPr>
        <p:spPr bwMode="auto">
          <a:xfrm flipH="1">
            <a:off x="7748588" y="2476500"/>
            <a:ext cx="350837" cy="1738313"/>
          </a:xfrm>
          <a:prstGeom prst="straightConnector1">
            <a:avLst/>
          </a:prstGeom>
          <a:noFill/>
          <a:ln w="158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82" name="Straight Arrow Connector 141"/>
          <p:cNvCxnSpPr>
            <a:cxnSpLocks noChangeShapeType="1"/>
          </p:cNvCxnSpPr>
          <p:nvPr/>
        </p:nvCxnSpPr>
        <p:spPr bwMode="auto">
          <a:xfrm flipV="1">
            <a:off x="7900988" y="2743200"/>
            <a:ext cx="354012" cy="1624013"/>
          </a:xfrm>
          <a:prstGeom prst="straightConnector1">
            <a:avLst/>
          </a:prstGeom>
          <a:noFill/>
          <a:ln w="158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6" name="Rectangle 145"/>
          <p:cNvSpPr>
            <a:spLocks noChangeArrowheads="1"/>
          </p:cNvSpPr>
          <p:nvPr/>
        </p:nvSpPr>
        <p:spPr bwMode="auto">
          <a:xfrm>
            <a:off x="152400" y="609600"/>
            <a:ext cx="70104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class </a:t>
            </a:r>
            <a:r>
              <a:rPr lang="en-US" altLang="en-US" sz="2800" i="0">
                <a:solidFill>
                  <a:schemeClr val="accent1"/>
                </a:solidFill>
              </a:rPr>
              <a:t>LinkedBinaryTree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       attachLeft(Position </a:t>
            </a:r>
            <a:r>
              <a:rPr lang="en-CA" altLang="en-US" sz="2800">
                <a:solidFill>
                  <a:schemeClr val="accent1"/>
                </a:solidFill>
              </a:rPr>
              <a:t>p,</a:t>
            </a:r>
            <a:br>
              <a:rPr lang="en-CA" altLang="en-US" sz="2800">
                <a:solidFill>
                  <a:schemeClr val="accent1"/>
                </a:solidFill>
              </a:rPr>
            </a:br>
            <a:r>
              <a:rPr lang="en-CA" altLang="en-US" sz="2800">
                <a:solidFill>
                  <a:schemeClr val="accent1"/>
                </a:solidFill>
              </a:rPr>
              <a:t>                 </a:t>
            </a:r>
            <a:r>
              <a:rPr lang="en-CA" altLang="en-US" sz="2800" i="0">
                <a:solidFill>
                  <a:schemeClr val="accent1"/>
                </a:solidFill>
              </a:rPr>
              <a:t>LinkedBinaryTree </a:t>
            </a:r>
            <a:r>
              <a:rPr lang="en-CA" altLang="en-US" sz="2800">
                <a:solidFill>
                  <a:schemeClr val="accent1"/>
                </a:solidFill>
              </a:rPr>
              <a:t>t</a:t>
            </a:r>
            <a:r>
              <a:rPr lang="en-CA" altLang="en-US" sz="2800" baseline="-25000">
                <a:solidFill>
                  <a:schemeClr val="accent1"/>
                </a:solidFill>
              </a:rPr>
              <a:t>2</a:t>
            </a:r>
            <a:r>
              <a:rPr lang="en-CA" altLang="en-US" sz="2800" i="0">
                <a:solidFill>
                  <a:schemeClr val="accent1"/>
                </a:solidFill>
              </a:rPr>
              <a:t>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if( </a:t>
            </a:r>
            <a:r>
              <a:rPr lang="en-CA" altLang="en-US" sz="2800">
                <a:solidFill>
                  <a:schemeClr val="accent1"/>
                </a:solidFill>
              </a:rPr>
              <a:t>n.left</a:t>
            </a:r>
            <a:r>
              <a:rPr lang="en-CA" altLang="en-US" sz="2800" i="0">
                <a:solidFill>
                  <a:schemeClr val="accent1"/>
                </a:solidFill>
              </a:rPr>
              <a:t> = </a:t>
            </a:r>
            <a:r>
              <a:rPr lang="en-CA" altLang="en-US" sz="2800">
                <a:solidFill>
                  <a:schemeClr val="accent1"/>
                </a:solidFill>
              </a:rPr>
              <a:t>null</a:t>
            </a:r>
            <a:r>
              <a:rPr lang="en-CA" altLang="en-US" sz="2800" i="0">
                <a:solidFill>
                  <a:schemeClr val="accent1"/>
                </a:solidFill>
              </a:rPr>
              <a:t>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    </a:t>
            </a:r>
            <a:r>
              <a:rPr lang="en-CA" altLang="en-US" sz="2800">
                <a:solidFill>
                  <a:schemeClr val="accent1"/>
                </a:solidFill>
              </a:rPr>
              <a:t>n.left</a:t>
            </a:r>
            <a:r>
              <a:rPr lang="en-CA" altLang="en-US" sz="2800" i="0">
                <a:solidFill>
                  <a:schemeClr val="accent1"/>
                </a:solidFill>
              </a:rPr>
              <a:t> = </a:t>
            </a:r>
            <a:r>
              <a:rPr lang="en-CA" altLang="en-US" sz="2800">
                <a:solidFill>
                  <a:schemeClr val="accent1"/>
                </a:solidFill>
              </a:rPr>
              <a:t>t</a:t>
            </a:r>
            <a:r>
              <a:rPr lang="en-CA" altLang="en-US" sz="2800" baseline="-25000">
                <a:solidFill>
                  <a:schemeClr val="accent1"/>
                </a:solidFill>
              </a:rPr>
              <a:t>2</a:t>
            </a:r>
            <a:r>
              <a:rPr lang="en-CA" altLang="en-US" sz="2800" i="0">
                <a:solidFill>
                  <a:schemeClr val="accent1"/>
                </a:solidFill>
              </a:rPr>
              <a:t>.root;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    </a:t>
            </a:r>
            <a:r>
              <a:rPr lang="en-CA" altLang="en-US" sz="2800">
                <a:solidFill>
                  <a:schemeClr val="accent1"/>
                </a:solidFill>
              </a:rPr>
              <a:t>t</a:t>
            </a:r>
            <a:r>
              <a:rPr lang="en-CA" altLang="en-US" sz="2800" baseline="-25000">
                <a:solidFill>
                  <a:schemeClr val="accent1"/>
                </a:solidFill>
              </a:rPr>
              <a:t>2</a:t>
            </a:r>
            <a:r>
              <a:rPr lang="en-CA" altLang="en-US" sz="2800" i="0">
                <a:solidFill>
                  <a:schemeClr val="accent1"/>
                </a:solidFill>
              </a:rPr>
              <a:t>.root.parent = </a:t>
            </a:r>
            <a:r>
              <a:rPr lang="en-CA" altLang="en-US" sz="2800">
                <a:solidFill>
                  <a:schemeClr val="accent1"/>
                </a:solidFill>
              </a:rPr>
              <a:t>n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          t</a:t>
            </a:r>
            <a:r>
              <a:rPr lang="en-CA" altLang="en-US" sz="2800" baseline="-25000">
                <a:solidFill>
                  <a:schemeClr val="accent1"/>
                </a:solidFill>
              </a:rPr>
              <a:t>2</a:t>
            </a:r>
            <a:r>
              <a:rPr lang="en-CA" altLang="en-US" sz="2800" i="0">
                <a:solidFill>
                  <a:schemeClr val="accent1"/>
                </a:solidFill>
              </a:rPr>
              <a:t>.root = </a:t>
            </a:r>
            <a:r>
              <a:rPr lang="en-CA" altLang="en-US" sz="2800">
                <a:solidFill>
                  <a:schemeClr val="accent1"/>
                </a:solidFill>
              </a:rPr>
              <a:t>null</a:t>
            </a:r>
            <a:r>
              <a:rPr lang="en-CA" altLang="en-US" sz="2800" i="0">
                <a:solidFill>
                  <a:schemeClr val="accent1"/>
                </a:solidFill>
              </a:rPr>
              <a:t>;   </a:t>
            </a:r>
            <a:r>
              <a:rPr lang="en-CA" altLang="en-US" sz="2800">
                <a:solidFill>
                  <a:schemeClr val="accent1"/>
                </a:solidFill>
              </a:rPr>
              <a:t>t</a:t>
            </a:r>
            <a:r>
              <a:rPr lang="en-CA" altLang="en-US" sz="2800" baseline="-25000">
                <a:solidFill>
                  <a:schemeClr val="accent1"/>
                </a:solidFill>
              </a:rPr>
              <a:t>2</a:t>
            </a:r>
            <a:r>
              <a:rPr lang="en-CA" altLang="en-US" sz="2800" i="0">
                <a:solidFill>
                  <a:schemeClr val="accent1"/>
                </a:solidFill>
              </a:rPr>
              <a:t>.size = </a:t>
            </a:r>
            <a:r>
              <a:rPr lang="en-CA" altLang="en-US" sz="2800">
                <a:solidFill>
                  <a:schemeClr val="accent1"/>
                </a:solidFill>
              </a:rPr>
              <a:t>0</a:t>
            </a:r>
            <a:r>
              <a:rPr lang="en-CA" altLang="en-US" sz="2800" i="0">
                <a:solidFill>
                  <a:schemeClr val="accent1"/>
                </a:solidFill>
              </a:rPr>
              <a:t>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    </a:t>
            </a:r>
            <a:r>
              <a:rPr lang="en-US" altLang="en-US" sz="2800" i="0">
                <a:solidFill>
                  <a:schemeClr val="accent1"/>
                </a:solidFill>
              </a:rPr>
              <a:t>throw </a:t>
            </a:r>
            <a:r>
              <a:rPr lang="en-US" altLang="en-US" sz="1400" i="0">
                <a:solidFill>
                  <a:schemeClr val="accent1"/>
                </a:solidFill>
              </a:rPr>
              <a:t>new IllegalArgumentException(</a:t>
            </a:r>
            <a:br>
              <a:rPr lang="en-US" altLang="en-US" sz="1400" i="0">
                <a:solidFill>
                  <a:schemeClr val="accent1"/>
                </a:solidFill>
              </a:rPr>
            </a:br>
            <a:r>
              <a:rPr lang="en-US" altLang="en-US" sz="1400" i="0">
                <a:solidFill>
                  <a:schemeClr val="accent1"/>
                </a:solidFill>
              </a:rPr>
              <a:t>                                       "p already has a left child");</a:t>
            </a:r>
            <a:r>
              <a:rPr lang="en-CA" altLang="en-US" sz="1400" i="0">
                <a:solidFill>
                  <a:schemeClr val="accent1"/>
                </a:solidFill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 i="0">
                <a:solidFill>
                  <a:schemeClr val="accent1"/>
                </a:solidFill>
              </a:rPr>
              <a:t>     </a:t>
            </a:r>
            <a:r>
              <a:rPr lang="en-CA" altLang="en-US" sz="2800" i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58384" name="Rectangle 146"/>
          <p:cNvSpPr>
            <a:spLocks noChangeArrowheads="1"/>
          </p:cNvSpPr>
          <p:nvPr/>
        </p:nvSpPr>
        <p:spPr bwMode="auto">
          <a:xfrm>
            <a:off x="622300" y="1470025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void</a:t>
            </a:r>
            <a:endParaRPr lang="en-US" altLang="en-US" sz="2800">
              <a:solidFill>
                <a:schemeClr val="accent1"/>
              </a:solidFill>
            </a:endParaRPr>
          </a:p>
        </p:txBody>
      </p:sp>
      <p:grpSp>
        <p:nvGrpSpPr>
          <p:cNvPr id="58385" name="Group 49"/>
          <p:cNvGrpSpPr>
            <a:grpSpLocks/>
          </p:cNvGrpSpPr>
          <p:nvPr/>
        </p:nvGrpSpPr>
        <p:grpSpPr bwMode="auto">
          <a:xfrm>
            <a:off x="7048500" y="4235450"/>
            <a:ext cx="427038" cy="261938"/>
            <a:chOff x="7048114" y="4235793"/>
            <a:chExt cx="427333" cy="261378"/>
          </a:xfrm>
        </p:grpSpPr>
        <p:sp>
          <p:nvSpPr>
            <p:cNvPr id="58387" name="Rectangle 2"/>
            <p:cNvSpPr>
              <a:spLocks noChangeArrowheads="1"/>
            </p:cNvSpPr>
            <p:nvPr/>
          </p:nvSpPr>
          <p:spPr bwMode="auto">
            <a:xfrm>
              <a:off x="7268666" y="4334902"/>
              <a:ext cx="206781" cy="1622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 i="0">
                <a:solidFill>
                  <a:schemeClr val="tx2"/>
                </a:solidFill>
              </a:endParaRPr>
            </a:p>
          </p:txBody>
        </p:sp>
        <p:pic>
          <p:nvPicPr>
            <p:cNvPr id="5838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052877" y="4231030"/>
              <a:ext cx="2476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86" name="Rectangle 50"/>
          <p:cNvSpPr>
            <a:spLocks noChangeArrowheads="1"/>
          </p:cNvSpPr>
          <p:nvPr/>
        </p:nvSpPr>
        <p:spPr bwMode="auto">
          <a:xfrm>
            <a:off x="3429000" y="2270125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 i="0">
                <a:solidFill>
                  <a:schemeClr val="accent1"/>
                </a:solidFill>
              </a:rPr>
              <a:t>Node n=p;                                        </a:t>
            </a:r>
            <a:endParaRPr lang="en-US" altLang="en-US" sz="1200"/>
          </a:p>
        </p:txBody>
      </p:sp>
      <p:cxnSp>
        <p:nvCxnSpPr>
          <p:cNvPr id="58374" name="Straight Arrow Connector 25"/>
          <p:cNvCxnSpPr>
            <a:cxnSpLocks noChangeShapeType="1"/>
          </p:cNvCxnSpPr>
          <p:nvPr/>
        </p:nvCxnSpPr>
        <p:spPr bwMode="auto">
          <a:xfrm flipH="1">
            <a:off x="7391400" y="850900"/>
            <a:ext cx="1193800" cy="309563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76" name="Straight Arrow Connector 21"/>
          <p:cNvCxnSpPr>
            <a:cxnSpLocks noChangeShapeType="1"/>
          </p:cNvCxnSpPr>
          <p:nvPr/>
        </p:nvCxnSpPr>
        <p:spPr bwMode="auto">
          <a:xfrm flipH="1">
            <a:off x="8001000" y="1395413"/>
            <a:ext cx="573088" cy="309562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4C814DE-0F84-B001-E7B3-0CC098AB6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002268"/>
            <a:ext cx="258763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 i="0" dirty="0">
                <a:solidFill>
                  <a:srgbClr val="3992FD"/>
                </a:solidFill>
              </a:rPr>
              <a:t>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EA52A-FA6F-F446-9018-B98018577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9227" y="4513730"/>
            <a:ext cx="258763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 i="0" dirty="0">
                <a:solidFill>
                  <a:srgbClr val="3992FD"/>
                </a:solidFill>
              </a:rPr>
              <a:t>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174B48-F1A5-55FD-9BD0-ADE1A867931E}"/>
              </a:ext>
            </a:extLst>
          </p:cNvPr>
          <p:cNvGrpSpPr/>
          <p:nvPr/>
        </p:nvGrpSpPr>
        <p:grpSpPr>
          <a:xfrm>
            <a:off x="6629118" y="4569023"/>
            <a:ext cx="609882" cy="307777"/>
            <a:chOff x="6629118" y="4569023"/>
            <a:chExt cx="609882" cy="3077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F3649A-501B-A352-7277-8AA468EC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0237" y="4569023"/>
              <a:ext cx="258763" cy="307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 i="0" dirty="0">
                  <a:solidFill>
                    <a:srgbClr val="3992FD"/>
                  </a:solidFill>
                </a:rPr>
                <a:t>0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6B6EDCB-04D5-EFF2-7833-045305CE2558}"/>
                </a:ext>
              </a:extLst>
            </p:cNvPr>
            <p:cNvCxnSpPr/>
            <p:nvPr/>
          </p:nvCxnSpPr>
          <p:spPr bwMode="auto">
            <a:xfrm flipV="1">
              <a:off x="6629118" y="4572000"/>
              <a:ext cx="381282" cy="221901"/>
            </a:xfrm>
            <a:prstGeom prst="line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5AD2A9-E78E-4D0C-39F1-2D16BA85A5D5}"/>
              </a:ext>
            </a:extLst>
          </p:cNvPr>
          <p:cNvCxnSpPr>
            <a:cxnSpLocks/>
          </p:cNvCxnSpPr>
          <p:nvPr/>
        </p:nvCxnSpPr>
        <p:spPr bwMode="auto">
          <a:xfrm flipV="1">
            <a:off x="6125088" y="3959823"/>
            <a:ext cx="1793217" cy="1956653"/>
          </a:xfrm>
          <a:prstGeom prst="line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Implementing Positions in Trees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1282700"/>
            <a:ext cx="8915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Defining the class of trees where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   nodes can have many children.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We use the data structure </a:t>
            </a:r>
            <a:r>
              <a:rPr lang="en-CA" altLang="en-US" sz="2800" i="0" dirty="0">
                <a:solidFill>
                  <a:schemeClr val="accent1"/>
                </a:solidFill>
              </a:rPr>
              <a:t>Set</a:t>
            </a:r>
            <a:r>
              <a:rPr lang="en-CA" altLang="en-US" sz="2800" i="0" dirty="0"/>
              <a:t> or </a:t>
            </a:r>
            <a:r>
              <a:rPr lang="en-CA" altLang="en-US" sz="2800" i="0" dirty="0">
                <a:solidFill>
                  <a:schemeClr val="accent1"/>
                </a:solidFill>
              </a:rPr>
              <a:t>List</a:t>
            </a:r>
            <a:br>
              <a:rPr lang="en-CA" altLang="en-US" sz="2800" i="0" dirty="0">
                <a:solidFill>
                  <a:schemeClr val="accent1"/>
                </a:solidFill>
              </a:rPr>
            </a:br>
            <a:r>
              <a:rPr lang="en-CA" altLang="en-US" sz="2800" i="0" dirty="0">
                <a:solidFill>
                  <a:schemeClr val="accent1"/>
                </a:solidFill>
              </a:rPr>
              <a:t>   </a:t>
            </a:r>
            <a:r>
              <a:rPr lang="en-CA" altLang="en-US" sz="2800" i="0" dirty="0"/>
              <a:t>to store the </a:t>
            </a:r>
            <a:r>
              <a:rPr lang="en-CA" altLang="en-US" sz="2800" i="0" dirty="0">
                <a:solidFill>
                  <a:schemeClr val="accent1"/>
                </a:solidFill>
              </a:rPr>
              <a:t>Positions </a:t>
            </a:r>
            <a:r>
              <a:rPr lang="en-CA" altLang="en-US" sz="2800" i="0" dirty="0"/>
              <a:t>of a node’s </a:t>
            </a:r>
            <a:br>
              <a:rPr lang="en-CA" altLang="en-US" sz="2800" i="0" dirty="0"/>
            </a:br>
            <a:r>
              <a:rPr lang="en-CA" altLang="en-US" sz="2800" i="0" dirty="0"/>
              <a:t>   children.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609600"/>
            <a:ext cx="4418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class </a:t>
            </a:r>
            <a:r>
              <a:rPr lang="en-US" altLang="en-US" sz="2800" i="0">
                <a:solidFill>
                  <a:schemeClr val="accent1"/>
                </a:solidFill>
              </a:rPr>
              <a:t>LinkedTree {</a:t>
            </a:r>
          </a:p>
        </p:txBody>
      </p:sp>
      <p:grpSp>
        <p:nvGrpSpPr>
          <p:cNvPr id="59397" name="Group 2"/>
          <p:cNvGrpSpPr>
            <a:grpSpLocks/>
          </p:cNvGrpSpPr>
          <p:nvPr/>
        </p:nvGrpSpPr>
        <p:grpSpPr bwMode="auto">
          <a:xfrm>
            <a:off x="4800600" y="762000"/>
            <a:ext cx="914400" cy="434975"/>
            <a:chOff x="4800600" y="762000"/>
            <a:chExt cx="914738" cy="435271"/>
          </a:xfrm>
        </p:grpSpPr>
        <p:sp>
          <p:nvSpPr>
            <p:cNvPr id="59410" name="Rectangle 85"/>
            <p:cNvSpPr>
              <a:spLocks noChangeArrowheads="1"/>
            </p:cNvSpPr>
            <p:nvPr/>
          </p:nvSpPr>
          <p:spPr bwMode="auto">
            <a:xfrm>
              <a:off x="5135581" y="762000"/>
              <a:ext cx="201243" cy="20131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59411" name="Rectangle 58"/>
            <p:cNvSpPr>
              <a:spLocks noChangeArrowheads="1"/>
            </p:cNvSpPr>
            <p:nvPr/>
          </p:nvSpPr>
          <p:spPr bwMode="auto">
            <a:xfrm>
              <a:off x="4800600" y="920065"/>
              <a:ext cx="914738" cy="27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>
                  <a:solidFill>
                    <a:schemeClr val="accent1"/>
                  </a:solidFill>
                </a:rPr>
                <a:t>tree</a:t>
              </a:r>
              <a:endParaRPr lang="en-US" altLang="en-US" sz="1800">
                <a:solidFill>
                  <a:schemeClr val="accent1"/>
                </a:solidFill>
              </a:endParaRPr>
            </a:p>
          </p:txBody>
        </p:sp>
        <p:cxnSp>
          <p:nvCxnSpPr>
            <p:cNvPr id="59412" name="Straight Arrow Connector 31"/>
            <p:cNvCxnSpPr>
              <a:cxnSpLocks noChangeShapeType="1"/>
            </p:cNvCxnSpPr>
            <p:nvPr/>
          </p:nvCxnSpPr>
          <p:spPr bwMode="auto">
            <a:xfrm>
              <a:off x="5236203" y="876820"/>
              <a:ext cx="326397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562600" y="679450"/>
            <a:ext cx="2590800" cy="2376488"/>
            <a:chOff x="5562600" y="679209"/>
            <a:chExt cx="2590800" cy="2377440"/>
          </a:xfrm>
        </p:grpSpPr>
        <p:sp>
          <p:nvSpPr>
            <p:cNvPr id="59400" name="Rounded Rectangle 35"/>
            <p:cNvSpPr>
              <a:spLocks noChangeArrowheads="1"/>
            </p:cNvSpPr>
            <p:nvPr/>
          </p:nvSpPr>
          <p:spPr bwMode="auto">
            <a:xfrm>
              <a:off x="5562600" y="679209"/>
              <a:ext cx="2590800" cy="237744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 i="0">
                <a:solidFill>
                  <a:schemeClr val="tx2"/>
                </a:solidFill>
              </a:endParaRPr>
            </a:p>
          </p:txBody>
        </p:sp>
        <p:grpSp>
          <p:nvGrpSpPr>
            <p:cNvPr id="59401" name="Group 1"/>
            <p:cNvGrpSpPr>
              <a:grpSpLocks/>
            </p:cNvGrpSpPr>
            <p:nvPr/>
          </p:nvGrpSpPr>
          <p:grpSpPr bwMode="auto">
            <a:xfrm>
              <a:off x="5630155" y="1233222"/>
              <a:ext cx="2447045" cy="1281634"/>
              <a:chOff x="5566312" y="920065"/>
              <a:chExt cx="3170237" cy="1743075"/>
            </a:xfrm>
          </p:grpSpPr>
          <p:grpSp>
            <p:nvGrpSpPr>
              <p:cNvPr id="59402" name="Group 11"/>
              <p:cNvGrpSpPr>
                <a:grpSpLocks/>
              </p:cNvGrpSpPr>
              <p:nvPr/>
            </p:nvGrpSpPr>
            <p:grpSpPr bwMode="auto">
              <a:xfrm>
                <a:off x="5688549" y="920065"/>
                <a:ext cx="3048000" cy="1743075"/>
                <a:chOff x="1066800" y="3733800"/>
                <a:chExt cx="4114800" cy="2571750"/>
              </a:xfrm>
            </p:grpSpPr>
            <p:pic>
              <p:nvPicPr>
                <p:cNvPr id="59405" name="Picture 2" descr="http://i.stack.imgur.com/5kJXf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6800" y="3733800"/>
                  <a:ext cx="4114800" cy="2571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406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87269" y="5296929"/>
                  <a:ext cx="457200" cy="242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407" name="Picture 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7828" y="5739714"/>
                  <a:ext cx="320040" cy="187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408" name="Picture 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00185" y="5773105"/>
                  <a:ext cx="320040" cy="187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409" name="Picture 7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68194" y="4694666"/>
                  <a:ext cx="438150" cy="276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9403" name="Picture 2" descr="http://www.gifs.net/Animation11/Hobbies_and_Entertainment/Dances_Classic/Little_ballerina_2.gif"/>
              <p:cNvPicPr>
                <a:picLocks noChangeAspect="1" noChangeArrowheads="1" noCrop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8349" y="1139140"/>
                <a:ext cx="284163" cy="439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04" name="Picture 4" descr="http://s2.rimg.info/a3b54f36a641c4f9f9044f166ca0887c.gif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6312" y="1785253"/>
                <a:ext cx="466725" cy="566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3384550"/>
            <a:ext cx="6535737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371600"/>
            <a:ext cx="3581400" cy="838200"/>
          </a:xfrm>
        </p:spPr>
        <p:txBody>
          <a:bodyPr/>
          <a:lstStyle/>
          <a:p>
            <a:pPr eaLnBrk="1" hangingPunct="1"/>
            <a:r>
              <a:rPr lang="en-US" altLang="en-US"/>
              <a:t>End </a:t>
            </a:r>
            <a:endParaRPr lang="en-CA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31115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000" i="0" kern="0" dirty="0"/>
              <a:t>Positions and Pointers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3009900"/>
            <a:ext cx="63436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09713" y="2362200"/>
            <a:ext cx="61864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400" i="0" kern="0" dirty="0">
                <a:solidFill>
                  <a:schemeClr val="tx1"/>
                </a:solidFill>
              </a:rPr>
              <a:t>Start doing the assignment </a:t>
            </a:r>
            <a:r>
              <a:rPr lang="en-US" altLang="en-US" sz="2400" i="0" kern="0" dirty="0">
                <a:solidFill>
                  <a:srgbClr val="FF0000"/>
                </a:solidFill>
              </a:rPr>
              <a:t>NOW</a:t>
            </a:r>
            <a:r>
              <a:rPr lang="en-US" altLang="en-US" sz="2400" i="0" kern="0" dirty="0">
                <a:solidFill>
                  <a:schemeClr val="tx1"/>
                </a:solidFill>
              </a:rPr>
              <a:t>!</a:t>
            </a:r>
            <a:endParaRPr lang="en-CA" altLang="en-US" sz="2400" i="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3471862" cy="20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657600" y="929908"/>
            <a:ext cx="1416230" cy="680232"/>
            <a:chOff x="-44329" y="3936323"/>
            <a:chExt cx="1415929" cy="679952"/>
          </a:xfrm>
        </p:grpSpPr>
        <p:sp>
          <p:nvSpPr>
            <p:cNvPr id="19465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9466" name="Rectangle 58"/>
            <p:cNvSpPr>
              <a:spLocks noChangeArrowheads="1"/>
            </p:cNvSpPr>
            <p:nvPr/>
          </p:nvSpPr>
          <p:spPr bwMode="auto">
            <a:xfrm>
              <a:off x="-44329" y="3936323"/>
              <a:ext cx="1098317" cy="430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chemeClr val="accent1"/>
                  </a:solidFill>
                </a:rPr>
                <a:t>p</a:t>
              </a:r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4661452" y="1238416"/>
            <a:ext cx="748748" cy="182880"/>
            <a:chOff x="4661452" y="1238416"/>
            <a:chExt cx="748748" cy="182880"/>
          </a:xfrm>
        </p:grpSpPr>
        <p:cxnSp>
          <p:nvCxnSpPr>
            <p:cNvPr id="21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4764156" y="1321904"/>
              <a:ext cx="646044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21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657600" y="3504930"/>
            <a:ext cx="1416230" cy="680233"/>
            <a:chOff x="-44329" y="3936322"/>
            <a:chExt cx="1415929" cy="679953"/>
          </a:xfrm>
        </p:grpSpPr>
        <p:sp>
          <p:nvSpPr>
            <p:cNvPr id="26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-44329" y="3936322"/>
              <a:ext cx="1098317" cy="43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chemeClr val="accent1"/>
                  </a:solidFill>
                </a:rPr>
                <a:t>q</a:t>
              </a:r>
            </a:p>
          </p:txBody>
        </p:sp>
      </p:grpSp>
      <p:sp>
        <p:nvSpPr>
          <p:cNvPr id="16" name="Rectangle 60"/>
          <p:cNvSpPr>
            <a:spLocks noChangeArrowheads="1"/>
          </p:cNvSpPr>
          <p:nvPr/>
        </p:nvSpPr>
        <p:spPr bwMode="auto">
          <a:xfrm>
            <a:off x="5481637" y="3076575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81000" y="927318"/>
            <a:ext cx="3581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“pointer to data”   </a:t>
            </a:r>
            <a:r>
              <a:rPr lang="en-CA" altLang="en-US" sz="2800" dirty="0">
                <a:solidFill>
                  <a:schemeClr val="accent1"/>
                </a:solidFill>
              </a:rPr>
              <a:t>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p </a:t>
            </a:r>
            <a:r>
              <a:rPr lang="en-CA" altLang="en-US" sz="2800" i="0" dirty="0">
                <a:solidFill>
                  <a:schemeClr val="accent1"/>
                </a:solidFill>
              </a:rPr>
              <a:t>= big data structure;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“pointer to data”  </a:t>
            </a:r>
            <a:r>
              <a:rPr lang="en-CA" altLang="en-US" sz="2800" dirty="0">
                <a:solidFill>
                  <a:schemeClr val="accent1"/>
                </a:solidFill>
              </a:rPr>
              <a:t>q;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q</a:t>
            </a:r>
            <a:r>
              <a:rPr lang="en-CA" altLang="en-US" sz="2800" i="0" dirty="0">
                <a:solidFill>
                  <a:schemeClr val="accent1"/>
                </a:solidFill>
              </a:rPr>
              <a:t> = </a:t>
            </a:r>
            <a:r>
              <a:rPr lang="en-CA" altLang="en-US" sz="2800" dirty="0">
                <a:solidFill>
                  <a:schemeClr val="accent1"/>
                </a:solidFill>
              </a:rPr>
              <a:t>p;</a:t>
            </a:r>
          </a:p>
        </p:txBody>
      </p:sp>
      <p:pic>
        <p:nvPicPr>
          <p:cNvPr id="32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648200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35"/>
          <p:cNvSpPr>
            <a:spLocks noChangeArrowheads="1"/>
          </p:cNvSpPr>
          <p:nvPr/>
        </p:nvSpPr>
        <p:spPr bwMode="auto">
          <a:xfrm>
            <a:off x="838200" y="3505199"/>
            <a:ext cx="3048000" cy="1179705"/>
          </a:xfrm>
          <a:prstGeom prst="wedgeRoundRectCallout">
            <a:avLst>
              <a:gd name="adj1" fmla="val -35776"/>
              <a:gd name="adj2" fmla="val 90750"/>
              <a:gd name="adj3" fmla="val 16667"/>
            </a:avLst>
          </a:prstGeom>
          <a:noFill/>
          <a:ln w="381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en-US" altLang="en-US" sz="2400" dirty="0">
                <a:solidFill>
                  <a:schemeClr val="accent1"/>
                </a:solidFill>
              </a:rPr>
              <a:t>p</a:t>
            </a:r>
            <a:r>
              <a:rPr lang="en-US" altLang="en-US" sz="2400" i="0" dirty="0"/>
              <a:t> points at the data</a:t>
            </a:r>
            <a:br>
              <a:rPr lang="en-US" altLang="en-US" sz="2400" i="0" dirty="0"/>
            </a:br>
            <a:endParaRPr lang="en-US" altLang="en-US" sz="2400" i="0" dirty="0"/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1600200" y="4998720"/>
            <a:ext cx="1095756" cy="1706880"/>
            <a:chOff x="2065" y="1551"/>
            <a:chExt cx="1628" cy="1988"/>
          </a:xfrm>
        </p:grpSpPr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2777" y="1977"/>
              <a:ext cx="330" cy="338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2810" y="1930"/>
              <a:ext cx="304" cy="129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>
              <a:off x="2891" y="1840"/>
              <a:ext cx="514" cy="634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3188" y="2047"/>
              <a:ext cx="45" cy="85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3141" y="1561"/>
              <a:ext cx="552" cy="453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3136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098" y="1812"/>
              <a:ext cx="26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3037" y="1831"/>
              <a:ext cx="66" cy="81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Freeform 18"/>
            <p:cNvSpPr>
              <a:spLocks/>
            </p:cNvSpPr>
            <p:nvPr/>
          </p:nvSpPr>
          <p:spPr bwMode="auto">
            <a:xfrm>
              <a:off x="2440" y="1819"/>
              <a:ext cx="420" cy="669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2499" y="1551"/>
              <a:ext cx="347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2879" y="1821"/>
              <a:ext cx="68" cy="76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857" y="1782"/>
              <a:ext cx="40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Freeform 22"/>
            <p:cNvSpPr>
              <a:spLocks/>
            </p:cNvSpPr>
            <p:nvPr/>
          </p:nvSpPr>
          <p:spPr bwMode="auto">
            <a:xfrm>
              <a:off x="2666" y="1962"/>
              <a:ext cx="80" cy="67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Freeform 23"/>
            <p:cNvSpPr>
              <a:spLocks/>
            </p:cNvSpPr>
            <p:nvPr/>
          </p:nvSpPr>
          <p:spPr bwMode="auto">
            <a:xfrm>
              <a:off x="2688" y="1990"/>
              <a:ext cx="85" cy="74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Freeform 24"/>
            <p:cNvSpPr>
              <a:spLocks/>
            </p:cNvSpPr>
            <p:nvPr/>
          </p:nvSpPr>
          <p:spPr bwMode="auto">
            <a:xfrm>
              <a:off x="2626" y="2367"/>
              <a:ext cx="325" cy="573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Freeform 25"/>
            <p:cNvSpPr>
              <a:spLocks/>
            </p:cNvSpPr>
            <p:nvPr/>
          </p:nvSpPr>
          <p:spPr bwMode="auto">
            <a:xfrm>
              <a:off x="2607" y="2860"/>
              <a:ext cx="366" cy="679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Freeform 26"/>
            <p:cNvSpPr>
              <a:spLocks/>
            </p:cNvSpPr>
            <p:nvPr/>
          </p:nvSpPr>
          <p:spPr bwMode="auto">
            <a:xfrm>
              <a:off x="2065" y="2761"/>
              <a:ext cx="693" cy="362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AutoShape 35"/>
          <p:cNvSpPr>
            <a:spLocks noChangeArrowheads="1"/>
          </p:cNvSpPr>
          <p:nvPr/>
        </p:nvSpPr>
        <p:spPr bwMode="auto">
          <a:xfrm>
            <a:off x="2590800" y="4724400"/>
            <a:ext cx="2438400" cy="990600"/>
          </a:xfrm>
          <a:prstGeom prst="wedgeRoundRectCallout">
            <a:avLst>
              <a:gd name="adj1" fmla="val -55145"/>
              <a:gd name="adj2" fmla="val -9082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i="0" dirty="0"/>
              <a:t>How is this implemented?</a:t>
            </a:r>
          </a:p>
        </p:txBody>
      </p:sp>
      <p:sp>
        <p:nvSpPr>
          <p:cNvPr id="53" name="Rectangle 60"/>
          <p:cNvSpPr>
            <a:spLocks noChangeArrowheads="1"/>
          </p:cNvSpPr>
          <p:nvPr/>
        </p:nvSpPr>
        <p:spPr bwMode="auto">
          <a:xfrm>
            <a:off x="4532811" y="1062444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6200" y="38934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400" i="0" dirty="0"/>
              <a:t>by containing the </a:t>
            </a:r>
            <a:br>
              <a:rPr lang="en-US" altLang="en-US" sz="2400" i="0" dirty="0"/>
            </a:br>
            <a:r>
              <a:rPr lang="en-US" altLang="en-US" sz="2400" i="0" dirty="0"/>
              <a:t>address of the data</a:t>
            </a:r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Pointers</a:t>
            </a:r>
          </a:p>
        </p:txBody>
      </p:sp>
      <p:sp>
        <p:nvSpPr>
          <p:cNvPr id="54" name="AutoShape 35">
            <a:extLst>
              <a:ext uri="{FF2B5EF4-FFF2-40B4-BE49-F238E27FC236}">
                <a16:creationId xmlns:a16="http://schemas.microsoft.com/office/drawing/2014/main" id="{6A7646E6-7B2A-4A5E-BCA4-84AE873C6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657600"/>
            <a:ext cx="3048000" cy="1121320"/>
          </a:xfrm>
          <a:prstGeom prst="wedgeRoundRectCallout">
            <a:avLst>
              <a:gd name="adj1" fmla="val -35776"/>
              <a:gd name="adj2" fmla="val 90750"/>
              <a:gd name="adj3" fmla="val 16667"/>
            </a:avLst>
          </a:prstGeom>
          <a:noFill/>
          <a:ln w="381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Pointers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3" grpId="0" animBg="1"/>
      <p:bldP spid="52" grpId="0" animBg="1"/>
      <p:bldP spid="53" grpId="0"/>
      <p:bldP spid="56" grpId="0"/>
      <p:bldP spid="5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AC327-A92E-6071-C1C8-6DCAF1FA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1BA51-E6FF-3F1A-8996-4849158D1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92271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801688"/>
            <a:ext cx="8686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Objects/Structure: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Implementations of Positions/Pointers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2000" y="1447800"/>
            <a:ext cx="3276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struct Node {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E </a:t>
            </a:r>
            <a:r>
              <a:rPr lang="en-CA" altLang="en-US" sz="2800">
                <a:solidFill>
                  <a:schemeClr val="accent1"/>
                </a:solidFill>
              </a:rPr>
              <a:t>element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Node *</a:t>
            </a:r>
            <a:r>
              <a:rPr lang="en-CA" altLang="en-US" sz="2800">
                <a:solidFill>
                  <a:schemeClr val="accent1"/>
                </a:solidFill>
              </a:rPr>
              <a:t>next</a:t>
            </a:r>
            <a:r>
              <a:rPr lang="en-CA" altLang="en-US" sz="2800" i="0">
                <a:solidFill>
                  <a:schemeClr val="accent1"/>
                </a:solidFill>
              </a:rPr>
              <a:t>;     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};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29200" y="1620838"/>
            <a:ext cx="1371600" cy="882650"/>
            <a:chOff x="990600" y="2535887"/>
            <a:chExt cx="1371600" cy="881308"/>
          </a:xfrm>
        </p:grpSpPr>
        <p:sp>
          <p:nvSpPr>
            <p:cNvPr id="17418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17419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7420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7421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457200" y="3263900"/>
            <a:ext cx="89154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CA" altLang="en-US" sz="2800" i="0" dirty="0">
                <a:cs typeface="Arial" pitchFamily="34" charset="0"/>
              </a:rPr>
              <a:t>In C this is called a </a:t>
            </a:r>
            <a:r>
              <a:rPr lang="en-CA" altLang="en-US" sz="2800" i="0" dirty="0">
                <a:solidFill>
                  <a:schemeClr val="tx2"/>
                </a:solidFill>
                <a:cs typeface="Arial" pitchFamily="34" charset="0"/>
              </a:rPr>
              <a:t>structure</a:t>
            </a:r>
            <a:r>
              <a:rPr lang="en-CA" altLang="en-US" sz="2800" i="0" dirty="0">
                <a:cs typeface="Arial" pitchFamily="34" charset="0"/>
              </a:rPr>
              <a:t> (or </a:t>
            </a:r>
            <a:r>
              <a:rPr lang="en-CA" altLang="en-US" sz="2800" i="0" dirty="0">
                <a:solidFill>
                  <a:schemeClr val="tx2"/>
                </a:solidFill>
                <a:cs typeface="Arial" pitchFamily="34" charset="0"/>
              </a:rPr>
              <a:t>record</a:t>
            </a:r>
            <a:r>
              <a:rPr lang="en-CA" altLang="en-US" sz="2800" i="0" dirty="0">
                <a:cs typeface="Arial" pitchFamily="34" charset="0"/>
              </a:rPr>
              <a:t>).</a:t>
            </a:r>
          </a:p>
          <a:p>
            <a:pPr>
              <a:defRPr/>
            </a:pPr>
            <a:r>
              <a:rPr lang="en-CA" altLang="en-US" sz="2800" i="0" dirty="0">
                <a:cs typeface="Arial" pitchFamily="34" charset="0"/>
              </a:rPr>
              <a:t>It defines </a:t>
            </a:r>
            <a:r>
              <a:rPr lang="en-CA" altLang="en-US" sz="2800" i="0" dirty="0">
                <a:solidFill>
                  <a:schemeClr val="tx2"/>
                </a:solidFill>
                <a:cs typeface="Arial" pitchFamily="34" charset="0"/>
              </a:rPr>
              <a:t>type</a:t>
            </a:r>
            <a:r>
              <a:rPr lang="en-CA" altLang="en-US" sz="2800" i="0" dirty="0">
                <a:cs typeface="Arial" pitchFamily="34" charset="0"/>
              </a:rPr>
              <a:t> called </a:t>
            </a:r>
            <a:r>
              <a:rPr lang="en-CA" altLang="en-US" sz="2800" i="0" dirty="0">
                <a:solidFill>
                  <a:schemeClr val="accent1"/>
                </a:solidFill>
                <a:cs typeface="Arial" pitchFamily="34" charset="0"/>
              </a:rPr>
              <a:t>Node</a:t>
            </a:r>
            <a:r>
              <a:rPr lang="en-CA" altLang="en-US" sz="2800" i="0" dirty="0"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en-CA" altLang="en-US" sz="2800" i="0" dirty="0">
                <a:cs typeface="Arial" pitchFamily="34" charset="0"/>
              </a:rPr>
              <a:t>It layouts a block of memory. </a:t>
            </a:r>
          </a:p>
          <a:p>
            <a:pPr>
              <a:defRPr/>
            </a:pPr>
            <a:r>
              <a:rPr lang="en-CA" altLang="en-US" sz="2800" i="0" dirty="0">
                <a:cs typeface="Arial" pitchFamily="34" charset="0"/>
              </a:rPr>
              <a:t>It has two </a:t>
            </a:r>
            <a:r>
              <a:rPr lang="en-CA" altLang="en-US" sz="2800" i="0" dirty="0">
                <a:solidFill>
                  <a:schemeClr val="tx2"/>
                </a:solidFill>
                <a:cs typeface="Arial" pitchFamily="34" charset="0"/>
              </a:rPr>
              <a:t>fields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altLang="en-US" sz="2800" dirty="0">
                <a:solidFill>
                  <a:schemeClr val="accent1"/>
                </a:solidFill>
                <a:cs typeface="Arial" pitchFamily="34" charset="0"/>
              </a:rPr>
              <a:t>element</a:t>
            </a:r>
            <a:r>
              <a:rPr lang="en-CA" altLang="en-US" sz="2800" i="0" dirty="0">
                <a:cs typeface="Arial" pitchFamily="34" charset="0"/>
              </a:rPr>
              <a:t> of type </a:t>
            </a:r>
            <a:r>
              <a:rPr lang="en-CA" altLang="en-US" sz="2800" i="0" dirty="0">
                <a:solidFill>
                  <a:schemeClr val="accent1"/>
                </a:solidFill>
                <a:cs typeface="Arial" pitchFamily="34" charset="0"/>
              </a:rPr>
              <a:t>E </a:t>
            </a:r>
            <a:r>
              <a:rPr lang="en-CA" altLang="en-US" sz="2800" i="0" dirty="0">
                <a:cs typeface="Arial" pitchFamily="34" charset="0"/>
              </a:rPr>
              <a:t>used to hold the element’s information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altLang="en-US" sz="2800" dirty="0">
                <a:solidFill>
                  <a:schemeClr val="accent1"/>
                </a:solidFill>
                <a:cs typeface="Arial" pitchFamily="34" charset="0"/>
              </a:rPr>
              <a:t>next</a:t>
            </a:r>
            <a:r>
              <a:rPr lang="en-CA" altLang="en-US" sz="2800" i="0" dirty="0">
                <a:cs typeface="Arial" pitchFamily="34" charset="0"/>
              </a:rPr>
              <a:t> of type </a:t>
            </a:r>
            <a:r>
              <a:rPr lang="en-CA" altLang="en-US" sz="2800" i="0" dirty="0">
                <a:solidFill>
                  <a:schemeClr val="accent1"/>
                </a:solidFill>
                <a:cs typeface="Arial" pitchFamily="34" charset="0"/>
              </a:rPr>
              <a:t>pointer to Node</a:t>
            </a:r>
          </a:p>
          <a:p>
            <a:pPr>
              <a:defRPr/>
            </a:pPr>
            <a:r>
              <a:rPr lang="en-CA" altLang="en-US" sz="2800" i="0" dirty="0">
                <a:cs typeface="Arial" pitchFamily="34" charset="0"/>
              </a:rPr>
              <a:t>No memory is allocated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447800" y="5410200"/>
            <a:ext cx="617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Here </a:t>
            </a:r>
            <a:r>
              <a:rPr lang="en-CA" altLang="en-US" sz="2800" i="0">
                <a:solidFill>
                  <a:schemeClr val="accent1"/>
                </a:solidFill>
              </a:rPr>
              <a:t>E</a:t>
            </a:r>
            <a:r>
              <a:rPr lang="en-CA" altLang="en-US" sz="2800" i="0"/>
              <a:t> is some specified type.</a:t>
            </a:r>
            <a:endParaRPr lang="en-CA" altLang="en-US" sz="2800" i="0">
              <a:solidFill>
                <a:schemeClr val="accent1"/>
              </a:solidFill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867400" y="6334125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rgbClr val="FF0000"/>
                </a:solidFill>
              </a:rPr>
              <a:t>Keep track of types!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340100" y="7747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Lets do it in C first (Sorry it is better).</a:t>
            </a:r>
            <a:endParaRPr lang="en-CA" altLang="en-US" sz="2800" i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801688"/>
            <a:ext cx="2971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Objects/Structure: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Implementations of Positions/Pointers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2000" y="1447800"/>
            <a:ext cx="3276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struct Node {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E </a:t>
            </a:r>
            <a:r>
              <a:rPr lang="en-CA" altLang="en-US" sz="2800">
                <a:solidFill>
                  <a:schemeClr val="accent1"/>
                </a:solidFill>
              </a:rPr>
              <a:t>element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Node *</a:t>
            </a:r>
            <a:r>
              <a:rPr lang="en-CA" altLang="en-US" sz="2800">
                <a:solidFill>
                  <a:schemeClr val="accent1"/>
                </a:solidFill>
              </a:rPr>
              <a:t>next</a:t>
            </a:r>
            <a:r>
              <a:rPr lang="en-CA" altLang="en-US" sz="2800" i="0">
                <a:solidFill>
                  <a:schemeClr val="accent1"/>
                </a:solidFill>
              </a:rPr>
              <a:t>;     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};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Node </a:t>
            </a:r>
            <a:r>
              <a:rPr lang="en-CA" altLang="en-US" sz="2800">
                <a:solidFill>
                  <a:schemeClr val="accent1"/>
                </a:solidFill>
              </a:rPr>
              <a:t>head;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85800" y="38100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This allocates memory for variable </a:t>
            </a:r>
            <a:r>
              <a:rPr lang="en-CA" altLang="en-US" sz="2800">
                <a:solidFill>
                  <a:schemeClr val="accent1"/>
                </a:solidFill>
              </a:rPr>
              <a:t>head</a:t>
            </a:r>
            <a:r>
              <a:rPr lang="en-CA" altLang="en-US" sz="2800" i="0"/>
              <a:t> of type </a:t>
            </a:r>
            <a:r>
              <a:rPr lang="en-CA" altLang="en-US" sz="2800" i="0">
                <a:solidFill>
                  <a:schemeClr val="accent1"/>
                </a:solidFill>
              </a:rPr>
              <a:t>Node</a:t>
            </a:r>
            <a:r>
              <a:rPr lang="en-CA" altLang="en-US" sz="2800" i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Useful but we won’t do it. Can’t do it in Java!</a:t>
            </a:r>
          </a:p>
        </p:txBody>
      </p:sp>
      <p:sp>
        <p:nvSpPr>
          <p:cNvPr id="18438" name="Rectangle 38"/>
          <p:cNvSpPr>
            <a:spLocks noChangeArrowheads="1"/>
          </p:cNvSpPr>
          <p:nvPr/>
        </p:nvSpPr>
        <p:spPr bwMode="auto">
          <a:xfrm>
            <a:off x="3340100" y="7747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Lets do it in C first (Sorry it is better).</a:t>
            </a:r>
            <a:endParaRPr lang="en-CA" altLang="en-US" sz="2800" i="0">
              <a:solidFill>
                <a:schemeClr val="accent1"/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846638" y="1620838"/>
            <a:ext cx="1554162" cy="1285875"/>
            <a:chOff x="4846358" y="1621487"/>
            <a:chExt cx="1554442" cy="1285363"/>
          </a:xfrm>
        </p:grpSpPr>
        <p:sp>
          <p:nvSpPr>
            <p:cNvPr id="18441" name="Rectangle 58"/>
            <p:cNvSpPr>
              <a:spLocks noChangeArrowheads="1"/>
            </p:cNvSpPr>
            <p:nvPr/>
          </p:nvSpPr>
          <p:spPr bwMode="auto">
            <a:xfrm>
              <a:off x="4846358" y="2475963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5029200" y="1621487"/>
              <a:ext cx="1371600" cy="881308"/>
              <a:chOff x="990600" y="2535887"/>
              <a:chExt cx="1371600" cy="881308"/>
            </a:xfrm>
          </p:grpSpPr>
          <p:sp>
            <p:nvSpPr>
              <p:cNvPr id="18443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18444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8445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8446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</p:grpSp>
      <p:sp>
        <p:nvSpPr>
          <p:cNvPr id="18440" name="Rectangle 33"/>
          <p:cNvSpPr>
            <a:spLocks noChangeArrowheads="1"/>
          </p:cNvSpPr>
          <p:nvPr/>
        </p:nvSpPr>
        <p:spPr bwMode="auto">
          <a:xfrm>
            <a:off x="5867400" y="63246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rgbClr val="FF0000"/>
                </a:solidFill>
              </a:rPr>
              <a:t>Keep track of types!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801688"/>
            <a:ext cx="30162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Positions/Pointers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Implementations of Positions/Pointers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2000" y="1447800"/>
            <a:ext cx="3276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struct Node {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E </a:t>
            </a:r>
            <a:r>
              <a:rPr lang="en-CA" altLang="en-US" sz="2800">
                <a:solidFill>
                  <a:schemeClr val="accent1"/>
                </a:solidFill>
              </a:rPr>
              <a:t>element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Node *</a:t>
            </a:r>
            <a:r>
              <a:rPr lang="en-CA" altLang="en-US" sz="2800">
                <a:solidFill>
                  <a:schemeClr val="accent1"/>
                </a:solidFill>
              </a:rPr>
              <a:t>next</a:t>
            </a:r>
            <a:r>
              <a:rPr lang="en-CA" altLang="en-US" sz="2800" i="0">
                <a:solidFill>
                  <a:schemeClr val="accent1"/>
                </a:solidFill>
              </a:rPr>
              <a:t>;     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};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Node *</a:t>
            </a:r>
            <a:r>
              <a:rPr lang="en-CA" altLang="en-US" sz="2800">
                <a:solidFill>
                  <a:schemeClr val="accent1"/>
                </a:solidFill>
              </a:rPr>
              <a:t>head;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5800" y="3810000"/>
            <a:ext cx="89154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CA" altLang="en-US" sz="2800" i="0" dirty="0">
                <a:cs typeface="Arial" pitchFamily="34" charset="0"/>
              </a:rPr>
              <a:t>This allocates memory for variable </a:t>
            </a:r>
            <a:r>
              <a:rPr lang="en-CA" altLang="en-US" sz="2800" dirty="0">
                <a:solidFill>
                  <a:schemeClr val="accent1"/>
                </a:solidFill>
                <a:cs typeface="Arial" pitchFamily="34" charset="0"/>
              </a:rPr>
              <a:t>head.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Arial" pitchFamily="34" charset="0"/>
              </a:rPr>
              <a:t>It holds a </a:t>
            </a:r>
            <a:r>
              <a:rPr lang="en-CA" altLang="en-US" sz="2800" i="0" dirty="0">
                <a:solidFill>
                  <a:schemeClr val="tx2"/>
                </a:solidFill>
                <a:cs typeface="Arial" pitchFamily="34" charset="0"/>
              </a:rPr>
              <a:t>position </a:t>
            </a:r>
            <a:r>
              <a:rPr lang="en-CA" altLang="en-US" sz="2800" i="0" dirty="0">
                <a:cs typeface="Arial" pitchFamily="34" charset="0"/>
              </a:rPr>
              <a:t>or a</a:t>
            </a:r>
            <a:r>
              <a:rPr lang="en-CA" altLang="en-US" sz="2800" i="0" dirty="0">
                <a:solidFill>
                  <a:schemeClr val="tx2"/>
                </a:solidFill>
                <a:cs typeface="Arial" pitchFamily="34" charset="0"/>
              </a:rPr>
              <a:t> pointer.</a:t>
            </a:r>
            <a:r>
              <a:rPr lang="en-CA" altLang="en-US" sz="2800" i="0" dirty="0">
                <a:cs typeface="Arial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altLang="en-US" sz="2800" dirty="0">
                <a:solidFill>
                  <a:schemeClr val="accent1"/>
                </a:solidFill>
                <a:cs typeface="Arial" pitchFamily="34" charset="0"/>
              </a:rPr>
              <a:t>*head </a:t>
            </a:r>
            <a:r>
              <a:rPr lang="en-CA" altLang="en-US" sz="2800" i="0" dirty="0">
                <a:cs typeface="Arial" pitchFamily="34" charset="0"/>
              </a:rPr>
              <a:t>denotes what it is pointing at.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solidFill>
                  <a:schemeClr val="accent1"/>
                </a:solidFill>
                <a:cs typeface="Arial" pitchFamily="34" charset="0"/>
              </a:rPr>
              <a:t>Node *</a:t>
            </a:r>
            <a:r>
              <a:rPr lang="en-CA" altLang="en-US" sz="2800" dirty="0">
                <a:solidFill>
                  <a:schemeClr val="accent1"/>
                </a:solidFill>
                <a:cs typeface="Arial" pitchFamily="34" charset="0"/>
              </a:rPr>
              <a:t>head  </a:t>
            </a:r>
            <a:r>
              <a:rPr lang="en-CA" altLang="en-US" sz="2800" i="0" dirty="0">
                <a:cs typeface="Arial" pitchFamily="34" charset="0"/>
              </a:rPr>
              <a:t>states that </a:t>
            </a:r>
            <a:br>
              <a:rPr lang="en-CA" altLang="en-US" sz="2800" i="0" dirty="0">
                <a:cs typeface="Arial" pitchFamily="34" charset="0"/>
              </a:rPr>
            </a:br>
            <a:r>
              <a:rPr lang="en-CA" altLang="en-US" sz="2800" i="0" dirty="0">
                <a:cs typeface="Arial" pitchFamily="34" charset="0"/>
              </a:rPr>
              <a:t>  what </a:t>
            </a:r>
            <a:r>
              <a:rPr lang="en-CA" altLang="en-US" sz="2800" dirty="0">
                <a:solidFill>
                  <a:schemeClr val="accent1"/>
                </a:solidFill>
                <a:cs typeface="Arial" pitchFamily="34" charset="0"/>
              </a:rPr>
              <a:t>head </a:t>
            </a:r>
            <a:r>
              <a:rPr lang="en-CA" altLang="en-US" sz="2800" i="0" dirty="0">
                <a:cs typeface="Arial" pitchFamily="34" charset="0"/>
              </a:rPr>
              <a:t>is pointing at is of type </a:t>
            </a:r>
            <a:r>
              <a:rPr lang="en-CA" altLang="en-US" sz="2800" dirty="0">
                <a:solidFill>
                  <a:schemeClr val="accent1"/>
                </a:solidFill>
                <a:cs typeface="Arial" pitchFamily="34" charset="0"/>
              </a:rPr>
              <a:t>Node.</a:t>
            </a:r>
            <a:endParaRPr lang="en-CA" altLang="en-US" sz="2800" i="0" dirty="0">
              <a:cs typeface="Arial" pitchFamily="34" charset="0"/>
            </a:endParaRPr>
          </a:p>
          <a:p>
            <a:pPr>
              <a:defRPr/>
            </a:pPr>
            <a:r>
              <a:rPr lang="en-CA" altLang="en-US" sz="2800" i="0" dirty="0">
                <a:cs typeface="Arial" pitchFamily="34" charset="0"/>
              </a:rPr>
              <a:t>        i.e. </a:t>
            </a:r>
            <a:r>
              <a:rPr lang="en-CA" altLang="en-US" sz="2800" dirty="0">
                <a:solidFill>
                  <a:schemeClr val="accent1"/>
                </a:solidFill>
                <a:cs typeface="Arial" pitchFamily="34" charset="0"/>
              </a:rPr>
              <a:t>head  </a:t>
            </a:r>
            <a:r>
              <a:rPr lang="en-CA" altLang="en-US" sz="2800" i="0" dirty="0">
                <a:cs typeface="Arial" pitchFamily="34" charset="0"/>
              </a:rPr>
              <a:t>of type </a:t>
            </a:r>
            <a:r>
              <a:rPr lang="en-CA" altLang="en-US" sz="2800" i="0" dirty="0">
                <a:solidFill>
                  <a:schemeClr val="accent1"/>
                </a:solidFill>
                <a:cs typeface="Arial" pitchFamily="34" charset="0"/>
              </a:rPr>
              <a:t>pointer to Node</a:t>
            </a:r>
            <a:r>
              <a:rPr lang="en-CA" altLang="en-US" sz="2800" i="0" dirty="0">
                <a:cs typeface="Arial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Arial" pitchFamily="34" charset="0"/>
            </a:endParaRPr>
          </a:p>
        </p:txBody>
      </p:sp>
      <p:sp>
        <p:nvSpPr>
          <p:cNvPr id="19462" name="Rectangle 38"/>
          <p:cNvSpPr>
            <a:spLocks noChangeArrowheads="1"/>
          </p:cNvSpPr>
          <p:nvPr/>
        </p:nvSpPr>
        <p:spPr bwMode="auto">
          <a:xfrm>
            <a:off x="3340100" y="7747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Lets do it in C first (Sorry it is better).</a:t>
            </a:r>
            <a:endParaRPr lang="en-CA" altLang="en-US" sz="2800" i="0">
              <a:solidFill>
                <a:schemeClr val="accent1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473450" y="2578100"/>
            <a:ext cx="1098550" cy="1049338"/>
            <a:chOff x="533400" y="4025721"/>
            <a:chExt cx="1098316" cy="1048901"/>
          </a:xfrm>
        </p:grpSpPr>
        <p:sp>
          <p:nvSpPr>
            <p:cNvPr id="19465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9466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5867400" y="6334125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rgbClr val="FF0000"/>
                </a:solidFill>
              </a:rPr>
              <a:t>Keep track of types!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801688"/>
            <a:ext cx="8686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Positions/Pointers: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Implementations of Positions/Pointers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2000" y="1447800"/>
            <a:ext cx="3276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struct Node {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E </a:t>
            </a:r>
            <a:r>
              <a:rPr lang="en-CA" altLang="en-US" sz="2800">
                <a:solidFill>
                  <a:schemeClr val="accent1"/>
                </a:solidFill>
              </a:rPr>
              <a:t>element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Node *</a:t>
            </a:r>
            <a:r>
              <a:rPr lang="en-CA" altLang="en-US" sz="2800">
                <a:solidFill>
                  <a:schemeClr val="accent1"/>
                </a:solidFill>
              </a:rPr>
              <a:t>next</a:t>
            </a:r>
            <a:r>
              <a:rPr lang="en-CA" altLang="en-US" sz="2800" i="0">
                <a:solidFill>
                  <a:schemeClr val="accent1"/>
                </a:solidFill>
              </a:rPr>
              <a:t>;     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};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Node *</a:t>
            </a:r>
            <a:r>
              <a:rPr lang="en-CA" altLang="en-US" sz="2800">
                <a:solidFill>
                  <a:schemeClr val="accent1"/>
                </a:solidFill>
              </a:rPr>
              <a:t>head;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head =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29200" y="1620838"/>
            <a:ext cx="1371600" cy="882650"/>
            <a:chOff x="990600" y="2535887"/>
            <a:chExt cx="1371600" cy="881308"/>
          </a:xfrm>
        </p:grpSpPr>
        <p:sp>
          <p:nvSpPr>
            <p:cNvPr id="20496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20497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0498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0499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85800" y="4227513"/>
            <a:ext cx="89154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This allocates enough memory for a </a:t>
            </a:r>
            <a:r>
              <a:rPr lang="en-CA" altLang="en-US" sz="2800" i="0">
                <a:solidFill>
                  <a:schemeClr val="accent1"/>
                </a:solidFill>
              </a:rPr>
              <a:t>Node </a:t>
            </a:r>
            <a:r>
              <a:rPr lang="en-CA" altLang="en-US" sz="2800" i="0"/>
              <a:t>structure,</a:t>
            </a:r>
            <a:br>
              <a:rPr lang="en-CA" altLang="en-US" sz="2800" i="0"/>
            </a:br>
            <a:r>
              <a:rPr lang="en-CA" altLang="en-US" sz="2800" i="0"/>
              <a:t>   but without a variable name.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malloc </a:t>
            </a:r>
            <a:r>
              <a:rPr lang="en-CA" altLang="en-US" sz="2800" i="0"/>
              <a:t>returns the node’s  </a:t>
            </a:r>
            <a:r>
              <a:rPr lang="en-CA" altLang="en-US" sz="2800" i="0">
                <a:solidFill>
                  <a:schemeClr val="accent2"/>
                </a:solidFill>
              </a:rPr>
              <a:t>address</a:t>
            </a:r>
            <a:r>
              <a:rPr lang="en-CA" altLang="en-US" sz="2800" i="0"/>
              <a:t> </a:t>
            </a:r>
            <a:r>
              <a:rPr lang="en-CA" altLang="en-US" sz="2800" i="0">
                <a:solidFill>
                  <a:schemeClr val="accent2"/>
                </a:solidFill>
              </a:rPr>
              <a:t>(position) </a:t>
            </a:r>
            <a:br>
              <a:rPr lang="en-CA" altLang="en-US" sz="2800" i="0">
                <a:solidFill>
                  <a:schemeClr val="accent2"/>
                </a:solidFill>
              </a:rPr>
            </a:br>
            <a:r>
              <a:rPr lang="en-CA" altLang="en-US" sz="2800" i="0">
                <a:solidFill>
                  <a:schemeClr val="accent2"/>
                </a:solidFill>
              </a:rPr>
              <a:t>   </a:t>
            </a:r>
            <a:r>
              <a:rPr lang="en-CA" altLang="en-US" sz="2800" i="0"/>
              <a:t>in physical memory.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Now </a:t>
            </a:r>
            <a:r>
              <a:rPr lang="en-CA" altLang="en-US" sz="2800">
                <a:solidFill>
                  <a:schemeClr val="accent1"/>
                </a:solidFill>
              </a:rPr>
              <a:t>head</a:t>
            </a:r>
            <a:r>
              <a:rPr lang="en-CA" altLang="en-US" sz="2800" i="0">
                <a:solidFill>
                  <a:schemeClr val="accent1"/>
                </a:solidFill>
              </a:rPr>
              <a:t> </a:t>
            </a:r>
            <a:r>
              <a:rPr lang="en-CA" altLang="en-US" sz="2800" i="0"/>
              <a:t>contains the address of the node.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We say that </a:t>
            </a:r>
            <a:r>
              <a:rPr lang="en-CA" altLang="en-US" sz="2800">
                <a:solidFill>
                  <a:schemeClr val="accent1"/>
                </a:solidFill>
              </a:rPr>
              <a:t>head</a:t>
            </a:r>
            <a:r>
              <a:rPr lang="en-CA" altLang="en-US" sz="2800" i="0"/>
              <a:t> </a:t>
            </a:r>
            <a:r>
              <a:rPr lang="en-CA" altLang="en-US" sz="2800" i="0">
                <a:solidFill>
                  <a:schemeClr val="tx2"/>
                </a:solidFill>
              </a:rPr>
              <a:t>“points” </a:t>
            </a:r>
            <a:r>
              <a:rPr lang="en-CA" altLang="en-US" sz="2800" i="0"/>
              <a:t>at the structure.</a:t>
            </a:r>
          </a:p>
        </p:txBody>
      </p:sp>
      <p:sp>
        <p:nvSpPr>
          <p:cNvPr id="20487" name="Rectangle 38"/>
          <p:cNvSpPr>
            <a:spLocks noChangeArrowheads="1"/>
          </p:cNvSpPr>
          <p:nvPr/>
        </p:nvSpPr>
        <p:spPr bwMode="auto">
          <a:xfrm>
            <a:off x="3340100" y="7747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Lets do it in C first (Sorry it is better).</a:t>
            </a:r>
            <a:endParaRPr lang="en-CA" altLang="en-US" sz="2800" i="0">
              <a:solidFill>
                <a:schemeClr val="accent1"/>
              </a:solidFill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473450" y="2578100"/>
            <a:ext cx="1098550" cy="1049338"/>
            <a:chOff x="533400" y="4025721"/>
            <a:chExt cx="1098316" cy="1048901"/>
          </a:xfrm>
        </p:grpSpPr>
        <p:sp>
          <p:nvSpPr>
            <p:cNvPr id="20494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0495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44700" y="3543300"/>
            <a:ext cx="3889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malloc( sizeof(Node) );</a:t>
            </a:r>
            <a:endParaRPr lang="en-CA" altLang="en-US" sz="2800" i="0"/>
          </a:p>
        </p:txBody>
      </p:sp>
      <p:sp>
        <p:nvSpPr>
          <p:cNvPr id="20490" name="Rectangle 20"/>
          <p:cNvSpPr>
            <a:spLocks noChangeArrowheads="1"/>
          </p:cNvSpPr>
          <p:nvPr/>
        </p:nvSpPr>
        <p:spPr bwMode="auto">
          <a:xfrm>
            <a:off x="5867400" y="6334125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rgbClr val="FF0000"/>
                </a:solidFill>
              </a:rPr>
              <a:t>Keep track of types!</a:t>
            </a:r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5038725" y="2462213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3" name="Rectangle 60"/>
          <p:cNvSpPr>
            <a:spLocks noChangeArrowheads="1"/>
          </p:cNvSpPr>
          <p:nvPr/>
        </p:nvSpPr>
        <p:spPr bwMode="auto">
          <a:xfrm>
            <a:off x="3778250" y="2744788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cxnSp>
        <p:nvCxnSpPr>
          <p:cNvPr id="3" name="Straight Arrow Connector 2"/>
          <p:cNvCxnSpPr>
            <a:cxnSpLocks noChangeShapeType="1"/>
            <a:stCxn id="23" idx="0"/>
          </p:cNvCxnSpPr>
          <p:nvPr/>
        </p:nvCxnSpPr>
        <p:spPr bwMode="auto">
          <a:xfrm flipV="1">
            <a:off x="4010025" y="2225675"/>
            <a:ext cx="1019175" cy="519113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801688"/>
            <a:ext cx="8686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Positions/Pointers: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Implementations of Positions/Pointers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2000" y="1447800"/>
            <a:ext cx="67056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struct Node {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E </a:t>
            </a:r>
            <a:r>
              <a:rPr lang="en-CA" altLang="en-US" sz="2800">
                <a:solidFill>
                  <a:schemeClr val="accent1"/>
                </a:solidFill>
              </a:rPr>
              <a:t>element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Node *</a:t>
            </a:r>
            <a:r>
              <a:rPr lang="en-CA" altLang="en-US" sz="2800">
                <a:solidFill>
                  <a:schemeClr val="accent1"/>
                </a:solidFill>
              </a:rPr>
              <a:t>next</a:t>
            </a:r>
            <a:r>
              <a:rPr lang="en-CA" altLang="en-US" sz="2800" i="0">
                <a:solidFill>
                  <a:schemeClr val="accent1"/>
                </a:solidFill>
              </a:rPr>
              <a:t>;     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};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Node *</a:t>
            </a:r>
            <a:r>
              <a:rPr lang="en-CA" altLang="en-US" sz="2800">
                <a:solidFill>
                  <a:schemeClr val="accent1"/>
                </a:solidFill>
              </a:rPr>
              <a:t>head;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head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*head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29200" y="1620838"/>
            <a:ext cx="1371600" cy="882650"/>
            <a:chOff x="990600" y="2535887"/>
            <a:chExt cx="1371600" cy="881308"/>
          </a:xfrm>
        </p:grpSpPr>
        <p:sp>
          <p:nvSpPr>
            <p:cNvPr id="21523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21524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1525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1526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85800" y="4724400"/>
            <a:ext cx="8915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*head </a:t>
            </a:r>
            <a:r>
              <a:rPr lang="en-CA" altLang="en-US" sz="2800" i="0"/>
              <a:t>denotes structure that </a:t>
            </a:r>
            <a:r>
              <a:rPr lang="en-CA" altLang="en-US" sz="2800">
                <a:solidFill>
                  <a:schemeClr val="accent1"/>
                </a:solidFill>
              </a:rPr>
              <a:t>head</a:t>
            </a:r>
            <a:r>
              <a:rPr lang="en-CA" altLang="en-US" sz="2800" i="0">
                <a:solidFill>
                  <a:schemeClr val="accent1"/>
                </a:solidFill>
              </a:rPr>
              <a:t> </a:t>
            </a:r>
            <a:r>
              <a:rPr lang="en-CA" altLang="en-US" sz="2800" i="0"/>
              <a:t>is pointing at.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This denotes the </a:t>
            </a:r>
            <a:r>
              <a:rPr lang="en-CA" altLang="en-US" sz="2800">
                <a:solidFill>
                  <a:schemeClr val="accent1"/>
                </a:solidFill>
              </a:rPr>
              <a:t>element</a:t>
            </a:r>
            <a:r>
              <a:rPr lang="en-CA" altLang="en-US" sz="2800" i="0"/>
              <a:t> field of that sturcture.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This stores a 5 (of type </a:t>
            </a:r>
            <a:r>
              <a:rPr lang="en-CA" altLang="en-US" sz="2800" i="0">
                <a:solidFill>
                  <a:schemeClr val="accent1"/>
                </a:solidFill>
              </a:rPr>
              <a:t>E</a:t>
            </a:r>
            <a:r>
              <a:rPr lang="en-CA" altLang="en-US" sz="2800" i="0"/>
              <a:t>) in that element field.</a:t>
            </a:r>
          </a:p>
        </p:txBody>
      </p:sp>
      <p:sp>
        <p:nvSpPr>
          <p:cNvPr id="21511" name="Rectangle 38"/>
          <p:cNvSpPr>
            <a:spLocks noChangeArrowheads="1"/>
          </p:cNvSpPr>
          <p:nvPr/>
        </p:nvSpPr>
        <p:spPr bwMode="auto">
          <a:xfrm>
            <a:off x="3340100" y="7747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Lets do it in C first (Sorry it is better).</a:t>
            </a:r>
            <a:endParaRPr lang="en-CA" altLang="en-US" sz="2800" i="0">
              <a:solidFill>
                <a:schemeClr val="accent1"/>
              </a:solidFill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473450" y="2578100"/>
            <a:ext cx="1098550" cy="1049338"/>
            <a:chOff x="533400" y="4025721"/>
            <a:chExt cx="1098316" cy="1048901"/>
          </a:xfrm>
        </p:grpSpPr>
        <p:sp>
          <p:nvSpPr>
            <p:cNvPr id="21521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1522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21513" name="Rectangle 19"/>
          <p:cNvSpPr>
            <a:spLocks noChangeArrowheads="1"/>
          </p:cNvSpPr>
          <p:nvPr/>
        </p:nvSpPr>
        <p:spPr bwMode="auto">
          <a:xfrm>
            <a:off x="2044700" y="3543300"/>
            <a:ext cx="3889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malloc( sizeof(Node) );</a:t>
            </a:r>
            <a:endParaRPr lang="en-CA" altLang="en-US" sz="2800" i="0"/>
          </a:p>
        </p:txBody>
      </p:sp>
      <p:sp>
        <p:nvSpPr>
          <p:cNvPr id="21514" name="Rectangle 20"/>
          <p:cNvSpPr>
            <a:spLocks noChangeArrowheads="1"/>
          </p:cNvSpPr>
          <p:nvPr/>
        </p:nvSpPr>
        <p:spPr bwMode="auto">
          <a:xfrm>
            <a:off x="5867400" y="6334125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rgbClr val="FF0000"/>
                </a:solidFill>
              </a:rPr>
              <a:t>Keep track of types!</a:t>
            </a:r>
          </a:p>
        </p:txBody>
      </p:sp>
      <p:sp>
        <p:nvSpPr>
          <p:cNvPr id="21515" name="Rectangle 60"/>
          <p:cNvSpPr>
            <a:spLocks noChangeArrowheads="1"/>
          </p:cNvSpPr>
          <p:nvPr/>
        </p:nvSpPr>
        <p:spPr bwMode="auto">
          <a:xfrm>
            <a:off x="5038725" y="2462213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1516" name="Rectangle 60"/>
          <p:cNvSpPr>
            <a:spLocks noChangeArrowheads="1"/>
          </p:cNvSpPr>
          <p:nvPr/>
        </p:nvSpPr>
        <p:spPr bwMode="auto">
          <a:xfrm>
            <a:off x="3778250" y="2744788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676400" y="4022725"/>
            <a:ext cx="16446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.element</a:t>
            </a:r>
            <a:endParaRPr lang="en-CA" altLang="en-US" sz="280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245100" y="1676400"/>
            <a:ext cx="92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5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032125" y="4051300"/>
            <a:ext cx="92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= 5;</a:t>
            </a:r>
            <a:endParaRPr lang="en-CA" altLang="en-US" sz="2800" i="0"/>
          </a:p>
        </p:txBody>
      </p:sp>
      <p:cxnSp>
        <p:nvCxnSpPr>
          <p:cNvPr id="21520" name="Straight Arrow Connector 28"/>
          <p:cNvCxnSpPr>
            <a:cxnSpLocks noChangeShapeType="1"/>
          </p:cNvCxnSpPr>
          <p:nvPr/>
        </p:nvCxnSpPr>
        <p:spPr bwMode="auto">
          <a:xfrm flipV="1">
            <a:off x="4010025" y="2225675"/>
            <a:ext cx="1019175" cy="519113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801688"/>
            <a:ext cx="8686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Positions/Pointers: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Implementations of Positions/Pointers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2000" y="1447800"/>
            <a:ext cx="67056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struct Node {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E </a:t>
            </a:r>
            <a:r>
              <a:rPr lang="en-CA" altLang="en-US" sz="2800">
                <a:solidFill>
                  <a:schemeClr val="accent1"/>
                </a:solidFill>
              </a:rPr>
              <a:t>element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Node *</a:t>
            </a:r>
            <a:r>
              <a:rPr lang="en-CA" altLang="en-US" sz="2800">
                <a:solidFill>
                  <a:schemeClr val="accent1"/>
                </a:solidFill>
              </a:rPr>
              <a:t>next</a:t>
            </a:r>
            <a:r>
              <a:rPr lang="en-CA" altLang="en-US" sz="2800" i="0">
                <a:solidFill>
                  <a:schemeClr val="accent1"/>
                </a:solidFill>
              </a:rPr>
              <a:t>;     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};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Node *</a:t>
            </a:r>
            <a:r>
              <a:rPr lang="en-CA" altLang="en-US" sz="2800">
                <a:solidFill>
                  <a:schemeClr val="accent1"/>
                </a:solidFill>
              </a:rPr>
              <a:t>head;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head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*head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*head.next = </a:t>
            </a:r>
            <a:endParaRPr lang="en-CA" altLang="en-US" sz="2800" i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29200" y="1620838"/>
            <a:ext cx="1371600" cy="882650"/>
            <a:chOff x="990600" y="2535887"/>
            <a:chExt cx="1371600" cy="881308"/>
          </a:xfrm>
        </p:grpSpPr>
        <p:sp>
          <p:nvSpPr>
            <p:cNvPr id="22558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22559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2560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2561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85800" y="5029200"/>
            <a:ext cx="8915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This allocates memory for a second structure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This gets </a:t>
            </a:r>
            <a:r>
              <a:rPr lang="en-CA" altLang="en-US" sz="2800">
                <a:solidFill>
                  <a:schemeClr val="accent1"/>
                </a:solidFill>
              </a:rPr>
              <a:t>*head.next  </a:t>
            </a:r>
            <a:r>
              <a:rPr lang="en-CA" altLang="en-US" sz="2800" i="0"/>
              <a:t>to point at it.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This is how we build a </a:t>
            </a:r>
            <a:r>
              <a:rPr lang="en-CA" altLang="en-US" sz="2800" i="0">
                <a:solidFill>
                  <a:schemeClr val="tx2"/>
                </a:solidFill>
              </a:rPr>
              <a:t>linked list</a:t>
            </a:r>
            <a:r>
              <a:rPr lang="en-CA" altLang="en-US" sz="2800" i="0"/>
              <a:t>.</a:t>
            </a:r>
          </a:p>
        </p:txBody>
      </p:sp>
      <p:sp>
        <p:nvSpPr>
          <p:cNvPr id="22535" name="Rectangle 38"/>
          <p:cNvSpPr>
            <a:spLocks noChangeArrowheads="1"/>
          </p:cNvSpPr>
          <p:nvPr/>
        </p:nvSpPr>
        <p:spPr bwMode="auto">
          <a:xfrm>
            <a:off x="3340100" y="7747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Lets do it in C first (Sorry it is better).</a:t>
            </a:r>
            <a:endParaRPr lang="en-CA" altLang="en-US" sz="2800" i="0">
              <a:solidFill>
                <a:schemeClr val="accent1"/>
              </a:solidFill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473450" y="2578100"/>
            <a:ext cx="1098550" cy="1049338"/>
            <a:chOff x="533400" y="4025721"/>
            <a:chExt cx="1098316" cy="1048901"/>
          </a:xfrm>
        </p:grpSpPr>
        <p:sp>
          <p:nvSpPr>
            <p:cNvPr id="22556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2557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22537" name="Rectangle 19"/>
          <p:cNvSpPr>
            <a:spLocks noChangeArrowheads="1"/>
          </p:cNvSpPr>
          <p:nvPr/>
        </p:nvSpPr>
        <p:spPr bwMode="auto">
          <a:xfrm>
            <a:off x="2044700" y="3543300"/>
            <a:ext cx="3889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malloc( sizeof(Node) );</a:t>
            </a:r>
            <a:endParaRPr lang="en-CA" altLang="en-US" sz="2800" i="0"/>
          </a:p>
        </p:txBody>
      </p:sp>
      <p:sp>
        <p:nvSpPr>
          <p:cNvPr id="22538" name="Rectangle 20"/>
          <p:cNvSpPr>
            <a:spLocks noChangeArrowheads="1"/>
          </p:cNvSpPr>
          <p:nvPr/>
        </p:nvSpPr>
        <p:spPr bwMode="auto">
          <a:xfrm>
            <a:off x="5867400" y="6334125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rgbClr val="FF0000"/>
                </a:solidFill>
              </a:rPr>
              <a:t>Keep track of types!</a:t>
            </a:r>
          </a:p>
        </p:txBody>
      </p:sp>
      <p:sp>
        <p:nvSpPr>
          <p:cNvPr id="22539" name="Rectangle 60"/>
          <p:cNvSpPr>
            <a:spLocks noChangeArrowheads="1"/>
          </p:cNvSpPr>
          <p:nvPr/>
        </p:nvSpPr>
        <p:spPr bwMode="auto">
          <a:xfrm>
            <a:off x="5038725" y="2462213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2540" name="Rectangle 60"/>
          <p:cNvSpPr>
            <a:spLocks noChangeArrowheads="1"/>
          </p:cNvSpPr>
          <p:nvPr/>
        </p:nvSpPr>
        <p:spPr bwMode="auto">
          <a:xfrm>
            <a:off x="3778250" y="2744788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2541" name="Rectangle 23"/>
          <p:cNvSpPr>
            <a:spLocks noChangeArrowheads="1"/>
          </p:cNvSpPr>
          <p:nvPr/>
        </p:nvSpPr>
        <p:spPr bwMode="auto">
          <a:xfrm>
            <a:off x="1676400" y="4022725"/>
            <a:ext cx="16446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.element</a:t>
            </a:r>
            <a:endParaRPr lang="en-CA" altLang="en-US" sz="2800"/>
          </a:p>
        </p:txBody>
      </p:sp>
      <p:sp>
        <p:nvSpPr>
          <p:cNvPr id="22542" name="Rectangle 25"/>
          <p:cNvSpPr>
            <a:spLocks noChangeArrowheads="1"/>
          </p:cNvSpPr>
          <p:nvPr/>
        </p:nvSpPr>
        <p:spPr bwMode="auto">
          <a:xfrm>
            <a:off x="5245100" y="1676400"/>
            <a:ext cx="92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5</a:t>
            </a:r>
          </a:p>
        </p:txBody>
      </p:sp>
      <p:sp>
        <p:nvSpPr>
          <p:cNvPr id="22543" name="Rectangle 27"/>
          <p:cNvSpPr>
            <a:spLocks noChangeArrowheads="1"/>
          </p:cNvSpPr>
          <p:nvPr/>
        </p:nvSpPr>
        <p:spPr bwMode="auto">
          <a:xfrm>
            <a:off x="3032125" y="4051300"/>
            <a:ext cx="92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= 5;</a:t>
            </a:r>
            <a:endParaRPr lang="en-CA" altLang="en-US" sz="2800" i="0"/>
          </a:p>
        </p:txBody>
      </p:sp>
      <p:cxnSp>
        <p:nvCxnSpPr>
          <p:cNvPr id="22544" name="Straight Arrow Connector 28"/>
          <p:cNvCxnSpPr>
            <a:cxnSpLocks noChangeShapeType="1"/>
          </p:cNvCxnSpPr>
          <p:nvPr/>
        </p:nvCxnSpPr>
        <p:spPr bwMode="auto">
          <a:xfrm flipV="1">
            <a:off x="4010025" y="2225675"/>
            <a:ext cx="1019175" cy="519113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789238" y="4416425"/>
            <a:ext cx="388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malloc( sizeof(Node) );</a:t>
            </a:r>
            <a:endParaRPr lang="en-CA" altLang="en-US" sz="2800" i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6858000" y="1625600"/>
            <a:ext cx="1371600" cy="1117600"/>
            <a:chOff x="6858000" y="1626096"/>
            <a:chExt cx="1371600" cy="1117104"/>
          </a:xfrm>
        </p:grpSpPr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6858000" y="1626096"/>
              <a:ext cx="1371600" cy="881308"/>
              <a:chOff x="990600" y="2535887"/>
              <a:chExt cx="1371600" cy="881308"/>
            </a:xfrm>
          </p:grpSpPr>
          <p:sp>
            <p:nvSpPr>
              <p:cNvPr id="22552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22553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22554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22555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sp>
          <p:nvSpPr>
            <p:cNvPr id="22551" name="Rectangle 60"/>
            <p:cNvSpPr>
              <a:spLocks noChangeArrowheads="1"/>
            </p:cNvSpPr>
            <p:nvPr/>
          </p:nvSpPr>
          <p:spPr bwMode="auto">
            <a:xfrm>
              <a:off x="6866787" y="2466201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2182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854700" y="1792288"/>
            <a:ext cx="1003300" cy="277812"/>
            <a:chOff x="5854148" y="1792356"/>
            <a:chExt cx="1003852" cy="276999"/>
          </a:xfrm>
        </p:grpSpPr>
        <p:sp>
          <p:nvSpPr>
            <p:cNvPr id="22548" name="Rectangle 60"/>
            <p:cNvSpPr>
              <a:spLocks noChangeArrowheads="1"/>
            </p:cNvSpPr>
            <p:nvPr/>
          </p:nvSpPr>
          <p:spPr bwMode="auto">
            <a:xfrm>
              <a:off x="5854148" y="1792356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2182</a:t>
              </a:r>
            </a:p>
          </p:txBody>
        </p:sp>
        <p:cxnSp>
          <p:nvCxnSpPr>
            <p:cNvPr id="22549" name="Straight Arrow Connector 39"/>
            <p:cNvCxnSpPr>
              <a:cxnSpLocks noChangeShapeType="1"/>
            </p:cNvCxnSpPr>
            <p:nvPr/>
          </p:nvCxnSpPr>
          <p:spPr bwMode="auto">
            <a:xfrm flipV="1">
              <a:off x="6172200" y="1966502"/>
              <a:ext cx="685800" cy="102853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801688"/>
            <a:ext cx="8686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Positions/Pointers: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Implementations of Positions/Pointers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2000" y="1447800"/>
            <a:ext cx="67056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struct Node {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E </a:t>
            </a:r>
            <a:r>
              <a:rPr lang="en-CA" altLang="en-US" sz="2800">
                <a:solidFill>
                  <a:schemeClr val="accent1"/>
                </a:solidFill>
              </a:rPr>
              <a:t>element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Node *</a:t>
            </a:r>
            <a:r>
              <a:rPr lang="en-CA" altLang="en-US" sz="2800">
                <a:solidFill>
                  <a:schemeClr val="accent1"/>
                </a:solidFill>
              </a:rPr>
              <a:t>next</a:t>
            </a:r>
            <a:r>
              <a:rPr lang="en-CA" altLang="en-US" sz="2800" i="0">
                <a:solidFill>
                  <a:schemeClr val="accent1"/>
                </a:solidFill>
              </a:rPr>
              <a:t>;     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};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8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a = b;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800">
              <a:solidFill>
                <a:schemeClr val="accent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29200" y="1620838"/>
            <a:ext cx="1371600" cy="882650"/>
            <a:chOff x="990600" y="2535887"/>
            <a:chExt cx="1371600" cy="881308"/>
          </a:xfrm>
        </p:grpSpPr>
        <p:sp>
          <p:nvSpPr>
            <p:cNvPr id="23589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23590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3591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3592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28600" y="5029200"/>
            <a:ext cx="891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The right hand side of the “=” specifies a memory location.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So does its left hand side.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The action is to put the value contained in the first </a:t>
            </a:r>
            <a:br>
              <a:rPr lang="en-CA" altLang="en-US" sz="2800" i="0"/>
            </a:br>
            <a:r>
              <a:rPr lang="en-CA" altLang="en-US" sz="2800" i="0"/>
              <a:t>   into the second. </a:t>
            </a:r>
          </a:p>
        </p:txBody>
      </p:sp>
      <p:sp>
        <p:nvSpPr>
          <p:cNvPr id="23559" name="Rectangle 38"/>
          <p:cNvSpPr>
            <a:spLocks noChangeArrowheads="1"/>
          </p:cNvSpPr>
          <p:nvPr/>
        </p:nvSpPr>
        <p:spPr bwMode="auto">
          <a:xfrm>
            <a:off x="3340100" y="7747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Lets do it in C first (Sorry it is better).</a:t>
            </a:r>
            <a:endParaRPr lang="en-CA" altLang="en-US" sz="2800" i="0">
              <a:solidFill>
                <a:schemeClr val="accent1"/>
              </a:solidFill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473450" y="2578100"/>
            <a:ext cx="1098550" cy="1049338"/>
            <a:chOff x="533400" y="4025721"/>
            <a:chExt cx="1098316" cy="1048901"/>
          </a:xfrm>
        </p:grpSpPr>
        <p:sp>
          <p:nvSpPr>
            <p:cNvPr id="23587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3588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23561" name="Rectangle 20"/>
          <p:cNvSpPr>
            <a:spLocks noChangeArrowheads="1"/>
          </p:cNvSpPr>
          <p:nvPr/>
        </p:nvSpPr>
        <p:spPr bwMode="auto">
          <a:xfrm>
            <a:off x="5867400" y="6334125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rgbClr val="FF0000"/>
                </a:solidFill>
              </a:rPr>
              <a:t>Keep track of types!</a:t>
            </a:r>
          </a:p>
        </p:txBody>
      </p:sp>
      <p:sp>
        <p:nvSpPr>
          <p:cNvPr id="23562" name="Rectangle 60"/>
          <p:cNvSpPr>
            <a:spLocks noChangeArrowheads="1"/>
          </p:cNvSpPr>
          <p:nvPr/>
        </p:nvSpPr>
        <p:spPr bwMode="auto">
          <a:xfrm>
            <a:off x="5038725" y="2462213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3563" name="Rectangle 60"/>
          <p:cNvSpPr>
            <a:spLocks noChangeArrowheads="1"/>
          </p:cNvSpPr>
          <p:nvPr/>
        </p:nvSpPr>
        <p:spPr bwMode="auto">
          <a:xfrm>
            <a:off x="3778250" y="2744788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3564" name="Rectangle 25"/>
          <p:cNvSpPr>
            <a:spLocks noChangeArrowheads="1"/>
          </p:cNvSpPr>
          <p:nvPr/>
        </p:nvSpPr>
        <p:spPr bwMode="auto">
          <a:xfrm>
            <a:off x="5245100" y="1676400"/>
            <a:ext cx="92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5</a:t>
            </a:r>
          </a:p>
        </p:txBody>
      </p:sp>
      <p:cxnSp>
        <p:nvCxnSpPr>
          <p:cNvPr id="23565" name="Straight Arrow Connector 28"/>
          <p:cNvCxnSpPr>
            <a:cxnSpLocks noChangeShapeType="1"/>
          </p:cNvCxnSpPr>
          <p:nvPr/>
        </p:nvCxnSpPr>
        <p:spPr bwMode="auto">
          <a:xfrm flipV="1">
            <a:off x="4010025" y="2225675"/>
            <a:ext cx="1019175" cy="519113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6858000" y="1625600"/>
            <a:ext cx="1371600" cy="1117600"/>
            <a:chOff x="6858000" y="1626096"/>
            <a:chExt cx="1371600" cy="1117104"/>
          </a:xfrm>
        </p:grpSpPr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6858000" y="1626096"/>
              <a:ext cx="1371600" cy="881308"/>
              <a:chOff x="990600" y="2535887"/>
              <a:chExt cx="1371600" cy="881308"/>
            </a:xfrm>
          </p:grpSpPr>
          <p:sp>
            <p:nvSpPr>
              <p:cNvPr id="23583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23584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23585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23586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sp>
          <p:nvSpPr>
            <p:cNvPr id="23582" name="Rectangle 60"/>
            <p:cNvSpPr>
              <a:spLocks noChangeArrowheads="1"/>
            </p:cNvSpPr>
            <p:nvPr/>
          </p:nvSpPr>
          <p:spPr bwMode="auto">
            <a:xfrm>
              <a:off x="6866787" y="2466201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2182</a:t>
              </a: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5854700" y="1792288"/>
            <a:ext cx="1003300" cy="277812"/>
            <a:chOff x="5854148" y="1792356"/>
            <a:chExt cx="1003852" cy="276999"/>
          </a:xfrm>
        </p:grpSpPr>
        <p:sp>
          <p:nvSpPr>
            <p:cNvPr id="23579" name="Rectangle 60"/>
            <p:cNvSpPr>
              <a:spLocks noChangeArrowheads="1"/>
            </p:cNvSpPr>
            <p:nvPr/>
          </p:nvSpPr>
          <p:spPr bwMode="auto">
            <a:xfrm>
              <a:off x="5854148" y="1792356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2182</a:t>
              </a:r>
            </a:p>
          </p:txBody>
        </p:sp>
        <p:cxnSp>
          <p:nvCxnSpPr>
            <p:cNvPr id="23580" name="Straight Arrow Connector 39"/>
            <p:cNvCxnSpPr>
              <a:cxnSpLocks noChangeShapeType="1"/>
            </p:cNvCxnSpPr>
            <p:nvPr/>
          </p:nvCxnSpPr>
          <p:spPr bwMode="auto">
            <a:xfrm flipV="1">
              <a:off x="6172200" y="1966502"/>
              <a:ext cx="685800" cy="102853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5607050" y="3644900"/>
            <a:ext cx="2317750" cy="1062038"/>
            <a:chOff x="5607050" y="3644900"/>
            <a:chExt cx="2317750" cy="1062038"/>
          </a:xfrm>
        </p:grpSpPr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5607050" y="3657600"/>
              <a:ext cx="1098550" cy="1049338"/>
              <a:chOff x="533400" y="4025721"/>
              <a:chExt cx="1098316" cy="1048901"/>
            </a:xfrm>
          </p:grpSpPr>
          <p:sp>
            <p:nvSpPr>
              <p:cNvPr id="23577" name="Rectangle 85"/>
              <p:cNvSpPr>
                <a:spLocks noChangeArrowheads="1"/>
              </p:cNvSpPr>
              <p:nvPr/>
            </p:nvSpPr>
            <p:spPr bwMode="auto">
              <a:xfrm>
                <a:off x="729049" y="4025721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23578" name="Rectangle 58"/>
              <p:cNvSpPr>
                <a:spLocks noChangeArrowheads="1"/>
              </p:cNvSpPr>
              <p:nvPr/>
            </p:nvSpPr>
            <p:spPr bwMode="auto">
              <a:xfrm>
                <a:off x="533400" y="4643735"/>
                <a:ext cx="109831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accent1"/>
                    </a:solidFill>
                  </a:rPr>
                  <a:t>a</a:t>
                </a:r>
              </a:p>
            </p:txBody>
          </p:sp>
        </p:grp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6826250" y="3644900"/>
              <a:ext cx="1098550" cy="1049338"/>
              <a:chOff x="533400" y="4025721"/>
              <a:chExt cx="1098316" cy="1048901"/>
            </a:xfrm>
          </p:grpSpPr>
          <p:sp>
            <p:nvSpPr>
              <p:cNvPr id="23575" name="Rectangle 85"/>
              <p:cNvSpPr>
                <a:spLocks noChangeArrowheads="1"/>
              </p:cNvSpPr>
              <p:nvPr/>
            </p:nvSpPr>
            <p:spPr bwMode="auto">
              <a:xfrm>
                <a:off x="729049" y="4025721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23576" name="Rectangle 58"/>
              <p:cNvSpPr>
                <a:spLocks noChangeArrowheads="1"/>
              </p:cNvSpPr>
              <p:nvPr/>
            </p:nvSpPr>
            <p:spPr bwMode="auto">
              <a:xfrm>
                <a:off x="533400" y="4643735"/>
                <a:ext cx="109831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accent1"/>
                    </a:solidFill>
                  </a:rPr>
                  <a:t>b</a:t>
                </a:r>
              </a:p>
            </p:txBody>
          </p:sp>
        </p:grpSp>
        <p:sp>
          <p:nvSpPr>
            <p:cNvPr id="23574" name="Rectangle 60"/>
            <p:cNvSpPr>
              <a:spLocks noChangeArrowheads="1"/>
            </p:cNvSpPr>
            <p:nvPr/>
          </p:nvSpPr>
          <p:spPr bwMode="auto">
            <a:xfrm>
              <a:off x="7135749" y="3839494"/>
              <a:ext cx="461411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2182</a:t>
              </a:r>
            </a:p>
          </p:txBody>
        </p:sp>
      </p:grp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638800" y="3540125"/>
            <a:ext cx="1020763" cy="841375"/>
          </a:xfrm>
          <a:prstGeom prst="ellipse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6845300" y="3543300"/>
            <a:ext cx="1020763" cy="841375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44" name="Rectangle 60"/>
          <p:cNvSpPr>
            <a:spLocks noChangeArrowheads="1"/>
          </p:cNvSpPr>
          <p:nvPr/>
        </p:nvSpPr>
        <p:spPr bwMode="auto">
          <a:xfrm>
            <a:off x="5905500" y="3822700"/>
            <a:ext cx="461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2182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" grpId="0" animBg="1"/>
      <p:bldP spid="4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801688"/>
            <a:ext cx="8686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Positions/Pointers: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Implementations of Positions/Pointers</a:t>
            </a:r>
          </a:p>
        </p:txBody>
      </p:sp>
      <p:sp>
        <p:nvSpPr>
          <p:cNvPr id="24580" name="Rectangle 26"/>
          <p:cNvSpPr>
            <a:spLocks noChangeArrowheads="1"/>
          </p:cNvSpPr>
          <p:nvPr/>
        </p:nvSpPr>
        <p:spPr bwMode="auto">
          <a:xfrm>
            <a:off x="762000" y="1447800"/>
            <a:ext cx="6705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struct Node {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E </a:t>
            </a:r>
            <a:r>
              <a:rPr lang="en-CA" altLang="en-US" sz="2800">
                <a:solidFill>
                  <a:schemeClr val="accent1"/>
                </a:solidFill>
              </a:rPr>
              <a:t>element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Node *</a:t>
            </a:r>
            <a:r>
              <a:rPr lang="en-CA" altLang="en-US" sz="2800">
                <a:solidFill>
                  <a:schemeClr val="accent1"/>
                </a:solidFill>
              </a:rPr>
              <a:t>next</a:t>
            </a:r>
            <a:r>
              <a:rPr lang="en-CA" altLang="en-US" sz="2800" i="0">
                <a:solidFill>
                  <a:schemeClr val="accent1"/>
                </a:solidFill>
              </a:rPr>
              <a:t>;     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};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29200" y="1620838"/>
            <a:ext cx="1371600" cy="882650"/>
            <a:chOff x="990600" y="2535887"/>
            <a:chExt cx="1371600" cy="881308"/>
          </a:xfrm>
        </p:grpSpPr>
        <p:sp>
          <p:nvSpPr>
            <p:cNvPr id="24621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24622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4623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4624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28600" y="5029200"/>
            <a:ext cx="891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The right hand side of the “=” specifies a memory location.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So does its left hand side.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The action is to put the value contained in the first </a:t>
            </a:r>
            <a:br>
              <a:rPr lang="en-CA" altLang="en-US" sz="2800" i="0"/>
            </a:br>
            <a:r>
              <a:rPr lang="en-CA" altLang="en-US" sz="2800" i="0"/>
              <a:t>   into the second. </a:t>
            </a:r>
          </a:p>
        </p:txBody>
      </p:sp>
      <p:sp>
        <p:nvSpPr>
          <p:cNvPr id="24583" name="Rectangle 38"/>
          <p:cNvSpPr>
            <a:spLocks noChangeArrowheads="1"/>
          </p:cNvSpPr>
          <p:nvPr/>
        </p:nvSpPr>
        <p:spPr bwMode="auto">
          <a:xfrm>
            <a:off x="3340100" y="7747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Lets do it in C first (Sorry it is better).</a:t>
            </a:r>
            <a:endParaRPr lang="en-CA" altLang="en-US" sz="2800" i="0">
              <a:solidFill>
                <a:schemeClr val="accent1"/>
              </a:solidFill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473450" y="2578100"/>
            <a:ext cx="1098550" cy="1049338"/>
            <a:chOff x="533400" y="4025721"/>
            <a:chExt cx="1098316" cy="1048901"/>
          </a:xfrm>
        </p:grpSpPr>
        <p:sp>
          <p:nvSpPr>
            <p:cNvPr id="24619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4620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24585" name="Rectangle 20"/>
          <p:cNvSpPr>
            <a:spLocks noChangeArrowheads="1"/>
          </p:cNvSpPr>
          <p:nvPr/>
        </p:nvSpPr>
        <p:spPr bwMode="auto">
          <a:xfrm>
            <a:off x="5867400" y="6334125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rgbClr val="FF0000"/>
                </a:solidFill>
              </a:rPr>
              <a:t>Keep track of types!</a:t>
            </a:r>
          </a:p>
        </p:txBody>
      </p:sp>
      <p:sp>
        <p:nvSpPr>
          <p:cNvPr id="24586" name="Rectangle 60"/>
          <p:cNvSpPr>
            <a:spLocks noChangeArrowheads="1"/>
          </p:cNvSpPr>
          <p:nvPr/>
        </p:nvSpPr>
        <p:spPr bwMode="auto">
          <a:xfrm>
            <a:off x="5038725" y="2462213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4587" name="Rectangle 60"/>
          <p:cNvSpPr>
            <a:spLocks noChangeArrowheads="1"/>
          </p:cNvSpPr>
          <p:nvPr/>
        </p:nvSpPr>
        <p:spPr bwMode="auto">
          <a:xfrm>
            <a:off x="3778250" y="2744788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4588" name="Rectangle 25"/>
          <p:cNvSpPr>
            <a:spLocks noChangeArrowheads="1"/>
          </p:cNvSpPr>
          <p:nvPr/>
        </p:nvSpPr>
        <p:spPr bwMode="auto">
          <a:xfrm>
            <a:off x="5245100" y="1676400"/>
            <a:ext cx="92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5</a:t>
            </a:r>
          </a:p>
        </p:txBody>
      </p:sp>
      <p:cxnSp>
        <p:nvCxnSpPr>
          <p:cNvPr id="24589" name="Straight Arrow Connector 28"/>
          <p:cNvCxnSpPr>
            <a:cxnSpLocks noChangeShapeType="1"/>
          </p:cNvCxnSpPr>
          <p:nvPr/>
        </p:nvCxnSpPr>
        <p:spPr bwMode="auto">
          <a:xfrm flipV="1">
            <a:off x="4010025" y="2225675"/>
            <a:ext cx="1019175" cy="519113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6858000" y="1625600"/>
            <a:ext cx="1371600" cy="1117600"/>
            <a:chOff x="6858000" y="1626096"/>
            <a:chExt cx="1371600" cy="1117104"/>
          </a:xfrm>
        </p:grpSpPr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6858000" y="1626096"/>
              <a:ext cx="1371600" cy="881308"/>
              <a:chOff x="990600" y="2535887"/>
              <a:chExt cx="1371600" cy="881308"/>
            </a:xfrm>
          </p:grpSpPr>
          <p:sp>
            <p:nvSpPr>
              <p:cNvPr id="24615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24616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24617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24618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sp>
          <p:nvSpPr>
            <p:cNvPr id="24614" name="Rectangle 60"/>
            <p:cNvSpPr>
              <a:spLocks noChangeArrowheads="1"/>
            </p:cNvSpPr>
            <p:nvPr/>
          </p:nvSpPr>
          <p:spPr bwMode="auto">
            <a:xfrm>
              <a:off x="6866787" y="2466201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2182</a:t>
              </a: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5854700" y="1792288"/>
            <a:ext cx="1003300" cy="277812"/>
            <a:chOff x="5854148" y="1792356"/>
            <a:chExt cx="1003852" cy="276999"/>
          </a:xfrm>
        </p:grpSpPr>
        <p:sp>
          <p:nvSpPr>
            <p:cNvPr id="24611" name="Rectangle 60"/>
            <p:cNvSpPr>
              <a:spLocks noChangeArrowheads="1"/>
            </p:cNvSpPr>
            <p:nvPr/>
          </p:nvSpPr>
          <p:spPr bwMode="auto">
            <a:xfrm>
              <a:off x="5854148" y="1792356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2182</a:t>
              </a:r>
            </a:p>
          </p:txBody>
        </p:sp>
        <p:cxnSp>
          <p:nvCxnSpPr>
            <p:cNvPr id="24612" name="Straight Arrow Connector 39"/>
            <p:cNvCxnSpPr>
              <a:cxnSpLocks noChangeShapeType="1"/>
            </p:cNvCxnSpPr>
            <p:nvPr/>
          </p:nvCxnSpPr>
          <p:spPr bwMode="auto">
            <a:xfrm flipV="1">
              <a:off x="6172200" y="1966502"/>
              <a:ext cx="685800" cy="102853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613400" y="1520825"/>
            <a:ext cx="1020763" cy="841375"/>
          </a:xfrm>
          <a:prstGeom prst="ellipse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7397750" y="1524000"/>
            <a:ext cx="1020763" cy="841375"/>
          </a:xfrm>
          <a:prstGeom prst="ellipse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557338" y="3759200"/>
            <a:ext cx="982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head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2578100" y="3733800"/>
            <a:ext cx="971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.next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231900" y="3719513"/>
            <a:ext cx="1482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i="0">
                <a:solidFill>
                  <a:schemeClr val="accent1"/>
                </a:solidFill>
              </a:rPr>
              <a:t>(</a:t>
            </a:r>
            <a:r>
              <a:rPr lang="en-CA" altLang="en-US">
                <a:solidFill>
                  <a:schemeClr val="accent1"/>
                </a:solidFill>
              </a:rPr>
              <a:t>*        </a:t>
            </a:r>
            <a:r>
              <a:rPr lang="en-CA" altLang="en-US" i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838200" y="3719513"/>
            <a:ext cx="3022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i="0">
                <a:solidFill>
                  <a:schemeClr val="accent1"/>
                </a:solidFill>
              </a:rPr>
              <a:t>(*                      )</a:t>
            </a: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3479800" y="2463800"/>
            <a:ext cx="1020763" cy="841375"/>
          </a:xfrm>
          <a:prstGeom prst="ellipse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4833938" y="1343025"/>
            <a:ext cx="1922462" cy="1236663"/>
          </a:xfrm>
          <a:prstGeom prst="ellipse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6604000" y="1371600"/>
            <a:ext cx="1922463" cy="1235075"/>
          </a:xfrm>
          <a:prstGeom prst="ellipse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3575050" y="3744913"/>
            <a:ext cx="9715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.next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5613400" y="1482725"/>
            <a:ext cx="1020763" cy="841375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2166938" y="4381500"/>
            <a:ext cx="9826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head</a:t>
            </a: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187700" y="4356100"/>
            <a:ext cx="1108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.next;</a:t>
            </a: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1841500" y="4343400"/>
            <a:ext cx="1482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i="0">
                <a:solidFill>
                  <a:schemeClr val="accent1"/>
                </a:solidFill>
              </a:rPr>
              <a:t>(</a:t>
            </a:r>
            <a:r>
              <a:rPr lang="en-CA" altLang="en-US">
                <a:solidFill>
                  <a:schemeClr val="accent1"/>
                </a:solidFill>
              </a:rPr>
              <a:t>*        </a:t>
            </a:r>
            <a:r>
              <a:rPr lang="en-CA" altLang="en-US" i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3479800" y="2466975"/>
            <a:ext cx="1020763" cy="839788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4833938" y="1346200"/>
            <a:ext cx="1922462" cy="1235075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252538" y="4356100"/>
            <a:ext cx="461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=</a:t>
            </a:r>
          </a:p>
        </p:txBody>
      </p:sp>
      <p:sp>
        <p:nvSpPr>
          <p:cNvPr id="73" name="Rectangle 60"/>
          <p:cNvSpPr>
            <a:spLocks noChangeArrowheads="1"/>
          </p:cNvSpPr>
          <p:nvPr/>
        </p:nvSpPr>
        <p:spPr bwMode="auto">
          <a:xfrm>
            <a:off x="7691438" y="1790700"/>
            <a:ext cx="461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2182</a:t>
            </a: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7505700" y="1941513"/>
            <a:ext cx="800100" cy="850900"/>
          </a:xfrm>
          <a:custGeom>
            <a:avLst/>
            <a:gdLst>
              <a:gd name="T0" fmla="*/ 520632 w 800126"/>
              <a:gd name="T1" fmla="*/ 0 h 851123"/>
              <a:gd name="T2" fmla="*/ 799996 w 800126"/>
              <a:gd name="T3" fmla="*/ 469408 h 851123"/>
              <a:gd name="T4" fmla="*/ 507932 w 800126"/>
              <a:gd name="T5" fmla="*/ 850008 h 851123"/>
              <a:gd name="T6" fmla="*/ 0 w 800126"/>
              <a:gd name="T7" fmla="*/ 507468 h 8511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0126" h="851123">
                <a:moveTo>
                  <a:pt x="520700" y="0"/>
                </a:moveTo>
                <a:cubicBezTo>
                  <a:pt x="679450" y="182033"/>
                  <a:pt x="802217" y="328083"/>
                  <a:pt x="800100" y="469900"/>
                </a:cubicBezTo>
                <a:cubicBezTo>
                  <a:pt x="797983" y="611717"/>
                  <a:pt x="641350" y="844550"/>
                  <a:pt x="508000" y="850900"/>
                </a:cubicBezTo>
                <a:cubicBezTo>
                  <a:pt x="374650" y="857250"/>
                  <a:pt x="0" y="728133"/>
                  <a:pt x="0" y="508000"/>
                </a:cubicBezTo>
              </a:path>
            </a:pathLst>
          </a:custGeom>
          <a:noFill/>
          <a:ln w="25400">
            <a:solidFill>
              <a:schemeClr val="hlink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3" grpId="0" animBg="1"/>
      <p:bldP spid="54" grpId="0"/>
      <p:bldP spid="55" grpId="0"/>
      <p:bldP spid="56" grpId="0"/>
      <p:bldP spid="57" grpId="0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3" grpId="0"/>
      <p:bldP spid="64" grpId="0" animBg="1"/>
      <p:bldP spid="65" grpId="0"/>
      <p:bldP spid="66" grpId="0"/>
      <p:bldP spid="67" grpId="0"/>
      <p:bldP spid="69" grpId="0" animBg="1"/>
      <p:bldP spid="69" grpId="1" animBg="1"/>
      <p:bldP spid="70" grpId="0" animBg="1"/>
      <p:bldP spid="70" grpId="1" animBg="1"/>
      <p:bldP spid="72" grpId="0"/>
      <p:bldP spid="7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3471862" cy="20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657600" y="929908"/>
            <a:ext cx="1416230" cy="680232"/>
            <a:chOff x="-44329" y="3936323"/>
            <a:chExt cx="1415929" cy="679952"/>
          </a:xfrm>
        </p:grpSpPr>
        <p:sp>
          <p:nvSpPr>
            <p:cNvPr id="19465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9466" name="Rectangle 58"/>
            <p:cNvSpPr>
              <a:spLocks noChangeArrowheads="1"/>
            </p:cNvSpPr>
            <p:nvPr/>
          </p:nvSpPr>
          <p:spPr bwMode="auto">
            <a:xfrm>
              <a:off x="-44329" y="3936323"/>
              <a:ext cx="1098317" cy="430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chemeClr val="accent1"/>
                  </a:solidFill>
                </a:rPr>
                <a:t>p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61452" y="1238416"/>
            <a:ext cx="748748" cy="182880"/>
            <a:chOff x="4661452" y="1238416"/>
            <a:chExt cx="748748" cy="182880"/>
          </a:xfrm>
        </p:grpSpPr>
        <p:cxnSp>
          <p:nvCxnSpPr>
            <p:cNvPr id="21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4764156" y="1321904"/>
              <a:ext cx="646044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21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657600" y="3504930"/>
            <a:ext cx="1416230" cy="680233"/>
            <a:chOff x="-44329" y="3936322"/>
            <a:chExt cx="1415929" cy="679953"/>
          </a:xfrm>
        </p:grpSpPr>
        <p:sp>
          <p:nvSpPr>
            <p:cNvPr id="26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-44329" y="3936322"/>
              <a:ext cx="1098317" cy="43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chemeClr val="accent1"/>
                  </a:solidFill>
                </a:rPr>
                <a:t>q</a:t>
              </a:r>
            </a:p>
          </p:txBody>
        </p:sp>
      </p:grpSp>
      <p:sp>
        <p:nvSpPr>
          <p:cNvPr id="16" name="Rectangle 60"/>
          <p:cNvSpPr>
            <a:spLocks noChangeArrowheads="1"/>
          </p:cNvSpPr>
          <p:nvPr/>
        </p:nvSpPr>
        <p:spPr bwMode="auto">
          <a:xfrm>
            <a:off x="5481637" y="3076575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pic>
        <p:nvPicPr>
          <p:cNvPr id="32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648200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9"/>
          <p:cNvGrpSpPr>
            <a:grpSpLocks/>
          </p:cNvGrpSpPr>
          <p:nvPr/>
        </p:nvGrpSpPr>
        <p:grpSpPr bwMode="auto">
          <a:xfrm>
            <a:off x="1600200" y="4998720"/>
            <a:ext cx="1095756" cy="1706880"/>
            <a:chOff x="2065" y="1551"/>
            <a:chExt cx="1628" cy="1988"/>
          </a:xfrm>
        </p:grpSpPr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2777" y="1977"/>
              <a:ext cx="330" cy="338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2810" y="1930"/>
              <a:ext cx="304" cy="129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>
              <a:off x="2891" y="1840"/>
              <a:ext cx="514" cy="634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3188" y="2047"/>
              <a:ext cx="45" cy="85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3141" y="1561"/>
              <a:ext cx="552" cy="453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3136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098" y="1812"/>
              <a:ext cx="26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3037" y="1831"/>
              <a:ext cx="66" cy="81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Freeform 18"/>
            <p:cNvSpPr>
              <a:spLocks/>
            </p:cNvSpPr>
            <p:nvPr/>
          </p:nvSpPr>
          <p:spPr bwMode="auto">
            <a:xfrm>
              <a:off x="2440" y="1819"/>
              <a:ext cx="420" cy="669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2499" y="1551"/>
              <a:ext cx="347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2879" y="1821"/>
              <a:ext cx="68" cy="76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857" y="1782"/>
              <a:ext cx="40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Freeform 22"/>
            <p:cNvSpPr>
              <a:spLocks/>
            </p:cNvSpPr>
            <p:nvPr/>
          </p:nvSpPr>
          <p:spPr bwMode="auto">
            <a:xfrm>
              <a:off x="2666" y="1962"/>
              <a:ext cx="80" cy="67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Freeform 23"/>
            <p:cNvSpPr>
              <a:spLocks/>
            </p:cNvSpPr>
            <p:nvPr/>
          </p:nvSpPr>
          <p:spPr bwMode="auto">
            <a:xfrm>
              <a:off x="2688" y="1990"/>
              <a:ext cx="85" cy="74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Freeform 24"/>
            <p:cNvSpPr>
              <a:spLocks/>
            </p:cNvSpPr>
            <p:nvPr/>
          </p:nvSpPr>
          <p:spPr bwMode="auto">
            <a:xfrm>
              <a:off x="2626" y="2367"/>
              <a:ext cx="325" cy="573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Freeform 25"/>
            <p:cNvSpPr>
              <a:spLocks/>
            </p:cNvSpPr>
            <p:nvPr/>
          </p:nvSpPr>
          <p:spPr bwMode="auto">
            <a:xfrm>
              <a:off x="2607" y="2860"/>
              <a:ext cx="366" cy="679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Freeform 26"/>
            <p:cNvSpPr>
              <a:spLocks/>
            </p:cNvSpPr>
            <p:nvPr/>
          </p:nvSpPr>
          <p:spPr bwMode="auto">
            <a:xfrm>
              <a:off x="2065" y="2761"/>
              <a:ext cx="693" cy="362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AutoShape 35"/>
          <p:cNvSpPr>
            <a:spLocks noChangeArrowheads="1"/>
          </p:cNvSpPr>
          <p:nvPr/>
        </p:nvSpPr>
        <p:spPr bwMode="auto">
          <a:xfrm>
            <a:off x="2590800" y="4724400"/>
            <a:ext cx="2590800" cy="1676400"/>
          </a:xfrm>
          <a:prstGeom prst="wedgeRoundRectCallout">
            <a:avLst>
              <a:gd name="adj1" fmla="val -55145"/>
              <a:gd name="adj2" fmla="val -9082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i="0" dirty="0"/>
              <a:t>Now </a:t>
            </a:r>
            <a:r>
              <a:rPr lang="en-US" altLang="en-US" sz="2400" dirty="0">
                <a:solidFill>
                  <a:schemeClr val="accent1"/>
                </a:solidFill>
              </a:rPr>
              <a:t>p</a:t>
            </a:r>
            <a:r>
              <a:rPr lang="en-US" altLang="en-US" sz="2400" i="0" dirty="0"/>
              <a:t> and </a:t>
            </a:r>
            <a:r>
              <a:rPr lang="en-US" altLang="en-US" sz="2400" dirty="0">
                <a:solidFill>
                  <a:schemeClr val="accent1"/>
                </a:solidFill>
              </a:rPr>
              <a:t>q</a:t>
            </a:r>
            <a:br>
              <a:rPr lang="en-US" altLang="en-US" sz="2400" i="0" dirty="0"/>
            </a:br>
            <a:r>
              <a:rPr lang="en-US" altLang="en-US" sz="2400" i="0" dirty="0"/>
              <a:t>reference </a:t>
            </a:r>
            <a:br>
              <a:rPr lang="en-US" altLang="en-US" sz="2400" i="0" dirty="0"/>
            </a:br>
            <a:r>
              <a:rPr lang="en-US" altLang="en-US" sz="2400" i="0" dirty="0"/>
              <a:t>(point at) </a:t>
            </a:r>
            <a:br>
              <a:rPr lang="en-US" altLang="en-US" sz="2400" i="0" dirty="0"/>
            </a:br>
            <a:r>
              <a:rPr lang="en-US" altLang="en-US" sz="2400" i="0" dirty="0"/>
              <a:t>the same data.</a:t>
            </a:r>
          </a:p>
        </p:txBody>
      </p:sp>
      <p:sp>
        <p:nvSpPr>
          <p:cNvPr id="53" name="Rectangle 60"/>
          <p:cNvSpPr>
            <a:spLocks noChangeArrowheads="1"/>
          </p:cNvSpPr>
          <p:nvPr/>
        </p:nvSpPr>
        <p:spPr bwMode="auto">
          <a:xfrm>
            <a:off x="4532811" y="1062444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57" name="Rectangle 60"/>
          <p:cNvSpPr>
            <a:spLocks noChangeArrowheads="1"/>
          </p:cNvSpPr>
          <p:nvPr/>
        </p:nvSpPr>
        <p:spPr bwMode="auto">
          <a:xfrm>
            <a:off x="4528048" y="3581400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59" name="AutoShape 35"/>
          <p:cNvSpPr>
            <a:spLocks noChangeArrowheads="1"/>
          </p:cNvSpPr>
          <p:nvPr/>
        </p:nvSpPr>
        <p:spPr bwMode="auto">
          <a:xfrm>
            <a:off x="838200" y="3657600"/>
            <a:ext cx="3048000" cy="914400"/>
          </a:xfrm>
          <a:prstGeom prst="wedgeRoundRectCallout">
            <a:avLst>
              <a:gd name="adj1" fmla="val -35776"/>
              <a:gd name="adj2" fmla="val 90750"/>
              <a:gd name="adj3" fmla="val 16667"/>
            </a:avLst>
          </a:prstGeom>
          <a:noFill/>
          <a:ln w="381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The value in </a:t>
            </a:r>
            <a:r>
              <a:rPr lang="en-US" altLang="en-US" sz="2400" dirty="0">
                <a:solidFill>
                  <a:schemeClr val="accent1"/>
                </a:solidFill>
              </a:rPr>
              <a:t>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is copied to </a:t>
            </a:r>
            <a:r>
              <a:rPr lang="en-US" altLang="en-US" sz="2400" dirty="0">
                <a:solidFill>
                  <a:schemeClr val="accent1"/>
                </a:solidFill>
              </a:rPr>
              <a:t>q</a:t>
            </a:r>
            <a:r>
              <a:rPr lang="en-US" altLang="en-US" sz="2400" i="0" dirty="0"/>
              <a:t>.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381000" y="927318"/>
            <a:ext cx="3581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“pointer to data”   </a:t>
            </a:r>
            <a:r>
              <a:rPr lang="en-CA" altLang="en-US" sz="2800" dirty="0">
                <a:solidFill>
                  <a:schemeClr val="accent1"/>
                </a:solidFill>
              </a:rPr>
              <a:t>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p </a:t>
            </a:r>
            <a:r>
              <a:rPr lang="en-CA" altLang="en-US" sz="2800" i="0" dirty="0">
                <a:solidFill>
                  <a:schemeClr val="accent1"/>
                </a:solidFill>
              </a:rPr>
              <a:t>= big data structure;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“pointer to data”  </a:t>
            </a:r>
            <a:r>
              <a:rPr lang="en-CA" altLang="en-US" sz="2800" dirty="0">
                <a:solidFill>
                  <a:schemeClr val="accent1"/>
                </a:solidFill>
              </a:rPr>
              <a:t>q;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q</a:t>
            </a:r>
            <a:r>
              <a:rPr lang="en-CA" altLang="en-US" sz="2800" i="0" dirty="0">
                <a:solidFill>
                  <a:schemeClr val="accent1"/>
                </a:solidFill>
              </a:rPr>
              <a:t> = </a:t>
            </a:r>
            <a:r>
              <a:rPr lang="en-CA" altLang="en-US" sz="2800" dirty="0">
                <a:solidFill>
                  <a:schemeClr val="accent1"/>
                </a:solidFill>
              </a:rPr>
              <a:t>p;</a:t>
            </a:r>
          </a:p>
        </p:txBody>
      </p:sp>
      <p:grpSp>
        <p:nvGrpSpPr>
          <p:cNvPr id="61" name="Group 24"/>
          <p:cNvGrpSpPr/>
          <p:nvPr/>
        </p:nvGrpSpPr>
        <p:grpSpPr>
          <a:xfrm>
            <a:off x="4661452" y="3276600"/>
            <a:ext cx="672548" cy="719719"/>
            <a:chOff x="4661452" y="3276600"/>
            <a:chExt cx="672548" cy="719719"/>
          </a:xfrm>
        </p:grpSpPr>
        <p:cxnSp>
          <p:nvCxnSpPr>
            <p:cNvPr id="62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4764156" y="3276600"/>
              <a:ext cx="569844" cy="620327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Oval 62"/>
            <p:cNvSpPr/>
            <p:nvPr/>
          </p:nvSpPr>
          <p:spPr bwMode="auto">
            <a:xfrm>
              <a:off x="4661452" y="3813439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Pointers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36458 L -2.5E-6 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7" grpId="0"/>
      <p:bldP spid="57" grpId="1"/>
      <p:bldP spid="5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801688"/>
            <a:ext cx="8686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Positions/Pointers: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Implementations of Positions/Pointers</a:t>
            </a:r>
          </a:p>
        </p:txBody>
      </p:sp>
      <p:sp>
        <p:nvSpPr>
          <p:cNvPr id="25604" name="Rectangle 26"/>
          <p:cNvSpPr>
            <a:spLocks noChangeArrowheads="1"/>
          </p:cNvSpPr>
          <p:nvPr/>
        </p:nvSpPr>
        <p:spPr bwMode="auto">
          <a:xfrm>
            <a:off x="762000" y="1447800"/>
            <a:ext cx="6705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struct Node {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E </a:t>
            </a:r>
            <a:r>
              <a:rPr lang="en-CA" altLang="en-US" sz="2800">
                <a:solidFill>
                  <a:schemeClr val="accent1"/>
                </a:solidFill>
              </a:rPr>
              <a:t>element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Node *</a:t>
            </a:r>
            <a:r>
              <a:rPr lang="en-CA" altLang="en-US" sz="2800">
                <a:solidFill>
                  <a:schemeClr val="accent1"/>
                </a:solidFill>
              </a:rPr>
              <a:t>next</a:t>
            </a:r>
            <a:r>
              <a:rPr lang="en-CA" altLang="en-US" sz="2800" i="0">
                <a:solidFill>
                  <a:schemeClr val="accent1"/>
                </a:solidFill>
              </a:rPr>
              <a:t>;     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};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29200" y="1620838"/>
            <a:ext cx="1371600" cy="882650"/>
            <a:chOff x="990600" y="2535887"/>
            <a:chExt cx="1371600" cy="881308"/>
          </a:xfrm>
        </p:grpSpPr>
        <p:sp>
          <p:nvSpPr>
            <p:cNvPr id="25647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25648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5649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5650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sp>
        <p:nvSpPr>
          <p:cNvPr id="25606" name="Rectangle 38"/>
          <p:cNvSpPr>
            <a:spLocks noChangeArrowheads="1"/>
          </p:cNvSpPr>
          <p:nvPr/>
        </p:nvSpPr>
        <p:spPr bwMode="auto">
          <a:xfrm>
            <a:off x="3340100" y="7747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Lets do it in C first (Sorry it is better).</a:t>
            </a:r>
            <a:endParaRPr lang="en-CA" altLang="en-US" sz="2800" i="0">
              <a:solidFill>
                <a:schemeClr val="accent1"/>
              </a:solidFill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473450" y="2578100"/>
            <a:ext cx="1098550" cy="1049338"/>
            <a:chOff x="533400" y="4025721"/>
            <a:chExt cx="1098316" cy="1048901"/>
          </a:xfrm>
        </p:grpSpPr>
        <p:sp>
          <p:nvSpPr>
            <p:cNvPr id="25645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5646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25608" name="Rectangle 60"/>
          <p:cNvSpPr>
            <a:spLocks noChangeArrowheads="1"/>
          </p:cNvSpPr>
          <p:nvPr/>
        </p:nvSpPr>
        <p:spPr bwMode="auto">
          <a:xfrm>
            <a:off x="5038725" y="2462213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5609" name="Rectangle 60"/>
          <p:cNvSpPr>
            <a:spLocks noChangeArrowheads="1"/>
          </p:cNvSpPr>
          <p:nvPr/>
        </p:nvSpPr>
        <p:spPr bwMode="auto">
          <a:xfrm>
            <a:off x="3778250" y="2744788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5610" name="Rectangle 25"/>
          <p:cNvSpPr>
            <a:spLocks noChangeArrowheads="1"/>
          </p:cNvSpPr>
          <p:nvPr/>
        </p:nvSpPr>
        <p:spPr bwMode="auto">
          <a:xfrm>
            <a:off x="5245100" y="1676400"/>
            <a:ext cx="92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5</a:t>
            </a:r>
          </a:p>
        </p:txBody>
      </p:sp>
      <p:cxnSp>
        <p:nvCxnSpPr>
          <p:cNvPr id="25611" name="Straight Arrow Connector 28"/>
          <p:cNvCxnSpPr>
            <a:cxnSpLocks noChangeShapeType="1"/>
          </p:cNvCxnSpPr>
          <p:nvPr/>
        </p:nvCxnSpPr>
        <p:spPr bwMode="auto">
          <a:xfrm flipV="1">
            <a:off x="4010025" y="2225675"/>
            <a:ext cx="1019175" cy="519113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6858000" y="1625600"/>
            <a:ext cx="1371600" cy="1117600"/>
            <a:chOff x="6858000" y="1626096"/>
            <a:chExt cx="1371600" cy="1117104"/>
          </a:xfrm>
        </p:grpSpPr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6858000" y="1626096"/>
              <a:ext cx="1371600" cy="881308"/>
              <a:chOff x="990600" y="2535887"/>
              <a:chExt cx="1371600" cy="881308"/>
            </a:xfrm>
          </p:grpSpPr>
          <p:sp>
            <p:nvSpPr>
              <p:cNvPr id="25641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25642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25643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25644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sp>
          <p:nvSpPr>
            <p:cNvPr id="25640" name="Rectangle 60"/>
            <p:cNvSpPr>
              <a:spLocks noChangeArrowheads="1"/>
            </p:cNvSpPr>
            <p:nvPr/>
          </p:nvSpPr>
          <p:spPr bwMode="auto">
            <a:xfrm>
              <a:off x="6866787" y="2466201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2182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854700" y="1792288"/>
            <a:ext cx="1003300" cy="277812"/>
            <a:chOff x="5854148" y="1792356"/>
            <a:chExt cx="1003852" cy="276999"/>
          </a:xfrm>
        </p:grpSpPr>
        <p:sp>
          <p:nvSpPr>
            <p:cNvPr id="25637" name="Rectangle 60"/>
            <p:cNvSpPr>
              <a:spLocks noChangeArrowheads="1"/>
            </p:cNvSpPr>
            <p:nvPr/>
          </p:nvSpPr>
          <p:spPr bwMode="auto">
            <a:xfrm>
              <a:off x="5854148" y="1792356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2182</a:t>
              </a:r>
            </a:p>
          </p:txBody>
        </p:sp>
        <p:cxnSp>
          <p:nvCxnSpPr>
            <p:cNvPr id="25638" name="Straight Arrow Connector 39"/>
            <p:cNvCxnSpPr>
              <a:cxnSpLocks noChangeShapeType="1"/>
            </p:cNvCxnSpPr>
            <p:nvPr/>
          </p:nvCxnSpPr>
          <p:spPr bwMode="auto">
            <a:xfrm flipV="1">
              <a:off x="6172200" y="1966502"/>
              <a:ext cx="685800" cy="102853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614" name="Oval 42"/>
          <p:cNvSpPr>
            <a:spLocks noChangeArrowheads="1"/>
          </p:cNvSpPr>
          <p:nvPr/>
        </p:nvSpPr>
        <p:spPr bwMode="auto">
          <a:xfrm>
            <a:off x="7397750" y="1524000"/>
            <a:ext cx="1020763" cy="841375"/>
          </a:xfrm>
          <a:prstGeom prst="ellipse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25615" name="Rectangle 53"/>
          <p:cNvSpPr>
            <a:spLocks noChangeArrowheads="1"/>
          </p:cNvSpPr>
          <p:nvPr/>
        </p:nvSpPr>
        <p:spPr bwMode="auto">
          <a:xfrm>
            <a:off x="1557338" y="3759200"/>
            <a:ext cx="982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head</a:t>
            </a:r>
          </a:p>
        </p:txBody>
      </p:sp>
      <p:sp>
        <p:nvSpPr>
          <p:cNvPr id="25616" name="Rectangle 54"/>
          <p:cNvSpPr>
            <a:spLocks noChangeArrowheads="1"/>
          </p:cNvSpPr>
          <p:nvPr/>
        </p:nvSpPr>
        <p:spPr bwMode="auto">
          <a:xfrm>
            <a:off x="2578100" y="3733800"/>
            <a:ext cx="971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.next</a:t>
            </a:r>
          </a:p>
        </p:txBody>
      </p:sp>
      <p:sp>
        <p:nvSpPr>
          <p:cNvPr id="25617" name="Rectangle 55"/>
          <p:cNvSpPr>
            <a:spLocks noChangeArrowheads="1"/>
          </p:cNvSpPr>
          <p:nvPr/>
        </p:nvSpPr>
        <p:spPr bwMode="auto">
          <a:xfrm>
            <a:off x="1231900" y="3719513"/>
            <a:ext cx="1482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i="0">
                <a:solidFill>
                  <a:schemeClr val="accent1"/>
                </a:solidFill>
              </a:rPr>
              <a:t>(</a:t>
            </a:r>
            <a:r>
              <a:rPr lang="en-CA" altLang="en-US">
                <a:solidFill>
                  <a:schemeClr val="accent1"/>
                </a:solidFill>
              </a:rPr>
              <a:t>*        </a:t>
            </a:r>
            <a:r>
              <a:rPr lang="en-CA" altLang="en-US" i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5618" name="Rectangle 56"/>
          <p:cNvSpPr>
            <a:spLocks noChangeArrowheads="1"/>
          </p:cNvSpPr>
          <p:nvPr/>
        </p:nvSpPr>
        <p:spPr bwMode="auto">
          <a:xfrm>
            <a:off x="838200" y="3719513"/>
            <a:ext cx="3022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i="0">
                <a:solidFill>
                  <a:schemeClr val="accent1"/>
                </a:solidFill>
              </a:rPr>
              <a:t>(*                      )</a:t>
            </a:r>
          </a:p>
        </p:txBody>
      </p:sp>
      <p:sp>
        <p:nvSpPr>
          <p:cNvPr id="25619" name="Rectangle 62"/>
          <p:cNvSpPr>
            <a:spLocks noChangeArrowheads="1"/>
          </p:cNvSpPr>
          <p:nvPr/>
        </p:nvSpPr>
        <p:spPr bwMode="auto">
          <a:xfrm>
            <a:off x="3575050" y="3744913"/>
            <a:ext cx="9715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.next</a:t>
            </a:r>
          </a:p>
        </p:txBody>
      </p:sp>
      <p:sp>
        <p:nvSpPr>
          <p:cNvPr id="25620" name="Rectangle 64"/>
          <p:cNvSpPr>
            <a:spLocks noChangeArrowheads="1"/>
          </p:cNvSpPr>
          <p:nvPr/>
        </p:nvSpPr>
        <p:spPr bwMode="auto">
          <a:xfrm>
            <a:off x="2166938" y="4381500"/>
            <a:ext cx="9826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head</a:t>
            </a:r>
          </a:p>
        </p:txBody>
      </p:sp>
      <p:sp>
        <p:nvSpPr>
          <p:cNvPr id="25621" name="Rectangle 65"/>
          <p:cNvSpPr>
            <a:spLocks noChangeArrowheads="1"/>
          </p:cNvSpPr>
          <p:nvPr/>
        </p:nvSpPr>
        <p:spPr bwMode="auto">
          <a:xfrm>
            <a:off x="3187700" y="4356100"/>
            <a:ext cx="1108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.next;</a:t>
            </a:r>
          </a:p>
        </p:txBody>
      </p:sp>
      <p:sp>
        <p:nvSpPr>
          <p:cNvPr id="25622" name="Rectangle 66"/>
          <p:cNvSpPr>
            <a:spLocks noChangeArrowheads="1"/>
          </p:cNvSpPr>
          <p:nvPr/>
        </p:nvSpPr>
        <p:spPr bwMode="auto">
          <a:xfrm>
            <a:off x="1841500" y="4343400"/>
            <a:ext cx="1482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i="0">
                <a:solidFill>
                  <a:schemeClr val="accent1"/>
                </a:solidFill>
              </a:rPr>
              <a:t>(</a:t>
            </a:r>
            <a:r>
              <a:rPr lang="en-CA" altLang="en-US">
                <a:solidFill>
                  <a:schemeClr val="accent1"/>
                </a:solidFill>
              </a:rPr>
              <a:t>*        </a:t>
            </a:r>
            <a:r>
              <a:rPr lang="en-CA" altLang="en-US" i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5623" name="Rectangle 71"/>
          <p:cNvSpPr>
            <a:spLocks noChangeArrowheads="1"/>
          </p:cNvSpPr>
          <p:nvPr/>
        </p:nvSpPr>
        <p:spPr bwMode="auto">
          <a:xfrm>
            <a:off x="1252538" y="4356100"/>
            <a:ext cx="461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=</a:t>
            </a:r>
          </a:p>
        </p:txBody>
      </p:sp>
      <p:sp>
        <p:nvSpPr>
          <p:cNvPr id="25624" name="Rectangle 60"/>
          <p:cNvSpPr>
            <a:spLocks noChangeArrowheads="1"/>
          </p:cNvSpPr>
          <p:nvPr/>
        </p:nvSpPr>
        <p:spPr bwMode="auto">
          <a:xfrm>
            <a:off x="7691438" y="1790700"/>
            <a:ext cx="461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2182</a:t>
            </a:r>
          </a:p>
        </p:txBody>
      </p:sp>
      <p:sp>
        <p:nvSpPr>
          <p:cNvPr id="25625" name="Freeform 13"/>
          <p:cNvSpPr>
            <a:spLocks/>
          </p:cNvSpPr>
          <p:nvPr/>
        </p:nvSpPr>
        <p:spPr bwMode="auto">
          <a:xfrm>
            <a:off x="7505700" y="1941513"/>
            <a:ext cx="800100" cy="850900"/>
          </a:xfrm>
          <a:custGeom>
            <a:avLst/>
            <a:gdLst>
              <a:gd name="T0" fmla="*/ 520632 w 800126"/>
              <a:gd name="T1" fmla="*/ 0 h 851123"/>
              <a:gd name="T2" fmla="*/ 799996 w 800126"/>
              <a:gd name="T3" fmla="*/ 469408 h 851123"/>
              <a:gd name="T4" fmla="*/ 507932 w 800126"/>
              <a:gd name="T5" fmla="*/ 850008 h 851123"/>
              <a:gd name="T6" fmla="*/ 0 w 800126"/>
              <a:gd name="T7" fmla="*/ 507468 h 8511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0126" h="851123">
                <a:moveTo>
                  <a:pt x="520700" y="0"/>
                </a:moveTo>
                <a:cubicBezTo>
                  <a:pt x="679450" y="182033"/>
                  <a:pt x="802217" y="328083"/>
                  <a:pt x="800100" y="469900"/>
                </a:cubicBezTo>
                <a:cubicBezTo>
                  <a:pt x="797983" y="611717"/>
                  <a:pt x="641350" y="844550"/>
                  <a:pt x="508000" y="850900"/>
                </a:cubicBezTo>
                <a:cubicBezTo>
                  <a:pt x="374650" y="857250"/>
                  <a:pt x="0" y="728133"/>
                  <a:pt x="0" y="508000"/>
                </a:cubicBezTo>
              </a:path>
            </a:pathLst>
          </a:custGeom>
          <a:noFill/>
          <a:ln w="25400">
            <a:solidFill>
              <a:schemeClr val="hlink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Oval 48"/>
          <p:cNvSpPr>
            <a:spLocks noChangeArrowheads="1"/>
          </p:cNvSpPr>
          <p:nvPr/>
        </p:nvSpPr>
        <p:spPr bwMode="auto">
          <a:xfrm>
            <a:off x="5613400" y="1482725"/>
            <a:ext cx="1020763" cy="841375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85800" y="5029200"/>
            <a:ext cx="891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Simpler C notation available.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862013" y="5553075"/>
            <a:ext cx="31734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head</a:t>
            </a:r>
            <a:r>
              <a:rPr lang="en-CA" altLang="en-US">
                <a:solidFill>
                  <a:schemeClr val="accent1"/>
                </a:solidFill>
                <a:cs typeface="Times New Roman" pitchFamily="18" charset="0"/>
              </a:rPr>
              <a:t>→</a:t>
            </a:r>
            <a:r>
              <a:rPr lang="en-CA" altLang="en-US">
                <a:solidFill>
                  <a:schemeClr val="accent1"/>
                </a:solidFill>
              </a:rPr>
              <a:t>next</a:t>
            </a:r>
            <a:r>
              <a:rPr lang="en-CA" altLang="en-US">
                <a:solidFill>
                  <a:schemeClr val="accent1"/>
                </a:solidFill>
                <a:cs typeface="Times New Roman" pitchFamily="18" charset="0"/>
              </a:rPr>
              <a:t>→next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  <a:cs typeface="Times New Roman" pitchFamily="18" charset="0"/>
              </a:rPr>
              <a:t>   = </a:t>
            </a:r>
            <a:r>
              <a:rPr lang="en-CA" altLang="en-US">
                <a:solidFill>
                  <a:schemeClr val="accent1"/>
                </a:solidFill>
              </a:rPr>
              <a:t>head</a:t>
            </a:r>
            <a:r>
              <a:rPr lang="en-CA" altLang="en-US">
                <a:solidFill>
                  <a:schemeClr val="accent1"/>
                </a:solidFill>
                <a:cs typeface="Times New Roman" pitchFamily="18" charset="0"/>
              </a:rPr>
              <a:t>→</a:t>
            </a:r>
            <a:r>
              <a:rPr lang="en-CA" altLang="en-US">
                <a:solidFill>
                  <a:schemeClr val="accent1"/>
                </a:solidFill>
              </a:rPr>
              <a:t>next;</a:t>
            </a:r>
            <a:endParaRPr lang="en-CA" altLang="en-US">
              <a:solidFill>
                <a:schemeClr val="accent1"/>
              </a:solidFill>
              <a:cs typeface="Times New Roman" pitchFamily="18" charset="0"/>
            </a:endParaRP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4724400" y="4572000"/>
            <a:ext cx="4281488" cy="2159000"/>
            <a:chOff x="4724400" y="4572000"/>
            <a:chExt cx="4281488" cy="2159000"/>
          </a:xfrm>
        </p:grpSpPr>
        <p:sp>
          <p:nvSpPr>
            <p:cNvPr id="25630" name="Rectangle 45"/>
            <p:cNvSpPr>
              <a:spLocks noChangeArrowheads="1"/>
            </p:cNvSpPr>
            <p:nvPr/>
          </p:nvSpPr>
          <p:spPr bwMode="auto">
            <a:xfrm>
              <a:off x="5600700" y="5499100"/>
              <a:ext cx="9826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>
                  <a:solidFill>
                    <a:schemeClr val="accent1"/>
                  </a:solidFill>
                </a:rPr>
                <a:t>head</a:t>
              </a:r>
            </a:p>
          </p:txBody>
        </p:sp>
        <p:sp>
          <p:nvSpPr>
            <p:cNvPr id="25631" name="Rectangle 46"/>
            <p:cNvSpPr>
              <a:spLocks noChangeArrowheads="1"/>
            </p:cNvSpPr>
            <p:nvPr/>
          </p:nvSpPr>
          <p:spPr bwMode="auto">
            <a:xfrm>
              <a:off x="6430962" y="5511800"/>
              <a:ext cx="9715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>
                  <a:solidFill>
                    <a:schemeClr val="accent1"/>
                  </a:solidFill>
                </a:rPr>
                <a:t>.next</a:t>
              </a:r>
            </a:p>
          </p:txBody>
        </p:sp>
        <p:sp>
          <p:nvSpPr>
            <p:cNvPr id="25632" name="Rectangle 47"/>
            <p:cNvSpPr>
              <a:spLocks noChangeArrowheads="1"/>
            </p:cNvSpPr>
            <p:nvPr/>
          </p:nvSpPr>
          <p:spPr bwMode="auto">
            <a:xfrm>
              <a:off x="7231062" y="5524500"/>
              <a:ext cx="9715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>
                  <a:solidFill>
                    <a:schemeClr val="accent1"/>
                  </a:solidFill>
                </a:rPr>
                <a:t>.next</a:t>
              </a:r>
            </a:p>
          </p:txBody>
        </p:sp>
        <p:sp>
          <p:nvSpPr>
            <p:cNvPr id="25633" name="Rectangle 48"/>
            <p:cNvSpPr>
              <a:spLocks noChangeArrowheads="1"/>
            </p:cNvSpPr>
            <p:nvPr/>
          </p:nvSpPr>
          <p:spPr bwMode="auto">
            <a:xfrm>
              <a:off x="6602412" y="6146800"/>
              <a:ext cx="98266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>
                  <a:solidFill>
                    <a:schemeClr val="accent1"/>
                  </a:solidFill>
                </a:rPr>
                <a:t>head</a:t>
              </a:r>
            </a:p>
          </p:txBody>
        </p:sp>
        <p:sp>
          <p:nvSpPr>
            <p:cNvPr id="25634" name="Rectangle 50"/>
            <p:cNvSpPr>
              <a:spLocks noChangeArrowheads="1"/>
            </p:cNvSpPr>
            <p:nvPr/>
          </p:nvSpPr>
          <p:spPr bwMode="auto">
            <a:xfrm>
              <a:off x="7458075" y="6146800"/>
              <a:ext cx="11080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>
                  <a:solidFill>
                    <a:schemeClr val="accent1"/>
                  </a:solidFill>
                </a:rPr>
                <a:t>.next;</a:t>
              </a:r>
            </a:p>
          </p:txBody>
        </p:sp>
        <p:sp>
          <p:nvSpPr>
            <p:cNvPr id="25635" name="Rectangle 51"/>
            <p:cNvSpPr>
              <a:spLocks noChangeArrowheads="1"/>
            </p:cNvSpPr>
            <p:nvPr/>
          </p:nvSpPr>
          <p:spPr bwMode="auto">
            <a:xfrm>
              <a:off x="6102350" y="6134100"/>
              <a:ext cx="4619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>
                  <a:solidFill>
                    <a:schemeClr val="accent1"/>
                  </a:solidFill>
                </a:rPr>
                <a:t>=</a:t>
              </a:r>
            </a:p>
          </p:txBody>
        </p:sp>
        <p:sp>
          <p:nvSpPr>
            <p:cNvPr id="25636" name="Rectangle 52"/>
            <p:cNvSpPr>
              <a:spLocks noChangeArrowheads="1"/>
            </p:cNvSpPr>
            <p:nvPr/>
          </p:nvSpPr>
          <p:spPr bwMode="auto">
            <a:xfrm>
              <a:off x="4724400" y="4572000"/>
              <a:ext cx="4281488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800" i="0"/>
                <a:t>Corresponding </a:t>
              </a:r>
              <a:br>
                <a:rPr lang="en-CA" altLang="en-US" sz="2800" i="0"/>
              </a:br>
              <a:r>
                <a:rPr lang="en-CA" altLang="en-US" sz="2800" i="0"/>
                <a:t>Notation in Java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801688"/>
            <a:ext cx="8686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Positions/Pointers: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Implementations of Positions/Pointers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29200" y="1620838"/>
            <a:ext cx="1371600" cy="882650"/>
            <a:chOff x="990600" y="2535887"/>
            <a:chExt cx="1371600" cy="881308"/>
          </a:xfrm>
        </p:grpSpPr>
        <p:sp>
          <p:nvSpPr>
            <p:cNvPr id="26680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26681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6682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6683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sp>
        <p:nvSpPr>
          <p:cNvPr id="26629" name="Rectangle 60"/>
          <p:cNvSpPr>
            <a:spLocks noChangeArrowheads="1"/>
          </p:cNvSpPr>
          <p:nvPr/>
        </p:nvSpPr>
        <p:spPr bwMode="auto">
          <a:xfrm>
            <a:off x="5038725" y="2462213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6630" name="Rectangle 25"/>
          <p:cNvSpPr>
            <a:spLocks noChangeArrowheads="1"/>
          </p:cNvSpPr>
          <p:nvPr/>
        </p:nvSpPr>
        <p:spPr bwMode="auto">
          <a:xfrm>
            <a:off x="5245100" y="1676400"/>
            <a:ext cx="92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5</a:t>
            </a:r>
          </a:p>
        </p:txBody>
      </p: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6858000" y="1625600"/>
            <a:ext cx="1371600" cy="1117600"/>
            <a:chOff x="6858000" y="1626096"/>
            <a:chExt cx="1371600" cy="1117104"/>
          </a:xfrm>
        </p:grpSpPr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6858000" y="1626096"/>
              <a:ext cx="1371600" cy="881308"/>
              <a:chOff x="990600" y="2535887"/>
              <a:chExt cx="1371600" cy="881308"/>
            </a:xfrm>
          </p:grpSpPr>
          <p:sp>
            <p:nvSpPr>
              <p:cNvPr id="26676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26677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26678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26679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sp>
          <p:nvSpPr>
            <p:cNvPr id="26675" name="Rectangle 60"/>
            <p:cNvSpPr>
              <a:spLocks noChangeArrowheads="1"/>
            </p:cNvSpPr>
            <p:nvPr/>
          </p:nvSpPr>
          <p:spPr bwMode="auto">
            <a:xfrm>
              <a:off x="6866787" y="2466201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2182</a:t>
              </a:r>
            </a:p>
          </p:txBody>
        </p:sp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5854700" y="1792288"/>
            <a:ext cx="1003300" cy="277812"/>
            <a:chOff x="5854148" y="1792356"/>
            <a:chExt cx="1003852" cy="276999"/>
          </a:xfrm>
        </p:grpSpPr>
        <p:sp>
          <p:nvSpPr>
            <p:cNvPr id="26672" name="Rectangle 60"/>
            <p:cNvSpPr>
              <a:spLocks noChangeArrowheads="1"/>
            </p:cNvSpPr>
            <p:nvPr/>
          </p:nvSpPr>
          <p:spPr bwMode="auto">
            <a:xfrm>
              <a:off x="5854148" y="1792356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2182</a:t>
              </a:r>
            </a:p>
          </p:txBody>
        </p:sp>
        <p:cxnSp>
          <p:nvCxnSpPr>
            <p:cNvPr id="26673" name="Straight Arrow Connector 39"/>
            <p:cNvCxnSpPr>
              <a:cxnSpLocks noChangeShapeType="1"/>
            </p:cNvCxnSpPr>
            <p:nvPr/>
          </p:nvCxnSpPr>
          <p:spPr bwMode="auto">
            <a:xfrm flipV="1">
              <a:off x="6172200" y="1966502"/>
              <a:ext cx="685800" cy="102853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613400" y="1520825"/>
            <a:ext cx="1020763" cy="841375"/>
          </a:xfrm>
          <a:prstGeom prst="ellipse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397750" y="1524000"/>
            <a:ext cx="1020763" cy="841375"/>
          </a:xfrm>
          <a:prstGeom prst="ellipse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5600700" y="5499100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head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430963" y="5511800"/>
            <a:ext cx="971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.next</a:t>
            </a: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7231063" y="5524500"/>
            <a:ext cx="971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.next</a:t>
            </a:r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5613400" y="1482725"/>
            <a:ext cx="1020763" cy="841375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6602413" y="6146800"/>
            <a:ext cx="982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head</a:t>
            </a: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7458075" y="6146800"/>
            <a:ext cx="1108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.next;</a:t>
            </a:r>
          </a:p>
        </p:txBody>
      </p:sp>
      <p:sp>
        <p:nvSpPr>
          <p:cNvPr id="77" name="Oval 76"/>
          <p:cNvSpPr>
            <a:spLocks noChangeArrowheads="1"/>
          </p:cNvSpPr>
          <p:nvPr/>
        </p:nvSpPr>
        <p:spPr bwMode="auto">
          <a:xfrm>
            <a:off x="4833938" y="1346200"/>
            <a:ext cx="1922462" cy="1235075"/>
          </a:xfrm>
          <a:prstGeom prst="ellipse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6102350" y="6134100"/>
            <a:ext cx="461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=</a:t>
            </a:r>
          </a:p>
        </p:txBody>
      </p:sp>
      <p:sp>
        <p:nvSpPr>
          <p:cNvPr id="79" name="Rectangle 60"/>
          <p:cNvSpPr>
            <a:spLocks noChangeArrowheads="1"/>
          </p:cNvSpPr>
          <p:nvPr/>
        </p:nvSpPr>
        <p:spPr bwMode="auto">
          <a:xfrm>
            <a:off x="7691438" y="1790700"/>
            <a:ext cx="461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2182</a:t>
            </a:r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7505700" y="1941513"/>
            <a:ext cx="800100" cy="850900"/>
          </a:xfrm>
          <a:custGeom>
            <a:avLst/>
            <a:gdLst>
              <a:gd name="T0" fmla="*/ 520632 w 800126"/>
              <a:gd name="T1" fmla="*/ 0 h 851123"/>
              <a:gd name="T2" fmla="*/ 799996 w 800126"/>
              <a:gd name="T3" fmla="*/ 469408 h 851123"/>
              <a:gd name="T4" fmla="*/ 507932 w 800126"/>
              <a:gd name="T5" fmla="*/ 850008 h 851123"/>
              <a:gd name="T6" fmla="*/ 0 w 800126"/>
              <a:gd name="T7" fmla="*/ 507468 h 8511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0126" h="851123">
                <a:moveTo>
                  <a:pt x="520700" y="0"/>
                </a:moveTo>
                <a:cubicBezTo>
                  <a:pt x="679450" y="182033"/>
                  <a:pt x="802217" y="328083"/>
                  <a:pt x="800100" y="469900"/>
                </a:cubicBezTo>
                <a:cubicBezTo>
                  <a:pt x="797983" y="611717"/>
                  <a:pt x="641350" y="844550"/>
                  <a:pt x="508000" y="850900"/>
                </a:cubicBezTo>
                <a:cubicBezTo>
                  <a:pt x="374650" y="857250"/>
                  <a:pt x="0" y="728133"/>
                  <a:pt x="0" y="508000"/>
                </a:cubicBezTo>
              </a:path>
            </a:pathLst>
          </a:custGeom>
          <a:noFill/>
          <a:ln w="25400">
            <a:solidFill>
              <a:schemeClr val="hlink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4724400" y="2590800"/>
            <a:ext cx="26050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Note we </a:t>
            </a:r>
            <a:br>
              <a:rPr lang="en-CA" altLang="en-US" sz="2800" i="0"/>
            </a:br>
            <a:r>
              <a:rPr lang="en-CA" altLang="en-US" sz="2800" i="0"/>
              <a:t>skipped talking about the object.</a:t>
            </a:r>
          </a:p>
        </p:txBody>
      </p:sp>
      <p:sp>
        <p:nvSpPr>
          <p:cNvPr id="26646" name="Rectangle 44"/>
          <p:cNvSpPr>
            <a:spLocks noChangeArrowheads="1"/>
          </p:cNvSpPr>
          <p:nvPr/>
        </p:nvSpPr>
        <p:spPr bwMode="auto">
          <a:xfrm>
            <a:off x="4724400" y="4572000"/>
            <a:ext cx="42814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Corresponding </a:t>
            </a:r>
            <a:br>
              <a:rPr lang="en-CA" altLang="en-US" sz="2800" i="0"/>
            </a:br>
            <a:r>
              <a:rPr lang="en-CA" altLang="en-US" sz="2800" i="0"/>
              <a:t>Notation in Java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838200" y="5473700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head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668463" y="5486400"/>
            <a:ext cx="1279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  <a:cs typeface="Times New Roman" pitchFamily="18" charset="0"/>
              </a:rPr>
              <a:t>→</a:t>
            </a:r>
            <a:r>
              <a:rPr lang="en-CA" altLang="en-US">
                <a:solidFill>
                  <a:schemeClr val="accent1"/>
                </a:solidFill>
              </a:rPr>
              <a:t>next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762250" y="5499100"/>
            <a:ext cx="1279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  <a:cs typeface="Times New Roman" pitchFamily="18" charset="0"/>
              </a:rPr>
              <a:t>→</a:t>
            </a:r>
            <a:r>
              <a:rPr lang="en-CA" altLang="en-US">
                <a:solidFill>
                  <a:schemeClr val="accent1"/>
                </a:solidFill>
              </a:rPr>
              <a:t>next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839913" y="6121400"/>
            <a:ext cx="982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head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695575" y="6121400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  <a:cs typeface="Times New Roman" pitchFamily="18" charset="0"/>
              </a:rPr>
              <a:t>→</a:t>
            </a:r>
            <a:r>
              <a:rPr lang="en-CA" altLang="en-US">
                <a:solidFill>
                  <a:schemeClr val="accent1"/>
                </a:solidFill>
              </a:rPr>
              <a:t>next;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339850" y="6108700"/>
            <a:ext cx="461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=</a:t>
            </a:r>
          </a:p>
        </p:txBody>
      </p:sp>
      <p:sp>
        <p:nvSpPr>
          <p:cNvPr id="26653" name="Rectangle 53"/>
          <p:cNvSpPr>
            <a:spLocks noChangeArrowheads="1"/>
          </p:cNvSpPr>
          <p:nvPr/>
        </p:nvSpPr>
        <p:spPr bwMode="auto">
          <a:xfrm>
            <a:off x="1557338" y="3759200"/>
            <a:ext cx="982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head</a:t>
            </a:r>
          </a:p>
        </p:txBody>
      </p:sp>
      <p:sp>
        <p:nvSpPr>
          <p:cNvPr id="26654" name="Rectangle 54"/>
          <p:cNvSpPr>
            <a:spLocks noChangeArrowheads="1"/>
          </p:cNvSpPr>
          <p:nvPr/>
        </p:nvSpPr>
        <p:spPr bwMode="auto">
          <a:xfrm>
            <a:off x="2578100" y="3733800"/>
            <a:ext cx="971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.next</a:t>
            </a:r>
          </a:p>
        </p:txBody>
      </p:sp>
      <p:sp>
        <p:nvSpPr>
          <p:cNvPr id="26655" name="Rectangle 55"/>
          <p:cNvSpPr>
            <a:spLocks noChangeArrowheads="1"/>
          </p:cNvSpPr>
          <p:nvPr/>
        </p:nvSpPr>
        <p:spPr bwMode="auto">
          <a:xfrm>
            <a:off x="1231900" y="3719513"/>
            <a:ext cx="1482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i="0">
                <a:solidFill>
                  <a:schemeClr val="accent1"/>
                </a:solidFill>
              </a:rPr>
              <a:t>(</a:t>
            </a:r>
            <a:r>
              <a:rPr lang="en-CA" altLang="en-US">
                <a:solidFill>
                  <a:schemeClr val="accent1"/>
                </a:solidFill>
              </a:rPr>
              <a:t>*        </a:t>
            </a:r>
            <a:r>
              <a:rPr lang="en-CA" altLang="en-US" i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6656" name="Rectangle 56"/>
          <p:cNvSpPr>
            <a:spLocks noChangeArrowheads="1"/>
          </p:cNvSpPr>
          <p:nvPr/>
        </p:nvSpPr>
        <p:spPr bwMode="auto">
          <a:xfrm>
            <a:off x="838200" y="3719513"/>
            <a:ext cx="3022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i="0">
                <a:solidFill>
                  <a:schemeClr val="accent1"/>
                </a:solidFill>
              </a:rPr>
              <a:t>(*                      )</a:t>
            </a:r>
          </a:p>
        </p:txBody>
      </p:sp>
      <p:sp>
        <p:nvSpPr>
          <p:cNvPr id="26657" name="Rectangle 62"/>
          <p:cNvSpPr>
            <a:spLocks noChangeArrowheads="1"/>
          </p:cNvSpPr>
          <p:nvPr/>
        </p:nvSpPr>
        <p:spPr bwMode="auto">
          <a:xfrm>
            <a:off x="3575050" y="3744913"/>
            <a:ext cx="9715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.next</a:t>
            </a:r>
          </a:p>
        </p:txBody>
      </p:sp>
      <p:sp>
        <p:nvSpPr>
          <p:cNvPr id="26658" name="Rectangle 64"/>
          <p:cNvSpPr>
            <a:spLocks noChangeArrowheads="1"/>
          </p:cNvSpPr>
          <p:nvPr/>
        </p:nvSpPr>
        <p:spPr bwMode="auto">
          <a:xfrm>
            <a:off x="2166938" y="4381500"/>
            <a:ext cx="9826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head</a:t>
            </a:r>
          </a:p>
        </p:txBody>
      </p:sp>
      <p:sp>
        <p:nvSpPr>
          <p:cNvPr id="26659" name="Rectangle 65"/>
          <p:cNvSpPr>
            <a:spLocks noChangeArrowheads="1"/>
          </p:cNvSpPr>
          <p:nvPr/>
        </p:nvSpPr>
        <p:spPr bwMode="auto">
          <a:xfrm>
            <a:off x="3187700" y="4356100"/>
            <a:ext cx="1108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.next;</a:t>
            </a:r>
          </a:p>
        </p:txBody>
      </p:sp>
      <p:sp>
        <p:nvSpPr>
          <p:cNvPr id="26660" name="Rectangle 66"/>
          <p:cNvSpPr>
            <a:spLocks noChangeArrowheads="1"/>
          </p:cNvSpPr>
          <p:nvPr/>
        </p:nvSpPr>
        <p:spPr bwMode="auto">
          <a:xfrm>
            <a:off x="1841500" y="4343400"/>
            <a:ext cx="1482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i="0">
                <a:solidFill>
                  <a:schemeClr val="accent1"/>
                </a:solidFill>
              </a:rPr>
              <a:t>(</a:t>
            </a:r>
            <a:r>
              <a:rPr lang="en-CA" altLang="en-US">
                <a:solidFill>
                  <a:schemeClr val="accent1"/>
                </a:solidFill>
              </a:rPr>
              <a:t>*        </a:t>
            </a:r>
            <a:r>
              <a:rPr lang="en-CA" altLang="en-US" i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6661" name="Rectangle 71"/>
          <p:cNvSpPr>
            <a:spLocks noChangeArrowheads="1"/>
          </p:cNvSpPr>
          <p:nvPr/>
        </p:nvSpPr>
        <p:spPr bwMode="auto">
          <a:xfrm>
            <a:off x="1252538" y="4356100"/>
            <a:ext cx="461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=</a:t>
            </a:r>
          </a:p>
        </p:txBody>
      </p:sp>
      <p:sp>
        <p:nvSpPr>
          <p:cNvPr id="26662" name="Rectangle 26"/>
          <p:cNvSpPr>
            <a:spLocks noChangeArrowheads="1"/>
          </p:cNvSpPr>
          <p:nvPr/>
        </p:nvSpPr>
        <p:spPr bwMode="auto">
          <a:xfrm>
            <a:off x="762000" y="1447800"/>
            <a:ext cx="6705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struct Node {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E </a:t>
            </a:r>
            <a:r>
              <a:rPr lang="en-CA" altLang="en-US" sz="2800">
                <a:solidFill>
                  <a:schemeClr val="accent1"/>
                </a:solidFill>
              </a:rPr>
              <a:t>element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Node *</a:t>
            </a:r>
            <a:r>
              <a:rPr lang="en-CA" altLang="en-US" sz="2800">
                <a:solidFill>
                  <a:schemeClr val="accent1"/>
                </a:solidFill>
              </a:rPr>
              <a:t>next</a:t>
            </a:r>
            <a:r>
              <a:rPr lang="en-CA" altLang="en-US" sz="2800" i="0">
                <a:solidFill>
                  <a:schemeClr val="accent1"/>
                </a:solidFill>
              </a:rPr>
              <a:t>;     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};</a:t>
            </a:r>
          </a:p>
        </p:txBody>
      </p:sp>
      <p:sp>
        <p:nvSpPr>
          <p:cNvPr id="26663" name="Rectangle 65"/>
          <p:cNvSpPr>
            <a:spLocks noChangeArrowheads="1"/>
          </p:cNvSpPr>
          <p:nvPr/>
        </p:nvSpPr>
        <p:spPr bwMode="auto">
          <a:xfrm>
            <a:off x="685800" y="5029200"/>
            <a:ext cx="891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Simpler C notation available.</a:t>
            </a:r>
          </a:p>
        </p:txBody>
      </p:sp>
      <p:sp>
        <p:nvSpPr>
          <p:cNvPr id="26664" name="Rectangle 38"/>
          <p:cNvSpPr>
            <a:spLocks noChangeArrowheads="1"/>
          </p:cNvSpPr>
          <p:nvPr/>
        </p:nvSpPr>
        <p:spPr bwMode="auto">
          <a:xfrm>
            <a:off x="3340100" y="7747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Lets do it in C first (Sorry it is better).</a:t>
            </a:r>
            <a:endParaRPr lang="en-CA" altLang="en-US" sz="2800" i="0">
              <a:solidFill>
                <a:schemeClr val="accent1"/>
              </a:solidFill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473450" y="2578100"/>
            <a:ext cx="1098550" cy="1049338"/>
            <a:chOff x="533400" y="4025721"/>
            <a:chExt cx="1098316" cy="1048901"/>
          </a:xfrm>
        </p:grpSpPr>
        <p:sp>
          <p:nvSpPr>
            <p:cNvPr id="26670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6671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26666" name="Rectangle 60"/>
          <p:cNvSpPr>
            <a:spLocks noChangeArrowheads="1"/>
          </p:cNvSpPr>
          <p:nvPr/>
        </p:nvSpPr>
        <p:spPr bwMode="auto">
          <a:xfrm>
            <a:off x="3778250" y="2744788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cxnSp>
        <p:nvCxnSpPr>
          <p:cNvPr id="26667" name="Straight Arrow Connector 28"/>
          <p:cNvCxnSpPr>
            <a:cxnSpLocks noChangeShapeType="1"/>
          </p:cNvCxnSpPr>
          <p:nvPr/>
        </p:nvCxnSpPr>
        <p:spPr bwMode="auto">
          <a:xfrm flipV="1">
            <a:off x="4010025" y="2225675"/>
            <a:ext cx="1019175" cy="519113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3505200" y="2473325"/>
            <a:ext cx="1020763" cy="841375"/>
          </a:xfrm>
          <a:prstGeom prst="ellipse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3505200" y="2473325"/>
            <a:ext cx="1020763" cy="841375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3" grpId="0" animBg="1"/>
      <p:bldP spid="64" grpId="0"/>
      <p:bldP spid="65" grpId="0"/>
      <p:bldP spid="71" grpId="0"/>
      <p:bldP spid="72" grpId="0" animBg="1"/>
      <p:bldP spid="73" grpId="0"/>
      <p:bldP spid="74" grpId="0"/>
      <p:bldP spid="77" grpId="0" animBg="1"/>
      <p:bldP spid="78" grpId="0"/>
      <p:bldP spid="79" grpId="0"/>
      <p:bldP spid="80" grpId="0" animBg="1"/>
      <p:bldP spid="46" grpId="0"/>
      <p:bldP spid="47" grpId="0"/>
      <p:bldP spid="48" grpId="0"/>
      <p:bldP spid="49" grpId="0"/>
      <p:bldP spid="50" grpId="0"/>
      <p:bldP spid="51" grpId="0"/>
      <p:bldP spid="68" grpId="0" animBg="1"/>
      <p:bldP spid="68" grpId="1" animBg="1"/>
      <p:bldP spid="76" grpId="0" animBg="1"/>
      <p:bldP spid="76" grpId="1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801688"/>
            <a:ext cx="8686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Positions/Pointers: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Implementations of Positions/Pointers</a:t>
            </a:r>
          </a:p>
        </p:txBody>
      </p:sp>
      <p:sp>
        <p:nvSpPr>
          <p:cNvPr id="27652" name="Rectangle 26"/>
          <p:cNvSpPr>
            <a:spLocks noChangeArrowheads="1"/>
          </p:cNvSpPr>
          <p:nvPr/>
        </p:nvSpPr>
        <p:spPr bwMode="auto">
          <a:xfrm>
            <a:off x="762000" y="1447800"/>
            <a:ext cx="6705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struct Node {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E </a:t>
            </a:r>
            <a:r>
              <a:rPr lang="en-CA" altLang="en-US" sz="2800">
                <a:solidFill>
                  <a:schemeClr val="accent1"/>
                </a:solidFill>
              </a:rPr>
              <a:t>element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Node *</a:t>
            </a:r>
            <a:r>
              <a:rPr lang="en-CA" altLang="en-US" sz="2800">
                <a:solidFill>
                  <a:schemeClr val="accent1"/>
                </a:solidFill>
              </a:rPr>
              <a:t>next</a:t>
            </a:r>
            <a:r>
              <a:rPr lang="en-CA" altLang="en-US" sz="2800" i="0">
                <a:solidFill>
                  <a:schemeClr val="accent1"/>
                </a:solidFill>
              </a:rPr>
              <a:t>;     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};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29200" y="1620838"/>
            <a:ext cx="1371600" cy="882650"/>
            <a:chOff x="990600" y="2535887"/>
            <a:chExt cx="1371600" cy="881308"/>
          </a:xfrm>
        </p:grpSpPr>
        <p:sp>
          <p:nvSpPr>
            <p:cNvPr id="27694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27695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7696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7697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sp>
        <p:nvSpPr>
          <p:cNvPr id="27654" name="Rectangle 38"/>
          <p:cNvSpPr>
            <a:spLocks noChangeArrowheads="1"/>
          </p:cNvSpPr>
          <p:nvPr/>
        </p:nvSpPr>
        <p:spPr bwMode="auto">
          <a:xfrm>
            <a:off x="3340100" y="7747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Lets do it in C first (Sorry it is better).</a:t>
            </a:r>
            <a:endParaRPr lang="en-CA" altLang="en-US" sz="2800" i="0">
              <a:solidFill>
                <a:schemeClr val="accent1"/>
              </a:solidFill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473450" y="2578100"/>
            <a:ext cx="1098550" cy="1049338"/>
            <a:chOff x="533400" y="4025721"/>
            <a:chExt cx="1098316" cy="1048901"/>
          </a:xfrm>
        </p:grpSpPr>
        <p:sp>
          <p:nvSpPr>
            <p:cNvPr id="27692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7693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27656" name="Rectangle 20"/>
          <p:cNvSpPr>
            <a:spLocks noChangeArrowheads="1"/>
          </p:cNvSpPr>
          <p:nvPr/>
        </p:nvSpPr>
        <p:spPr bwMode="auto">
          <a:xfrm>
            <a:off x="5867400" y="6334125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rgbClr val="FF0000"/>
                </a:solidFill>
              </a:rPr>
              <a:t>Keep track of types!</a:t>
            </a:r>
          </a:p>
        </p:txBody>
      </p:sp>
      <p:sp>
        <p:nvSpPr>
          <p:cNvPr id="27657" name="Rectangle 60"/>
          <p:cNvSpPr>
            <a:spLocks noChangeArrowheads="1"/>
          </p:cNvSpPr>
          <p:nvPr/>
        </p:nvSpPr>
        <p:spPr bwMode="auto">
          <a:xfrm>
            <a:off x="5038725" y="2462213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7658" name="Rectangle 60"/>
          <p:cNvSpPr>
            <a:spLocks noChangeArrowheads="1"/>
          </p:cNvSpPr>
          <p:nvPr/>
        </p:nvSpPr>
        <p:spPr bwMode="auto">
          <a:xfrm>
            <a:off x="3778250" y="2744788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7659" name="Rectangle 25"/>
          <p:cNvSpPr>
            <a:spLocks noChangeArrowheads="1"/>
          </p:cNvSpPr>
          <p:nvPr/>
        </p:nvSpPr>
        <p:spPr bwMode="auto">
          <a:xfrm>
            <a:off x="5245100" y="1676400"/>
            <a:ext cx="92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5</a:t>
            </a:r>
          </a:p>
        </p:txBody>
      </p:sp>
      <p:cxnSp>
        <p:nvCxnSpPr>
          <p:cNvPr id="27660" name="Straight Arrow Connector 28"/>
          <p:cNvCxnSpPr>
            <a:cxnSpLocks noChangeShapeType="1"/>
          </p:cNvCxnSpPr>
          <p:nvPr/>
        </p:nvCxnSpPr>
        <p:spPr bwMode="auto">
          <a:xfrm flipV="1">
            <a:off x="4010025" y="2225675"/>
            <a:ext cx="1019175" cy="519113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6858000" y="1625600"/>
            <a:ext cx="1371600" cy="1117600"/>
            <a:chOff x="6858000" y="1626096"/>
            <a:chExt cx="1371600" cy="1117104"/>
          </a:xfrm>
        </p:grpSpPr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6858000" y="1626096"/>
              <a:ext cx="1371600" cy="881308"/>
              <a:chOff x="990600" y="2535887"/>
              <a:chExt cx="1371600" cy="881308"/>
            </a:xfrm>
          </p:grpSpPr>
          <p:sp>
            <p:nvSpPr>
              <p:cNvPr id="27688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27689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27690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27691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sp>
          <p:nvSpPr>
            <p:cNvPr id="27687" name="Rectangle 60"/>
            <p:cNvSpPr>
              <a:spLocks noChangeArrowheads="1"/>
            </p:cNvSpPr>
            <p:nvPr/>
          </p:nvSpPr>
          <p:spPr bwMode="auto">
            <a:xfrm>
              <a:off x="6866787" y="2466201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2182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854700" y="1792288"/>
            <a:ext cx="1003300" cy="277812"/>
            <a:chOff x="5854148" y="1792356"/>
            <a:chExt cx="1003852" cy="276999"/>
          </a:xfrm>
        </p:grpSpPr>
        <p:sp>
          <p:nvSpPr>
            <p:cNvPr id="27684" name="Rectangle 60"/>
            <p:cNvSpPr>
              <a:spLocks noChangeArrowheads="1"/>
            </p:cNvSpPr>
            <p:nvPr/>
          </p:nvSpPr>
          <p:spPr bwMode="auto">
            <a:xfrm>
              <a:off x="5854148" y="1792356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2182</a:t>
              </a:r>
            </a:p>
          </p:txBody>
        </p:sp>
        <p:cxnSp>
          <p:nvCxnSpPr>
            <p:cNvPr id="27685" name="Straight Arrow Connector 39"/>
            <p:cNvCxnSpPr>
              <a:cxnSpLocks noChangeShapeType="1"/>
            </p:cNvCxnSpPr>
            <p:nvPr/>
          </p:nvCxnSpPr>
          <p:spPr bwMode="auto">
            <a:xfrm flipV="1">
              <a:off x="6172200" y="1966502"/>
              <a:ext cx="685800" cy="102853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663" name="Oval 42"/>
          <p:cNvSpPr>
            <a:spLocks noChangeArrowheads="1"/>
          </p:cNvSpPr>
          <p:nvPr/>
        </p:nvSpPr>
        <p:spPr bwMode="auto">
          <a:xfrm>
            <a:off x="7397750" y="1524000"/>
            <a:ext cx="1020763" cy="841375"/>
          </a:xfrm>
          <a:prstGeom prst="ellipse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27664" name="Rectangle 53"/>
          <p:cNvSpPr>
            <a:spLocks noChangeArrowheads="1"/>
          </p:cNvSpPr>
          <p:nvPr/>
        </p:nvSpPr>
        <p:spPr bwMode="auto">
          <a:xfrm>
            <a:off x="1557338" y="3759200"/>
            <a:ext cx="982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head</a:t>
            </a:r>
          </a:p>
        </p:txBody>
      </p:sp>
      <p:sp>
        <p:nvSpPr>
          <p:cNvPr id="27665" name="Rectangle 54"/>
          <p:cNvSpPr>
            <a:spLocks noChangeArrowheads="1"/>
          </p:cNvSpPr>
          <p:nvPr/>
        </p:nvSpPr>
        <p:spPr bwMode="auto">
          <a:xfrm>
            <a:off x="2578100" y="3733800"/>
            <a:ext cx="971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.next</a:t>
            </a:r>
          </a:p>
        </p:txBody>
      </p:sp>
      <p:sp>
        <p:nvSpPr>
          <p:cNvPr id="27666" name="Rectangle 55"/>
          <p:cNvSpPr>
            <a:spLocks noChangeArrowheads="1"/>
          </p:cNvSpPr>
          <p:nvPr/>
        </p:nvSpPr>
        <p:spPr bwMode="auto">
          <a:xfrm>
            <a:off x="1231900" y="3719513"/>
            <a:ext cx="1482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i="0">
                <a:solidFill>
                  <a:schemeClr val="accent1"/>
                </a:solidFill>
              </a:rPr>
              <a:t>(</a:t>
            </a:r>
            <a:r>
              <a:rPr lang="en-CA" altLang="en-US">
                <a:solidFill>
                  <a:schemeClr val="accent1"/>
                </a:solidFill>
              </a:rPr>
              <a:t>*        </a:t>
            </a:r>
            <a:r>
              <a:rPr lang="en-CA" altLang="en-US" i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7667" name="Rectangle 56"/>
          <p:cNvSpPr>
            <a:spLocks noChangeArrowheads="1"/>
          </p:cNvSpPr>
          <p:nvPr/>
        </p:nvSpPr>
        <p:spPr bwMode="auto">
          <a:xfrm>
            <a:off x="838200" y="3719513"/>
            <a:ext cx="3022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i="0">
                <a:solidFill>
                  <a:schemeClr val="accent1"/>
                </a:solidFill>
              </a:rPr>
              <a:t>(*                      )</a:t>
            </a:r>
          </a:p>
        </p:txBody>
      </p:sp>
      <p:sp>
        <p:nvSpPr>
          <p:cNvPr id="27668" name="Rectangle 62"/>
          <p:cNvSpPr>
            <a:spLocks noChangeArrowheads="1"/>
          </p:cNvSpPr>
          <p:nvPr/>
        </p:nvSpPr>
        <p:spPr bwMode="auto">
          <a:xfrm>
            <a:off x="3575050" y="3744913"/>
            <a:ext cx="9715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.next</a:t>
            </a:r>
          </a:p>
        </p:txBody>
      </p:sp>
      <p:sp>
        <p:nvSpPr>
          <p:cNvPr id="27669" name="Rectangle 64"/>
          <p:cNvSpPr>
            <a:spLocks noChangeArrowheads="1"/>
          </p:cNvSpPr>
          <p:nvPr/>
        </p:nvSpPr>
        <p:spPr bwMode="auto">
          <a:xfrm>
            <a:off x="2166938" y="4381500"/>
            <a:ext cx="9826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head</a:t>
            </a:r>
          </a:p>
        </p:txBody>
      </p:sp>
      <p:sp>
        <p:nvSpPr>
          <p:cNvPr id="27670" name="Rectangle 65"/>
          <p:cNvSpPr>
            <a:spLocks noChangeArrowheads="1"/>
          </p:cNvSpPr>
          <p:nvPr/>
        </p:nvSpPr>
        <p:spPr bwMode="auto">
          <a:xfrm>
            <a:off x="3187700" y="4356100"/>
            <a:ext cx="1108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.next;</a:t>
            </a:r>
          </a:p>
        </p:txBody>
      </p:sp>
      <p:sp>
        <p:nvSpPr>
          <p:cNvPr id="27671" name="Rectangle 66"/>
          <p:cNvSpPr>
            <a:spLocks noChangeArrowheads="1"/>
          </p:cNvSpPr>
          <p:nvPr/>
        </p:nvSpPr>
        <p:spPr bwMode="auto">
          <a:xfrm>
            <a:off x="1841500" y="4343400"/>
            <a:ext cx="1482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i="0">
                <a:solidFill>
                  <a:schemeClr val="accent1"/>
                </a:solidFill>
              </a:rPr>
              <a:t>(</a:t>
            </a:r>
            <a:r>
              <a:rPr lang="en-CA" altLang="en-US">
                <a:solidFill>
                  <a:schemeClr val="accent1"/>
                </a:solidFill>
              </a:rPr>
              <a:t>*        </a:t>
            </a:r>
            <a:r>
              <a:rPr lang="en-CA" altLang="en-US" i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7672" name="Rectangle 71"/>
          <p:cNvSpPr>
            <a:spLocks noChangeArrowheads="1"/>
          </p:cNvSpPr>
          <p:nvPr/>
        </p:nvSpPr>
        <p:spPr bwMode="auto">
          <a:xfrm>
            <a:off x="1252538" y="4356100"/>
            <a:ext cx="461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=</a:t>
            </a:r>
          </a:p>
        </p:txBody>
      </p:sp>
      <p:sp>
        <p:nvSpPr>
          <p:cNvPr id="27673" name="Rectangle 60"/>
          <p:cNvSpPr>
            <a:spLocks noChangeArrowheads="1"/>
          </p:cNvSpPr>
          <p:nvPr/>
        </p:nvSpPr>
        <p:spPr bwMode="auto">
          <a:xfrm>
            <a:off x="7691438" y="1790700"/>
            <a:ext cx="461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2182</a:t>
            </a:r>
          </a:p>
        </p:txBody>
      </p:sp>
      <p:sp>
        <p:nvSpPr>
          <p:cNvPr id="27674" name="Freeform 13"/>
          <p:cNvSpPr>
            <a:spLocks/>
          </p:cNvSpPr>
          <p:nvPr/>
        </p:nvSpPr>
        <p:spPr bwMode="auto">
          <a:xfrm>
            <a:off x="7505700" y="1941513"/>
            <a:ext cx="800100" cy="850900"/>
          </a:xfrm>
          <a:custGeom>
            <a:avLst/>
            <a:gdLst>
              <a:gd name="T0" fmla="*/ 520632 w 800126"/>
              <a:gd name="T1" fmla="*/ 0 h 851123"/>
              <a:gd name="T2" fmla="*/ 799996 w 800126"/>
              <a:gd name="T3" fmla="*/ 469408 h 851123"/>
              <a:gd name="T4" fmla="*/ 507932 w 800126"/>
              <a:gd name="T5" fmla="*/ 850008 h 851123"/>
              <a:gd name="T6" fmla="*/ 0 w 800126"/>
              <a:gd name="T7" fmla="*/ 507468 h 8511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0126" h="851123">
                <a:moveTo>
                  <a:pt x="520700" y="0"/>
                </a:moveTo>
                <a:cubicBezTo>
                  <a:pt x="679450" y="182033"/>
                  <a:pt x="802217" y="328083"/>
                  <a:pt x="800100" y="469900"/>
                </a:cubicBezTo>
                <a:cubicBezTo>
                  <a:pt x="797983" y="611717"/>
                  <a:pt x="641350" y="844550"/>
                  <a:pt x="508000" y="850900"/>
                </a:cubicBezTo>
                <a:cubicBezTo>
                  <a:pt x="374650" y="857250"/>
                  <a:pt x="0" y="728133"/>
                  <a:pt x="0" y="508000"/>
                </a:cubicBezTo>
              </a:path>
            </a:pathLst>
          </a:custGeom>
          <a:noFill/>
          <a:ln w="25400">
            <a:solidFill>
              <a:schemeClr val="hlink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Oval 48"/>
          <p:cNvSpPr>
            <a:spLocks noChangeArrowheads="1"/>
          </p:cNvSpPr>
          <p:nvPr/>
        </p:nvSpPr>
        <p:spPr bwMode="auto">
          <a:xfrm>
            <a:off x="5613400" y="1482725"/>
            <a:ext cx="1020763" cy="841375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724400" y="4178300"/>
            <a:ext cx="42814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C does a lot of other great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things with pointers</a:t>
            </a:r>
            <a:br>
              <a:rPr lang="en-CA" altLang="en-US" sz="2800" i="0"/>
            </a:br>
            <a:r>
              <a:rPr lang="en-CA" altLang="en-US" sz="2800" i="0"/>
              <a:t>   but lets move on.</a:t>
            </a:r>
          </a:p>
        </p:txBody>
      </p:sp>
      <p:sp>
        <p:nvSpPr>
          <p:cNvPr id="27677" name="Rectangle 45"/>
          <p:cNvSpPr>
            <a:spLocks noChangeArrowheads="1"/>
          </p:cNvSpPr>
          <p:nvPr/>
        </p:nvSpPr>
        <p:spPr bwMode="auto">
          <a:xfrm>
            <a:off x="838200" y="5473700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head</a:t>
            </a:r>
          </a:p>
        </p:txBody>
      </p:sp>
      <p:sp>
        <p:nvSpPr>
          <p:cNvPr id="27678" name="Rectangle 46"/>
          <p:cNvSpPr>
            <a:spLocks noChangeArrowheads="1"/>
          </p:cNvSpPr>
          <p:nvPr/>
        </p:nvSpPr>
        <p:spPr bwMode="auto">
          <a:xfrm>
            <a:off x="1668463" y="5486400"/>
            <a:ext cx="1279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  <a:cs typeface="Times New Roman" pitchFamily="18" charset="0"/>
              </a:rPr>
              <a:t>→</a:t>
            </a:r>
            <a:r>
              <a:rPr lang="en-CA" altLang="en-US">
                <a:solidFill>
                  <a:schemeClr val="accent1"/>
                </a:solidFill>
              </a:rPr>
              <a:t>next</a:t>
            </a:r>
          </a:p>
        </p:txBody>
      </p:sp>
      <p:sp>
        <p:nvSpPr>
          <p:cNvPr id="27679" name="Rectangle 47"/>
          <p:cNvSpPr>
            <a:spLocks noChangeArrowheads="1"/>
          </p:cNvSpPr>
          <p:nvPr/>
        </p:nvSpPr>
        <p:spPr bwMode="auto">
          <a:xfrm>
            <a:off x="2762250" y="5499100"/>
            <a:ext cx="1279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  <a:cs typeface="Times New Roman" pitchFamily="18" charset="0"/>
              </a:rPr>
              <a:t>→</a:t>
            </a:r>
            <a:r>
              <a:rPr lang="en-CA" altLang="en-US">
                <a:solidFill>
                  <a:schemeClr val="accent1"/>
                </a:solidFill>
              </a:rPr>
              <a:t>next</a:t>
            </a:r>
          </a:p>
        </p:txBody>
      </p:sp>
      <p:sp>
        <p:nvSpPr>
          <p:cNvPr id="27680" name="Rectangle 48"/>
          <p:cNvSpPr>
            <a:spLocks noChangeArrowheads="1"/>
          </p:cNvSpPr>
          <p:nvPr/>
        </p:nvSpPr>
        <p:spPr bwMode="auto">
          <a:xfrm>
            <a:off x="1839913" y="6121400"/>
            <a:ext cx="982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head</a:t>
            </a:r>
          </a:p>
        </p:txBody>
      </p:sp>
      <p:sp>
        <p:nvSpPr>
          <p:cNvPr id="27681" name="Rectangle 50"/>
          <p:cNvSpPr>
            <a:spLocks noChangeArrowheads="1"/>
          </p:cNvSpPr>
          <p:nvPr/>
        </p:nvSpPr>
        <p:spPr bwMode="auto">
          <a:xfrm>
            <a:off x="2695575" y="6121400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  <a:cs typeface="Times New Roman" pitchFamily="18" charset="0"/>
              </a:rPr>
              <a:t>→</a:t>
            </a:r>
            <a:r>
              <a:rPr lang="en-CA" altLang="en-US">
                <a:solidFill>
                  <a:schemeClr val="accent1"/>
                </a:solidFill>
              </a:rPr>
              <a:t>next;</a:t>
            </a:r>
          </a:p>
        </p:txBody>
      </p:sp>
      <p:sp>
        <p:nvSpPr>
          <p:cNvPr id="27682" name="Rectangle 51"/>
          <p:cNvSpPr>
            <a:spLocks noChangeArrowheads="1"/>
          </p:cNvSpPr>
          <p:nvPr/>
        </p:nvSpPr>
        <p:spPr bwMode="auto">
          <a:xfrm>
            <a:off x="1339850" y="6108700"/>
            <a:ext cx="461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=</a:t>
            </a:r>
          </a:p>
        </p:txBody>
      </p:sp>
      <p:sp>
        <p:nvSpPr>
          <p:cNvPr id="27683" name="Rectangle 52"/>
          <p:cNvSpPr>
            <a:spLocks noChangeArrowheads="1"/>
          </p:cNvSpPr>
          <p:nvPr/>
        </p:nvSpPr>
        <p:spPr bwMode="auto">
          <a:xfrm>
            <a:off x="685800" y="5029200"/>
            <a:ext cx="891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Simpler C notation available.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801688"/>
            <a:ext cx="8686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Objects/Structure: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Implementations of Positions/Pointers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2000" y="1447800"/>
            <a:ext cx="3276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class Node {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E </a:t>
            </a:r>
            <a:r>
              <a:rPr lang="en-CA" altLang="en-US" sz="2800">
                <a:solidFill>
                  <a:schemeClr val="accent1"/>
                </a:solidFill>
              </a:rPr>
              <a:t>element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Node </a:t>
            </a:r>
            <a:r>
              <a:rPr lang="en-CA" altLang="en-US" sz="2800">
                <a:solidFill>
                  <a:schemeClr val="accent1"/>
                </a:solidFill>
              </a:rPr>
              <a:t>next</a:t>
            </a:r>
            <a:r>
              <a:rPr lang="en-CA" altLang="en-US" sz="2800" i="0">
                <a:solidFill>
                  <a:schemeClr val="accent1"/>
                </a:solidFill>
              </a:rPr>
              <a:t>;     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}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29200" y="1620838"/>
            <a:ext cx="1371600" cy="882650"/>
            <a:chOff x="990600" y="2535887"/>
            <a:chExt cx="1371600" cy="881308"/>
          </a:xfrm>
        </p:grpSpPr>
        <p:sp>
          <p:nvSpPr>
            <p:cNvPr id="28683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28684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8685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8686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57200" y="3263900"/>
            <a:ext cx="891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In Java it is called a </a:t>
            </a:r>
            <a:r>
              <a:rPr lang="en-CA" altLang="en-US" sz="2800" i="0">
                <a:solidFill>
                  <a:schemeClr val="tx2"/>
                </a:solidFill>
              </a:rPr>
              <a:t>class</a:t>
            </a:r>
            <a:r>
              <a:rPr lang="en-CA" altLang="en-US" sz="2800" i="0"/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   is instantiated by an </a:t>
            </a:r>
            <a:r>
              <a:rPr lang="en-CA" altLang="en-US" sz="2800" i="0">
                <a:solidFill>
                  <a:schemeClr val="tx2"/>
                </a:solidFill>
              </a:rPr>
              <a:t>object</a:t>
            </a:r>
            <a:r>
              <a:rPr lang="en-CA" altLang="en-US" sz="2800" i="0"/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   and can include </a:t>
            </a:r>
            <a:r>
              <a:rPr lang="en-CA" altLang="en-US" sz="2800" i="0">
                <a:solidFill>
                  <a:schemeClr val="tx2"/>
                </a:solidFill>
              </a:rPr>
              <a:t>data and methods (actions)</a:t>
            </a:r>
            <a:r>
              <a:rPr lang="en-CA" altLang="en-US" sz="2800" i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The semicolon after a class declaration is removed.</a:t>
            </a:r>
          </a:p>
        </p:txBody>
      </p:sp>
      <p:sp>
        <p:nvSpPr>
          <p:cNvPr id="28679" name="Rectangle 37"/>
          <p:cNvSpPr>
            <a:spLocks noChangeArrowheads="1"/>
          </p:cNvSpPr>
          <p:nvPr/>
        </p:nvSpPr>
        <p:spPr bwMode="auto">
          <a:xfrm>
            <a:off x="5867400" y="6334125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rgbClr val="FF0000"/>
                </a:solidFill>
              </a:rPr>
              <a:t>Keep track of types!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340100" y="7747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Now lets redo it in Java.</a:t>
            </a:r>
            <a:endParaRPr lang="en-CA" altLang="en-US" sz="2800" i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267200" y="2398713"/>
            <a:ext cx="6858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Sorry I have ignored words like </a:t>
            </a:r>
            <a:br>
              <a:rPr lang="en-CA" altLang="en-US" sz="2800" i="0"/>
            </a:br>
            <a:r>
              <a:rPr lang="en-CA" altLang="en-US" sz="2800" i="0"/>
              <a:t>     </a:t>
            </a:r>
            <a:r>
              <a:rPr lang="en-CA" altLang="en-US" sz="2800">
                <a:solidFill>
                  <a:schemeClr val="accent1"/>
                </a:solidFill>
              </a:rPr>
              <a:t>private</a:t>
            </a:r>
            <a:r>
              <a:rPr lang="en-CA" altLang="en-US" sz="2800" i="0">
                <a:solidFill>
                  <a:schemeClr val="accent1"/>
                </a:solidFill>
              </a:rPr>
              <a:t> </a:t>
            </a:r>
            <a:r>
              <a:rPr lang="en-CA" altLang="en-US" sz="2800" i="0"/>
              <a:t>and </a:t>
            </a:r>
            <a:r>
              <a:rPr lang="en-CA" altLang="en-US" sz="2800">
                <a:solidFill>
                  <a:schemeClr val="accent1"/>
                </a:solidFill>
              </a:rPr>
              <a:t>static</a:t>
            </a:r>
            <a:r>
              <a:rPr lang="en-CA" altLang="en-US" sz="2800" i="0"/>
              <a:t>.</a:t>
            </a:r>
            <a:endParaRPr lang="en-CA" altLang="en-US" sz="2800" i="0">
              <a:solidFill>
                <a:schemeClr val="accent1"/>
              </a:solidFill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397000" y="2879725"/>
            <a:ext cx="381000" cy="320675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801688"/>
            <a:ext cx="8686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Objects/Structure: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Implementations of Positions/Pointers</a:t>
            </a:r>
          </a:p>
        </p:txBody>
      </p:sp>
      <p:sp>
        <p:nvSpPr>
          <p:cNvPr id="29700" name="Rectangle 26"/>
          <p:cNvSpPr>
            <a:spLocks noChangeArrowheads="1"/>
          </p:cNvSpPr>
          <p:nvPr/>
        </p:nvSpPr>
        <p:spPr bwMode="auto">
          <a:xfrm>
            <a:off x="762000" y="1447800"/>
            <a:ext cx="3276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class Node {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E </a:t>
            </a:r>
            <a:r>
              <a:rPr lang="en-CA" altLang="en-US" sz="2800">
                <a:solidFill>
                  <a:schemeClr val="accent1"/>
                </a:solidFill>
              </a:rPr>
              <a:t>element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Node </a:t>
            </a:r>
            <a:r>
              <a:rPr lang="en-CA" altLang="en-US" sz="2800">
                <a:solidFill>
                  <a:schemeClr val="accent1"/>
                </a:solidFill>
              </a:rPr>
              <a:t>next</a:t>
            </a:r>
            <a:r>
              <a:rPr lang="en-CA" altLang="en-US" sz="2800" i="0">
                <a:solidFill>
                  <a:schemeClr val="accent1"/>
                </a:solidFill>
              </a:rPr>
              <a:t>;     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}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029200" y="1620838"/>
            <a:ext cx="1371600" cy="882650"/>
            <a:chOff x="990600" y="2535887"/>
            <a:chExt cx="1371600" cy="881308"/>
          </a:xfrm>
        </p:grpSpPr>
        <p:sp>
          <p:nvSpPr>
            <p:cNvPr id="29723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29724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9725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9726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57200" y="32639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The key difference is that there is no </a:t>
            </a:r>
            <a:r>
              <a:rPr lang="en-CA" altLang="en-US" sz="2800" i="0">
                <a:solidFill>
                  <a:schemeClr val="accent1"/>
                </a:solidFill>
              </a:rPr>
              <a:t>*</a:t>
            </a:r>
            <a:r>
              <a:rPr lang="en-CA" altLang="en-US" sz="2800" i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To me, this means that a </a:t>
            </a:r>
            <a:r>
              <a:rPr lang="en-CA" altLang="en-US" sz="2800" i="0">
                <a:solidFill>
                  <a:srgbClr val="FFC000"/>
                </a:solidFill>
              </a:rPr>
              <a:t>Node </a:t>
            </a:r>
            <a:r>
              <a:rPr lang="en-CA" altLang="en-US" sz="2800" i="0">
                <a:solidFill>
                  <a:srgbClr val="FF0000"/>
                </a:solidFill>
              </a:rPr>
              <a:t>contains</a:t>
            </a:r>
            <a:r>
              <a:rPr lang="en-CA" altLang="en-US" sz="2800" i="0"/>
              <a:t> a </a:t>
            </a:r>
            <a:r>
              <a:rPr lang="en-CA" altLang="en-US" sz="2800" i="0">
                <a:solidFill>
                  <a:srgbClr val="FFC000"/>
                </a:solidFill>
              </a:rPr>
              <a:t>node</a:t>
            </a:r>
            <a:r>
              <a:rPr lang="en-CA" altLang="en-US" sz="2800" i="0"/>
              <a:t>.</a:t>
            </a:r>
          </a:p>
        </p:txBody>
      </p:sp>
      <p:sp>
        <p:nvSpPr>
          <p:cNvPr id="29703" name="Rectangle 37"/>
          <p:cNvSpPr>
            <a:spLocks noChangeArrowheads="1"/>
          </p:cNvSpPr>
          <p:nvPr/>
        </p:nvSpPr>
        <p:spPr bwMode="auto">
          <a:xfrm>
            <a:off x="5867400" y="6334125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rgbClr val="FF0000"/>
                </a:solidFill>
              </a:rPr>
              <a:t>Keep track of types!</a:t>
            </a:r>
          </a:p>
        </p:txBody>
      </p:sp>
      <p:sp>
        <p:nvSpPr>
          <p:cNvPr id="29704" name="Rectangle 38"/>
          <p:cNvSpPr>
            <a:spLocks noChangeArrowheads="1"/>
          </p:cNvSpPr>
          <p:nvPr/>
        </p:nvSpPr>
        <p:spPr bwMode="auto">
          <a:xfrm>
            <a:off x="3340100" y="7747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Now lets redo it in Java.</a:t>
            </a:r>
            <a:endParaRPr lang="en-CA" altLang="en-US" sz="2800" i="0">
              <a:solidFill>
                <a:schemeClr val="accent1"/>
              </a:solidFill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2133600" y="2438400"/>
            <a:ext cx="381000" cy="320675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786438" y="1693863"/>
            <a:ext cx="538162" cy="409575"/>
            <a:chOff x="990600" y="2535887"/>
            <a:chExt cx="1371600" cy="820434"/>
          </a:xfrm>
        </p:grpSpPr>
        <p:sp>
          <p:nvSpPr>
            <p:cNvPr id="29719" name="Rectangle 59"/>
            <p:cNvSpPr>
              <a:spLocks noChangeArrowheads="1"/>
            </p:cNvSpPr>
            <p:nvPr/>
          </p:nvSpPr>
          <p:spPr bwMode="auto">
            <a:xfrm>
              <a:off x="990600" y="3140195"/>
              <a:ext cx="715672" cy="216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>
                  <a:solidFill>
                    <a:schemeClr val="accent2"/>
                  </a:solidFill>
                </a:rPr>
                <a:t>element</a:t>
              </a:r>
            </a:p>
          </p:txBody>
        </p:sp>
        <p:sp>
          <p:nvSpPr>
            <p:cNvPr id="17" name="Rectangle 82"/>
            <p:cNvSpPr>
              <a:spLocks noChangeArrowheads="1"/>
            </p:cNvSpPr>
            <p:nvPr/>
          </p:nvSpPr>
          <p:spPr bwMode="auto">
            <a:xfrm>
              <a:off x="1075565" y="2535887"/>
              <a:ext cx="643319" cy="59147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1050">
                <a:solidFill>
                  <a:schemeClr val="accent2"/>
                </a:solidFill>
              </a:endParaRPr>
            </a:p>
          </p:txBody>
        </p:sp>
        <p:sp>
          <p:nvSpPr>
            <p:cNvPr id="18" name="Rectangle 83"/>
            <p:cNvSpPr>
              <a:spLocks noChangeArrowheads="1"/>
            </p:cNvSpPr>
            <p:nvPr/>
          </p:nvSpPr>
          <p:spPr bwMode="auto">
            <a:xfrm>
              <a:off x="1718884" y="2535887"/>
              <a:ext cx="643316" cy="59147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solidFill>
                  <a:schemeClr val="accent2"/>
                </a:solidFill>
              </a:endParaRPr>
            </a:p>
          </p:txBody>
        </p:sp>
        <p:sp>
          <p:nvSpPr>
            <p:cNvPr id="29722" name="Rectangle 59"/>
            <p:cNvSpPr>
              <a:spLocks noChangeArrowheads="1"/>
            </p:cNvSpPr>
            <p:nvPr/>
          </p:nvSpPr>
          <p:spPr bwMode="auto">
            <a:xfrm>
              <a:off x="1825080" y="3136072"/>
              <a:ext cx="384417" cy="216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>
                  <a:solidFill>
                    <a:schemeClr val="accent2"/>
                  </a:solidFill>
                </a:rPr>
                <a:t>next</a:t>
              </a:r>
            </a:p>
          </p:txBody>
        </p:sp>
      </p:grpSp>
      <p:grpSp>
        <p:nvGrpSpPr>
          <p:cNvPr id="5" name="Group 19"/>
          <p:cNvGrpSpPr>
            <a:grpSpLocks noChangeAspect="1"/>
          </p:cNvGrpSpPr>
          <p:nvPr/>
        </p:nvGrpSpPr>
        <p:grpSpPr bwMode="auto">
          <a:xfrm>
            <a:off x="6081713" y="1739900"/>
            <a:ext cx="203200" cy="147638"/>
            <a:chOff x="990600" y="2535887"/>
            <a:chExt cx="1371600" cy="820434"/>
          </a:xfrm>
        </p:grpSpPr>
        <p:sp>
          <p:nvSpPr>
            <p:cNvPr id="29715" name="Rectangle 59"/>
            <p:cNvSpPr>
              <a:spLocks noChangeArrowheads="1"/>
            </p:cNvSpPr>
            <p:nvPr/>
          </p:nvSpPr>
          <p:spPr bwMode="auto">
            <a:xfrm>
              <a:off x="990600" y="3140195"/>
              <a:ext cx="715672" cy="216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>
                  <a:solidFill>
                    <a:srgbClr val="FF0000"/>
                  </a:solidFill>
                </a:rPr>
                <a:t>element</a:t>
              </a:r>
            </a:p>
          </p:txBody>
        </p:sp>
        <p:sp>
          <p:nvSpPr>
            <p:cNvPr id="22" name="Rectangle 82"/>
            <p:cNvSpPr>
              <a:spLocks noChangeArrowheads="1"/>
            </p:cNvSpPr>
            <p:nvPr/>
          </p:nvSpPr>
          <p:spPr bwMode="auto">
            <a:xfrm>
              <a:off x="1076325" y="2535887"/>
              <a:ext cx="642938" cy="591066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1050">
                <a:solidFill>
                  <a:srgbClr val="FF0000"/>
                </a:solidFill>
              </a:endParaRPr>
            </a:p>
          </p:txBody>
        </p:sp>
        <p:sp>
          <p:nvSpPr>
            <p:cNvPr id="23" name="Rectangle 83"/>
            <p:cNvSpPr>
              <a:spLocks noChangeArrowheads="1"/>
            </p:cNvSpPr>
            <p:nvPr/>
          </p:nvSpPr>
          <p:spPr bwMode="auto">
            <a:xfrm>
              <a:off x="1719263" y="2535887"/>
              <a:ext cx="642938" cy="591066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solidFill>
                  <a:srgbClr val="FF0000"/>
                </a:solidFill>
              </a:endParaRPr>
            </a:p>
          </p:txBody>
        </p:sp>
        <p:sp>
          <p:nvSpPr>
            <p:cNvPr id="29718" name="Rectangle 59"/>
            <p:cNvSpPr>
              <a:spLocks noChangeArrowheads="1"/>
            </p:cNvSpPr>
            <p:nvPr/>
          </p:nvSpPr>
          <p:spPr bwMode="auto">
            <a:xfrm>
              <a:off x="1825080" y="3136072"/>
              <a:ext cx="384417" cy="216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>
                  <a:solidFill>
                    <a:srgbClr val="FF0000"/>
                  </a:solidFill>
                </a:rPr>
                <a:t>next</a:t>
              </a:r>
            </a:p>
          </p:txBody>
        </p:sp>
      </p:grpSp>
      <p:pic>
        <p:nvPicPr>
          <p:cNvPr id="28" name="Picture 2" descr="http://img3.wikia.nocookie.net/__cb20100201125525/kongregate/images/d/de/Funx_Recursion_sm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4221163"/>
            <a:ext cx="349885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C:\Users\home\Documents\_Jeff\3101\3D_Recur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4217988"/>
            <a:ext cx="35655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http://arnoldzwicky.s3.amazonaws.com/RecursiveSush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17988"/>
            <a:ext cx="3509963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393700" y="2743200"/>
            <a:ext cx="8355013" cy="4114800"/>
            <a:chOff x="393700" y="2743200"/>
            <a:chExt cx="8355013" cy="4114800"/>
          </a:xfrm>
        </p:grpSpPr>
        <p:pic>
          <p:nvPicPr>
            <p:cNvPr id="29712" name="Picture 5" descr="capture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743200"/>
              <a:ext cx="8355013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3" name="Rectangle 18"/>
            <p:cNvSpPr>
              <a:spLocks noChangeArrowheads="1"/>
            </p:cNvSpPr>
            <p:nvPr/>
          </p:nvSpPr>
          <p:spPr bwMode="auto">
            <a:xfrm rot="8507812">
              <a:off x="2933503" y="3131065"/>
              <a:ext cx="2244725" cy="1117684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29714" name="Rectangle 22"/>
            <p:cNvSpPr>
              <a:spLocks noChangeArrowheads="1"/>
            </p:cNvSpPr>
            <p:nvPr/>
          </p:nvSpPr>
          <p:spPr bwMode="auto">
            <a:xfrm rot="-10769233">
              <a:off x="457200" y="2895600"/>
              <a:ext cx="8228013" cy="3817938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801688"/>
            <a:ext cx="8686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Objects/Structure: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Implementations of Positions/Pointers</a:t>
            </a:r>
          </a:p>
        </p:txBody>
      </p:sp>
      <p:sp>
        <p:nvSpPr>
          <p:cNvPr id="30724" name="Rectangle 26"/>
          <p:cNvSpPr>
            <a:spLocks noChangeArrowheads="1"/>
          </p:cNvSpPr>
          <p:nvPr/>
        </p:nvSpPr>
        <p:spPr bwMode="auto">
          <a:xfrm>
            <a:off x="762000" y="1447800"/>
            <a:ext cx="3276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class Node {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E </a:t>
            </a:r>
            <a:r>
              <a:rPr lang="en-CA" altLang="en-US" sz="2800">
                <a:solidFill>
                  <a:schemeClr val="accent1"/>
                </a:solidFill>
              </a:rPr>
              <a:t>element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Node </a:t>
            </a:r>
            <a:r>
              <a:rPr lang="en-CA" altLang="en-US" sz="2800">
                <a:solidFill>
                  <a:schemeClr val="accent1"/>
                </a:solidFill>
              </a:rPr>
              <a:t>next</a:t>
            </a:r>
            <a:r>
              <a:rPr lang="en-CA" altLang="en-US" sz="2800" i="0">
                <a:solidFill>
                  <a:schemeClr val="accent1"/>
                </a:solidFill>
              </a:rPr>
              <a:t>;     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}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29200" y="1620838"/>
            <a:ext cx="1371600" cy="882650"/>
            <a:chOff x="990600" y="2535887"/>
            <a:chExt cx="1371600" cy="881308"/>
          </a:xfrm>
        </p:grpSpPr>
        <p:sp>
          <p:nvSpPr>
            <p:cNvPr id="30740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30741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0742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0743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57200" y="32639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No surely they just mean that </a:t>
            </a:r>
            <a:br>
              <a:rPr lang="en-CA" altLang="en-US" sz="2800" i="0"/>
            </a:br>
            <a:r>
              <a:rPr lang="en-CA" altLang="en-US" sz="2800" i="0">
                <a:solidFill>
                  <a:schemeClr val="accent1"/>
                </a:solidFill>
              </a:rPr>
              <a:t>Node </a:t>
            </a:r>
            <a:r>
              <a:rPr lang="en-CA" altLang="en-US" sz="2800" i="0"/>
              <a:t>contains a </a:t>
            </a:r>
            <a:r>
              <a:rPr lang="en-CA" altLang="en-US" sz="2800" i="0">
                <a:solidFill>
                  <a:schemeClr val="tx2"/>
                </a:solidFill>
              </a:rPr>
              <a:t>reference/pointer</a:t>
            </a:r>
            <a:r>
              <a:rPr lang="en-CA" altLang="en-US" sz="2800" i="0"/>
              <a:t> to </a:t>
            </a:r>
            <a:r>
              <a:rPr lang="en-CA" altLang="en-US" sz="2800" i="0">
                <a:solidFill>
                  <a:schemeClr val="accent1"/>
                </a:solidFill>
              </a:rPr>
              <a:t>node</a:t>
            </a:r>
            <a:r>
              <a:rPr lang="en-CA" altLang="en-US" sz="2800" i="0"/>
              <a:t>.</a:t>
            </a:r>
          </a:p>
        </p:txBody>
      </p:sp>
      <p:sp>
        <p:nvSpPr>
          <p:cNvPr id="30727" name="Rectangle 37"/>
          <p:cNvSpPr>
            <a:spLocks noChangeArrowheads="1"/>
          </p:cNvSpPr>
          <p:nvPr/>
        </p:nvSpPr>
        <p:spPr bwMode="auto">
          <a:xfrm>
            <a:off x="5867400" y="6334125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rgbClr val="FF0000"/>
                </a:solidFill>
              </a:rPr>
              <a:t>Keep track of types!</a:t>
            </a:r>
          </a:p>
        </p:txBody>
      </p:sp>
      <p:sp>
        <p:nvSpPr>
          <p:cNvPr id="30728" name="Rectangle 38"/>
          <p:cNvSpPr>
            <a:spLocks noChangeArrowheads="1"/>
          </p:cNvSpPr>
          <p:nvPr/>
        </p:nvSpPr>
        <p:spPr bwMode="auto">
          <a:xfrm>
            <a:off x="3340100" y="7747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Now lets redo it in Java.</a:t>
            </a:r>
            <a:endParaRPr lang="en-CA" altLang="en-US" sz="2800" i="0">
              <a:solidFill>
                <a:schemeClr val="accent1"/>
              </a:solidFill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5854700" y="1625600"/>
            <a:ext cx="2374900" cy="1117600"/>
            <a:chOff x="5854700" y="1625600"/>
            <a:chExt cx="2374900" cy="1117600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6858000" y="1625600"/>
              <a:ext cx="1371600" cy="1117600"/>
              <a:chOff x="6858000" y="1626096"/>
              <a:chExt cx="1371600" cy="1117104"/>
            </a:xfrm>
          </p:grpSpPr>
          <p:grpSp>
            <p:nvGrpSpPr>
              <p:cNvPr id="5" name="Group 30"/>
              <p:cNvGrpSpPr>
                <a:grpSpLocks/>
              </p:cNvGrpSpPr>
              <p:nvPr/>
            </p:nvGrpSpPr>
            <p:grpSpPr bwMode="auto">
              <a:xfrm>
                <a:off x="6858000" y="1626096"/>
                <a:ext cx="1371600" cy="881308"/>
                <a:chOff x="990600" y="2535887"/>
                <a:chExt cx="1371600" cy="881308"/>
              </a:xfrm>
            </p:grpSpPr>
            <p:sp>
              <p:nvSpPr>
                <p:cNvPr id="30736" name="Rectangle 59"/>
                <p:cNvSpPr>
                  <a:spLocks noChangeArrowheads="1"/>
                </p:cNvSpPr>
                <p:nvPr/>
              </p:nvSpPr>
              <p:spPr bwMode="auto">
                <a:xfrm>
                  <a:off x="990600" y="3140196"/>
                  <a:ext cx="78996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chemeClr val="accent1"/>
                      </a:solidFill>
                    </a:rPr>
                    <a:t>element</a:t>
                  </a:r>
                </a:p>
              </p:txBody>
            </p:sp>
            <p:sp>
              <p:nvSpPr>
                <p:cNvPr id="30737" name="Rectangle 82"/>
                <p:cNvSpPr>
                  <a:spLocks noChangeArrowheads="1"/>
                </p:cNvSpPr>
                <p:nvPr/>
              </p:nvSpPr>
              <p:spPr bwMode="auto">
                <a:xfrm>
                  <a:off x="1077098" y="2535887"/>
                  <a:ext cx="642551" cy="590554"/>
                </a:xfrm>
                <a:prstGeom prst="rect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000"/>
                </a:p>
              </p:txBody>
            </p:sp>
            <p:sp>
              <p:nvSpPr>
                <p:cNvPr id="30738" name="Rectangle 83"/>
                <p:cNvSpPr>
                  <a:spLocks noChangeArrowheads="1"/>
                </p:cNvSpPr>
                <p:nvPr/>
              </p:nvSpPr>
              <p:spPr bwMode="auto">
                <a:xfrm>
                  <a:off x="1719649" y="2535887"/>
                  <a:ext cx="642551" cy="590554"/>
                </a:xfrm>
                <a:prstGeom prst="rect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000"/>
                </a:p>
              </p:txBody>
            </p:sp>
            <p:sp>
              <p:nvSpPr>
                <p:cNvPr id="30739" name="Rectangle 59"/>
                <p:cNvSpPr>
                  <a:spLocks noChangeArrowheads="1"/>
                </p:cNvSpPr>
                <p:nvPr/>
              </p:nvSpPr>
              <p:spPr bwMode="auto">
                <a:xfrm>
                  <a:off x="1825079" y="3136072"/>
                  <a:ext cx="38472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chemeClr val="accent1"/>
                      </a:solidFill>
                    </a:rPr>
                    <a:t>next</a:t>
                  </a:r>
                </a:p>
              </p:txBody>
            </p:sp>
          </p:grpSp>
          <p:sp>
            <p:nvSpPr>
              <p:cNvPr id="30735" name="Rectangle 60"/>
              <p:cNvSpPr>
                <a:spLocks noChangeArrowheads="1"/>
              </p:cNvSpPr>
              <p:nvPr/>
            </p:nvSpPr>
            <p:spPr bwMode="auto">
              <a:xfrm>
                <a:off x="6866787" y="2466201"/>
                <a:ext cx="4616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2"/>
                    </a:solidFill>
                  </a:rPr>
                  <a:t>2182</a:t>
                </a:r>
              </a:p>
            </p:txBody>
          </p:sp>
        </p:grp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5854700" y="1792288"/>
              <a:ext cx="1003300" cy="277812"/>
              <a:chOff x="5854148" y="1792356"/>
              <a:chExt cx="1003852" cy="276999"/>
            </a:xfrm>
          </p:grpSpPr>
          <p:sp>
            <p:nvSpPr>
              <p:cNvPr id="30732" name="Rectangle 60"/>
              <p:cNvSpPr>
                <a:spLocks noChangeArrowheads="1"/>
              </p:cNvSpPr>
              <p:nvPr/>
            </p:nvSpPr>
            <p:spPr bwMode="auto">
              <a:xfrm>
                <a:off x="5854148" y="1792356"/>
                <a:ext cx="4616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2"/>
                    </a:solidFill>
                  </a:rPr>
                  <a:t>2182</a:t>
                </a:r>
              </a:p>
            </p:txBody>
          </p:sp>
          <p:cxnSp>
            <p:nvCxnSpPr>
              <p:cNvPr id="30733" name="Straight Arrow Connector 39"/>
              <p:cNvCxnSpPr>
                <a:cxnSpLocks noChangeShapeType="1"/>
              </p:cNvCxnSpPr>
              <p:nvPr/>
            </p:nvCxnSpPr>
            <p:spPr bwMode="auto">
              <a:xfrm flipV="1">
                <a:off x="6172200" y="1966502"/>
                <a:ext cx="685800" cy="102853"/>
              </a:xfrm>
              <a:prstGeom prst="straightConnector1">
                <a:avLst/>
              </a:prstGeom>
              <a:noFill/>
              <a:ln w="25400" algn="ctr">
                <a:solidFill>
                  <a:schemeClr val="hlink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801688"/>
            <a:ext cx="8686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Objects/Structure: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Implementations of Positions/Pointers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2000" y="1447800"/>
            <a:ext cx="3276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class Node {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E </a:t>
            </a:r>
            <a:r>
              <a:rPr lang="en-CA" altLang="en-US" sz="2800">
                <a:solidFill>
                  <a:schemeClr val="accent1"/>
                </a:solidFill>
              </a:rPr>
              <a:t>element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Node </a:t>
            </a:r>
            <a:r>
              <a:rPr lang="en-CA" altLang="en-US" sz="2800">
                <a:solidFill>
                  <a:schemeClr val="accent1"/>
                </a:solidFill>
              </a:rPr>
              <a:t>next</a:t>
            </a:r>
            <a:r>
              <a:rPr lang="en-CA" altLang="en-US" sz="2800" i="0">
                <a:solidFill>
                  <a:schemeClr val="accent1"/>
                </a:solidFill>
              </a:rPr>
              <a:t>;     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Node </a:t>
            </a:r>
            <a:r>
              <a:rPr lang="en-CA" altLang="en-US" sz="2800">
                <a:solidFill>
                  <a:schemeClr val="accent1"/>
                </a:solidFill>
              </a:rPr>
              <a:t>head;</a:t>
            </a:r>
          </a:p>
        </p:txBody>
      </p:sp>
      <p:sp>
        <p:nvSpPr>
          <p:cNvPr id="31749" name="Rectangle 37"/>
          <p:cNvSpPr>
            <a:spLocks noChangeArrowheads="1"/>
          </p:cNvSpPr>
          <p:nvPr/>
        </p:nvSpPr>
        <p:spPr bwMode="auto">
          <a:xfrm>
            <a:off x="5867400" y="6334125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rgbClr val="FF0000"/>
                </a:solidFill>
              </a:rPr>
              <a:t>Keep track of types!</a:t>
            </a:r>
          </a:p>
        </p:txBody>
      </p:sp>
      <p:sp>
        <p:nvSpPr>
          <p:cNvPr id="31750" name="Rectangle 38"/>
          <p:cNvSpPr>
            <a:spLocks noChangeArrowheads="1"/>
          </p:cNvSpPr>
          <p:nvPr/>
        </p:nvSpPr>
        <p:spPr bwMode="auto">
          <a:xfrm>
            <a:off x="3340100" y="7747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Now lets redo it in Java.</a:t>
            </a:r>
            <a:endParaRPr lang="en-CA" altLang="en-US" sz="2800" i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85800" y="3810000"/>
            <a:ext cx="891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The variable </a:t>
            </a:r>
            <a:r>
              <a:rPr lang="en-CA" altLang="en-US" sz="2800">
                <a:solidFill>
                  <a:schemeClr val="accent1"/>
                </a:solidFill>
              </a:rPr>
              <a:t>head</a:t>
            </a:r>
            <a:r>
              <a:rPr lang="en-CA" altLang="en-US" sz="2800" i="0"/>
              <a:t> of </a:t>
            </a:r>
            <a:r>
              <a:rPr lang="en-CA" altLang="en-US" sz="2800" i="0">
                <a:solidFill>
                  <a:srgbClr val="FF0000"/>
                </a:solidFill>
              </a:rPr>
              <a:t>NOT</a:t>
            </a:r>
            <a:r>
              <a:rPr lang="en-CA" altLang="en-US" sz="2800" i="0"/>
              <a:t> a </a:t>
            </a:r>
            <a:r>
              <a:rPr lang="en-CA" altLang="en-US" sz="2800" i="0">
                <a:solidFill>
                  <a:schemeClr val="accent1"/>
                </a:solidFill>
              </a:rPr>
              <a:t>node</a:t>
            </a:r>
            <a:r>
              <a:rPr lang="en-CA" altLang="en-US" sz="2800" i="0"/>
              <a:t>.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846638" y="1620838"/>
            <a:ext cx="1554162" cy="1285875"/>
            <a:chOff x="4846358" y="1621487"/>
            <a:chExt cx="1554442" cy="1285363"/>
          </a:xfrm>
        </p:grpSpPr>
        <p:sp>
          <p:nvSpPr>
            <p:cNvPr id="31756" name="Rectangle 58"/>
            <p:cNvSpPr>
              <a:spLocks noChangeArrowheads="1"/>
            </p:cNvSpPr>
            <p:nvPr/>
          </p:nvSpPr>
          <p:spPr bwMode="auto">
            <a:xfrm>
              <a:off x="4846358" y="2475963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5029200" y="1621487"/>
              <a:ext cx="1371600" cy="881308"/>
              <a:chOff x="990600" y="2535887"/>
              <a:chExt cx="1371600" cy="881308"/>
            </a:xfrm>
          </p:grpSpPr>
          <p:sp>
            <p:nvSpPr>
              <p:cNvPr id="31758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31759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31760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31761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846638" y="1325563"/>
            <a:ext cx="1782762" cy="1951037"/>
            <a:chOff x="4846638" y="1325563"/>
            <a:chExt cx="1782762" cy="1951037"/>
          </a:xfrm>
        </p:grpSpPr>
        <p:cxnSp>
          <p:nvCxnSpPr>
            <p:cNvPr id="31754" name="Straight Connector 3"/>
            <p:cNvCxnSpPr>
              <a:cxnSpLocks noChangeShapeType="1"/>
            </p:cNvCxnSpPr>
            <p:nvPr/>
          </p:nvCxnSpPr>
          <p:spPr bwMode="auto">
            <a:xfrm flipV="1">
              <a:off x="4846638" y="1325563"/>
              <a:ext cx="1630362" cy="1951037"/>
            </a:xfrm>
            <a:prstGeom prst="line">
              <a:avLst/>
            </a:prstGeom>
            <a:noFill/>
            <a:ln w="635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5" name="Straight Connector 36"/>
            <p:cNvCxnSpPr>
              <a:cxnSpLocks noChangeShapeType="1"/>
            </p:cNvCxnSpPr>
            <p:nvPr/>
          </p:nvCxnSpPr>
          <p:spPr bwMode="auto">
            <a:xfrm flipH="1" flipV="1">
              <a:off x="4999038" y="1325563"/>
              <a:ext cx="1630362" cy="1951037"/>
            </a:xfrm>
            <a:prstGeom prst="line">
              <a:avLst/>
            </a:prstGeom>
            <a:noFill/>
            <a:ln w="635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801688"/>
            <a:ext cx="30162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Positions/Pointers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Implementations of Positions/Pointers</a:t>
            </a:r>
          </a:p>
        </p:txBody>
      </p:sp>
      <p:sp>
        <p:nvSpPr>
          <p:cNvPr id="32772" name="Rectangle 26"/>
          <p:cNvSpPr>
            <a:spLocks noChangeArrowheads="1"/>
          </p:cNvSpPr>
          <p:nvPr/>
        </p:nvSpPr>
        <p:spPr bwMode="auto">
          <a:xfrm>
            <a:off x="762000" y="1447800"/>
            <a:ext cx="3276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class Node {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E </a:t>
            </a:r>
            <a:r>
              <a:rPr lang="en-CA" altLang="en-US" sz="2800">
                <a:solidFill>
                  <a:schemeClr val="accent1"/>
                </a:solidFill>
              </a:rPr>
              <a:t>element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Node </a:t>
            </a:r>
            <a:r>
              <a:rPr lang="en-CA" altLang="en-US" sz="2800">
                <a:solidFill>
                  <a:schemeClr val="accent1"/>
                </a:solidFill>
              </a:rPr>
              <a:t>next</a:t>
            </a:r>
            <a:r>
              <a:rPr lang="en-CA" altLang="en-US" sz="2800" i="0">
                <a:solidFill>
                  <a:schemeClr val="accent1"/>
                </a:solidFill>
              </a:rPr>
              <a:t>;     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Node </a:t>
            </a:r>
            <a:r>
              <a:rPr lang="en-CA" altLang="en-US" sz="2800">
                <a:solidFill>
                  <a:schemeClr val="accent1"/>
                </a:solidFill>
              </a:rPr>
              <a:t>head;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85800" y="3810000"/>
            <a:ext cx="891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rgbClr val="FF0000"/>
                </a:solidFill>
              </a:rPr>
              <a:t>All</a:t>
            </a:r>
            <a:r>
              <a:rPr lang="en-CA" altLang="en-US" sz="2800" i="0"/>
              <a:t> Java variables are </a:t>
            </a:r>
            <a:r>
              <a:rPr lang="en-CA" altLang="en-US" sz="2800" i="0">
                <a:solidFill>
                  <a:schemeClr val="tx2"/>
                </a:solidFill>
              </a:rPr>
              <a:t>references/pointers</a:t>
            </a:r>
          </a:p>
        </p:txBody>
      </p:sp>
      <p:sp>
        <p:nvSpPr>
          <p:cNvPr id="32774" name="Rectangle 38"/>
          <p:cNvSpPr>
            <a:spLocks noChangeArrowheads="1"/>
          </p:cNvSpPr>
          <p:nvPr/>
        </p:nvSpPr>
        <p:spPr bwMode="auto">
          <a:xfrm>
            <a:off x="3340100" y="7747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/>
              <a:t>Now lets redo it in Java.</a:t>
            </a:r>
            <a:endParaRPr lang="en-CA" altLang="en-US" sz="2800" i="0">
              <a:solidFill>
                <a:schemeClr val="accent1"/>
              </a:solidFill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473450" y="2578100"/>
            <a:ext cx="1098550" cy="1049338"/>
            <a:chOff x="533400" y="4025721"/>
            <a:chExt cx="1098316" cy="1048901"/>
          </a:xfrm>
        </p:grpSpPr>
        <p:sp>
          <p:nvSpPr>
            <p:cNvPr id="32778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2779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5867400" y="6334125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rgbClr val="FF0000"/>
                </a:solidFill>
              </a:rPr>
              <a:t>Keep track of types!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85838" y="4200525"/>
            <a:ext cx="4665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(except </a:t>
            </a:r>
            <a:r>
              <a:rPr lang="en-CA" altLang="en-US" sz="2800">
                <a:solidFill>
                  <a:schemeClr val="accent1"/>
                </a:solidFill>
              </a:rPr>
              <a:t>int i; char c; double d;</a:t>
            </a:r>
            <a:r>
              <a:rPr lang="en-CA" altLang="en-US" sz="2800" i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801688"/>
            <a:ext cx="8686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Positions/Pointers: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Implementations of Positions/Pointers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2000" y="1447800"/>
            <a:ext cx="3276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class Node {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E </a:t>
            </a:r>
            <a:r>
              <a:rPr lang="en-CA" altLang="en-US" sz="2800">
                <a:solidFill>
                  <a:schemeClr val="accent1"/>
                </a:solidFill>
              </a:rPr>
              <a:t>element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Node </a:t>
            </a:r>
            <a:r>
              <a:rPr lang="en-CA" altLang="en-US" sz="2800">
                <a:solidFill>
                  <a:schemeClr val="accent1"/>
                </a:solidFill>
              </a:rPr>
              <a:t>next</a:t>
            </a:r>
            <a:r>
              <a:rPr lang="en-CA" altLang="en-US" sz="2800" i="0">
                <a:solidFill>
                  <a:schemeClr val="accent1"/>
                </a:solidFill>
              </a:rPr>
              <a:t>;     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Node </a:t>
            </a:r>
            <a:r>
              <a:rPr lang="en-CA" altLang="en-US" sz="2800">
                <a:solidFill>
                  <a:schemeClr val="accent1"/>
                </a:solidFill>
              </a:rPr>
              <a:t>head;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head =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29200" y="1620838"/>
            <a:ext cx="1371600" cy="882650"/>
            <a:chOff x="990600" y="2535887"/>
            <a:chExt cx="1371600" cy="881308"/>
          </a:xfrm>
        </p:grpSpPr>
        <p:sp>
          <p:nvSpPr>
            <p:cNvPr id="33808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33809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0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11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85800" y="4227513"/>
            <a:ext cx="89154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This allocates enough memory for a </a:t>
            </a:r>
            <a:r>
              <a:rPr lang="en-CA" altLang="en-US" sz="2800" i="0">
                <a:solidFill>
                  <a:schemeClr val="accent1"/>
                </a:solidFill>
              </a:rPr>
              <a:t>Node </a:t>
            </a:r>
            <a:r>
              <a:rPr lang="en-CA" altLang="en-US" sz="2800" i="0">
                <a:solidFill>
                  <a:schemeClr val="tx2"/>
                </a:solidFill>
              </a:rPr>
              <a:t>object</a:t>
            </a:r>
            <a:r>
              <a:rPr lang="en-CA" altLang="en-US" sz="2800" i="0"/>
              <a:t>,</a:t>
            </a:r>
            <a:br>
              <a:rPr lang="en-CA" altLang="en-US" sz="2800" i="0"/>
            </a:br>
            <a:r>
              <a:rPr lang="en-CA" altLang="en-US" sz="2800" i="0"/>
              <a:t>   but without a variable name.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new </a:t>
            </a:r>
            <a:r>
              <a:rPr lang="en-CA" altLang="en-US" sz="2800" i="0"/>
              <a:t>returns the node’s  </a:t>
            </a:r>
            <a:r>
              <a:rPr lang="en-CA" altLang="en-US" sz="2800" i="0">
                <a:solidFill>
                  <a:schemeClr val="accent2"/>
                </a:solidFill>
              </a:rPr>
              <a:t>address</a:t>
            </a:r>
            <a:r>
              <a:rPr lang="en-CA" altLang="en-US" sz="2800" i="0"/>
              <a:t> </a:t>
            </a:r>
            <a:r>
              <a:rPr lang="en-CA" altLang="en-US" sz="2800" i="0">
                <a:solidFill>
                  <a:schemeClr val="accent2"/>
                </a:solidFill>
              </a:rPr>
              <a:t>(position) </a:t>
            </a:r>
            <a:br>
              <a:rPr lang="en-CA" altLang="en-US" sz="2800" i="0">
                <a:solidFill>
                  <a:schemeClr val="accent2"/>
                </a:solidFill>
              </a:rPr>
            </a:br>
            <a:r>
              <a:rPr lang="en-CA" altLang="en-US" sz="2800" i="0">
                <a:solidFill>
                  <a:schemeClr val="accent2"/>
                </a:solidFill>
              </a:rPr>
              <a:t>   </a:t>
            </a:r>
            <a:r>
              <a:rPr lang="en-CA" altLang="en-US" sz="2800" i="0"/>
              <a:t>in physical memory.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Now </a:t>
            </a:r>
            <a:r>
              <a:rPr lang="en-CA" altLang="en-US" sz="2800">
                <a:solidFill>
                  <a:schemeClr val="accent1"/>
                </a:solidFill>
              </a:rPr>
              <a:t>head</a:t>
            </a:r>
            <a:r>
              <a:rPr lang="en-CA" altLang="en-US" sz="2800" i="0">
                <a:solidFill>
                  <a:schemeClr val="accent1"/>
                </a:solidFill>
              </a:rPr>
              <a:t> </a:t>
            </a:r>
            <a:r>
              <a:rPr lang="en-CA" altLang="en-US" sz="2800" i="0"/>
              <a:t>contains the address of the node.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We say that </a:t>
            </a:r>
            <a:r>
              <a:rPr lang="en-CA" altLang="en-US" sz="2800">
                <a:solidFill>
                  <a:schemeClr val="accent1"/>
                </a:solidFill>
              </a:rPr>
              <a:t>head</a:t>
            </a:r>
            <a:r>
              <a:rPr lang="en-CA" altLang="en-US" sz="2800" i="0"/>
              <a:t> </a:t>
            </a:r>
            <a:r>
              <a:rPr lang="en-CA" altLang="en-US" sz="2800" i="0">
                <a:solidFill>
                  <a:schemeClr val="tx2"/>
                </a:solidFill>
              </a:rPr>
              <a:t>“references” </a:t>
            </a:r>
            <a:r>
              <a:rPr lang="en-CA" altLang="en-US" sz="2800" i="0"/>
              <a:t>the object.</a:t>
            </a:r>
          </a:p>
        </p:txBody>
      </p:sp>
      <p:sp>
        <p:nvSpPr>
          <p:cNvPr id="33799" name="Rectangle 38"/>
          <p:cNvSpPr>
            <a:spLocks noChangeArrowheads="1"/>
          </p:cNvSpPr>
          <p:nvPr/>
        </p:nvSpPr>
        <p:spPr bwMode="auto">
          <a:xfrm>
            <a:off x="3340100" y="7747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/>
              <a:t>Now lets redo it in Java.</a:t>
            </a:r>
            <a:endParaRPr lang="en-CA" altLang="en-US" sz="2800" i="0">
              <a:solidFill>
                <a:schemeClr val="accent1"/>
              </a:solidFill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473450" y="2578100"/>
            <a:ext cx="1098550" cy="1049338"/>
            <a:chOff x="533400" y="4025721"/>
            <a:chExt cx="1098316" cy="1048901"/>
          </a:xfrm>
        </p:grpSpPr>
        <p:sp>
          <p:nvSpPr>
            <p:cNvPr id="33806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3807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982788" y="3543300"/>
            <a:ext cx="388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new Node(5);</a:t>
            </a:r>
            <a:endParaRPr lang="en-CA" altLang="en-US" sz="2800" i="0"/>
          </a:p>
        </p:txBody>
      </p:sp>
      <p:sp>
        <p:nvSpPr>
          <p:cNvPr id="37898" name="Rectangle 20"/>
          <p:cNvSpPr>
            <a:spLocks noChangeArrowheads="1"/>
          </p:cNvSpPr>
          <p:nvPr/>
        </p:nvSpPr>
        <p:spPr bwMode="auto">
          <a:xfrm>
            <a:off x="5867400" y="6334125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rgbClr val="FF0000"/>
                </a:solidFill>
              </a:rPr>
              <a:t>Keep track of types!</a:t>
            </a:r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5038725" y="2462213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3" name="Rectangle 60"/>
          <p:cNvSpPr>
            <a:spLocks noChangeArrowheads="1"/>
          </p:cNvSpPr>
          <p:nvPr/>
        </p:nvSpPr>
        <p:spPr bwMode="auto">
          <a:xfrm>
            <a:off x="3778250" y="2744788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cxnSp>
        <p:nvCxnSpPr>
          <p:cNvPr id="3" name="Straight Arrow Connector 2"/>
          <p:cNvCxnSpPr>
            <a:cxnSpLocks noChangeShapeType="1"/>
            <a:stCxn id="23" idx="0"/>
          </p:cNvCxnSpPr>
          <p:nvPr/>
        </p:nvCxnSpPr>
        <p:spPr bwMode="auto">
          <a:xfrm flipV="1">
            <a:off x="4010025" y="2225675"/>
            <a:ext cx="1019175" cy="519113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245100" y="1676400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/>
      <p:bldP spid="22" grpId="0"/>
      <p:bldP spid="23" grpId="0"/>
      <p:bldP spid="21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801688"/>
            <a:ext cx="8686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Positions/Pointers: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Implementations of Positions/Pointers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2000" y="1447800"/>
            <a:ext cx="441801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class Node {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E </a:t>
            </a:r>
            <a:r>
              <a:rPr lang="en-CA" altLang="en-US" sz="2800">
                <a:solidFill>
                  <a:schemeClr val="accent1"/>
                </a:solidFill>
              </a:rPr>
              <a:t>element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Node </a:t>
            </a:r>
            <a:r>
              <a:rPr lang="en-CA" altLang="en-US" sz="2800">
                <a:solidFill>
                  <a:schemeClr val="accent1"/>
                </a:solidFill>
              </a:rPr>
              <a:t>next</a:t>
            </a:r>
            <a:r>
              <a:rPr lang="en-CA" altLang="en-US" sz="2800" i="0">
                <a:solidFill>
                  <a:schemeClr val="accent1"/>
                </a:solidFill>
              </a:rPr>
              <a:t>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800" i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  Node(int </a:t>
            </a:r>
            <a:r>
              <a:rPr lang="en-CA" altLang="en-US" sz="2800">
                <a:solidFill>
                  <a:schemeClr val="accent1"/>
                </a:solidFill>
              </a:rPr>
              <a:t>initial</a:t>
            </a:r>
            <a:r>
              <a:rPr lang="en-CA" altLang="en-US" sz="2800" i="0">
                <a:solidFill>
                  <a:schemeClr val="accent1"/>
                </a:solidFill>
              </a:rPr>
              <a:t>){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        </a:t>
            </a:r>
            <a:r>
              <a:rPr lang="en-CA" altLang="en-US" sz="2800">
                <a:solidFill>
                  <a:schemeClr val="accent1"/>
                </a:solidFill>
              </a:rPr>
              <a:t>element</a:t>
            </a:r>
            <a:r>
              <a:rPr lang="en-CA" altLang="en-US" sz="2800" i="0">
                <a:solidFill>
                  <a:schemeClr val="accent1"/>
                </a:solidFill>
              </a:rPr>
              <a:t> = </a:t>
            </a:r>
            <a:r>
              <a:rPr lang="en-CA" altLang="en-US" sz="2800">
                <a:solidFill>
                  <a:schemeClr val="accent1"/>
                </a:solidFill>
              </a:rPr>
              <a:t>initial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Node </a:t>
            </a:r>
            <a:r>
              <a:rPr lang="en-CA" altLang="en-US" sz="2800">
                <a:solidFill>
                  <a:schemeClr val="accent1"/>
                </a:solidFill>
              </a:rPr>
              <a:t>head;</a:t>
            </a:r>
            <a:endParaRPr lang="en-CA" altLang="en-US" sz="2800" i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head =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29200" y="1620838"/>
            <a:ext cx="1371600" cy="882650"/>
            <a:chOff x="990600" y="2535887"/>
            <a:chExt cx="1371600" cy="881308"/>
          </a:xfrm>
        </p:grpSpPr>
        <p:sp>
          <p:nvSpPr>
            <p:cNvPr id="34833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34834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4835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4836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09600" y="57912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This is a </a:t>
            </a:r>
            <a:r>
              <a:rPr lang="en-CA" altLang="en-US" sz="2800" i="0">
                <a:solidFill>
                  <a:schemeClr val="tx2"/>
                </a:solidFill>
              </a:rPr>
              <a:t>constructor</a:t>
            </a:r>
            <a:r>
              <a:rPr lang="en-CA" altLang="en-US" sz="2800" i="0"/>
              <a:t> method for the class.</a:t>
            </a:r>
            <a:br>
              <a:rPr lang="en-CA" altLang="en-US" sz="2800" i="0"/>
            </a:br>
            <a:r>
              <a:rPr lang="en-CA" altLang="en-US" sz="2800" i="0"/>
              <a:t>It gets executed on the new </a:t>
            </a:r>
            <a:r>
              <a:rPr lang="en-CA" altLang="en-US" sz="2800" i="0">
                <a:solidFill>
                  <a:schemeClr val="accent1"/>
                </a:solidFill>
              </a:rPr>
              <a:t>Node</a:t>
            </a:r>
            <a:r>
              <a:rPr lang="en-CA" altLang="en-US" sz="2800" i="0"/>
              <a:t> object as it is constructed.</a:t>
            </a:r>
          </a:p>
        </p:txBody>
      </p:sp>
      <p:sp>
        <p:nvSpPr>
          <p:cNvPr id="34823" name="Rectangle 38"/>
          <p:cNvSpPr>
            <a:spLocks noChangeArrowheads="1"/>
          </p:cNvSpPr>
          <p:nvPr/>
        </p:nvSpPr>
        <p:spPr bwMode="auto">
          <a:xfrm>
            <a:off x="3340100" y="7747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/>
              <a:t>Now lets redo it in Java.</a:t>
            </a:r>
            <a:endParaRPr lang="en-CA" altLang="en-US" sz="2800" i="0">
              <a:solidFill>
                <a:schemeClr val="accent1"/>
              </a:solidFill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410200" y="2913063"/>
            <a:ext cx="1098550" cy="1049337"/>
            <a:chOff x="533400" y="4025721"/>
            <a:chExt cx="1098316" cy="1048901"/>
          </a:xfrm>
        </p:grpSpPr>
        <p:sp>
          <p:nvSpPr>
            <p:cNvPr id="34831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4832" name="Rectangle 58"/>
            <p:cNvSpPr>
              <a:spLocks noChangeArrowheads="1"/>
            </p:cNvSpPr>
            <p:nvPr/>
          </p:nvSpPr>
          <p:spPr bwMode="auto">
            <a:xfrm>
              <a:off x="533400" y="4643735"/>
              <a:ext cx="109831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</a:rPr>
                <a:t>head</a:t>
              </a:r>
            </a:p>
          </p:txBody>
        </p:sp>
      </p:grpSp>
      <p:sp>
        <p:nvSpPr>
          <p:cNvPr id="34825" name="Rectangle 19"/>
          <p:cNvSpPr>
            <a:spLocks noChangeArrowheads="1"/>
          </p:cNvSpPr>
          <p:nvPr/>
        </p:nvSpPr>
        <p:spPr bwMode="auto">
          <a:xfrm>
            <a:off x="1982788" y="5280025"/>
            <a:ext cx="3889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new Node(5);</a:t>
            </a:r>
            <a:endParaRPr lang="en-CA" altLang="en-US" sz="2800" i="0"/>
          </a:p>
        </p:txBody>
      </p:sp>
      <p:sp>
        <p:nvSpPr>
          <p:cNvPr id="34826" name="Rectangle 60"/>
          <p:cNvSpPr>
            <a:spLocks noChangeArrowheads="1"/>
          </p:cNvSpPr>
          <p:nvPr/>
        </p:nvSpPr>
        <p:spPr bwMode="auto">
          <a:xfrm>
            <a:off x="5038725" y="2462213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34827" name="Rectangle 60"/>
          <p:cNvSpPr>
            <a:spLocks noChangeArrowheads="1"/>
          </p:cNvSpPr>
          <p:nvPr/>
        </p:nvSpPr>
        <p:spPr bwMode="auto">
          <a:xfrm>
            <a:off x="5715000" y="3079750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cxnSp>
        <p:nvCxnSpPr>
          <p:cNvPr id="34828" name="Straight Arrow Connector 2"/>
          <p:cNvCxnSpPr>
            <a:cxnSpLocks noChangeShapeType="1"/>
            <a:stCxn id="34827" idx="0"/>
          </p:cNvCxnSpPr>
          <p:nvPr/>
        </p:nvCxnSpPr>
        <p:spPr bwMode="auto">
          <a:xfrm flipH="1" flipV="1">
            <a:off x="5819775" y="2560638"/>
            <a:ext cx="127000" cy="519112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667000" y="5286375"/>
            <a:ext cx="1447800" cy="581025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245100" y="1676400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3471862" cy="20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657600" y="929908"/>
            <a:ext cx="1416230" cy="680232"/>
            <a:chOff x="-44329" y="3936323"/>
            <a:chExt cx="1415929" cy="679952"/>
          </a:xfrm>
        </p:grpSpPr>
        <p:sp>
          <p:nvSpPr>
            <p:cNvPr id="19465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9466" name="Rectangle 58"/>
            <p:cNvSpPr>
              <a:spLocks noChangeArrowheads="1"/>
            </p:cNvSpPr>
            <p:nvPr/>
          </p:nvSpPr>
          <p:spPr bwMode="auto">
            <a:xfrm>
              <a:off x="-44329" y="3936323"/>
              <a:ext cx="1098317" cy="430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chemeClr val="accent1"/>
                  </a:solidFill>
                </a:rPr>
                <a:t>p</a:t>
              </a:r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4661452" y="1238416"/>
            <a:ext cx="748748" cy="182880"/>
            <a:chOff x="4661452" y="1238416"/>
            <a:chExt cx="748748" cy="182880"/>
          </a:xfrm>
        </p:grpSpPr>
        <p:cxnSp>
          <p:nvCxnSpPr>
            <p:cNvPr id="21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4764156" y="1321904"/>
              <a:ext cx="646044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21"/>
            <p:cNvSpPr/>
            <p:nvPr/>
          </p:nvSpPr>
          <p:spPr bwMode="auto">
            <a:xfrm>
              <a:off x="4661452" y="123841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657600" y="3504930"/>
            <a:ext cx="1416230" cy="680233"/>
            <a:chOff x="-44329" y="3936322"/>
            <a:chExt cx="1415929" cy="679953"/>
          </a:xfrm>
        </p:grpSpPr>
        <p:sp>
          <p:nvSpPr>
            <p:cNvPr id="26" name="Rectangle 85"/>
            <p:cNvSpPr>
              <a:spLocks noChangeArrowheads="1"/>
            </p:cNvSpPr>
            <p:nvPr/>
          </p:nvSpPr>
          <p:spPr bwMode="auto">
            <a:xfrm>
              <a:off x="729049" y="402572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-44329" y="3936322"/>
              <a:ext cx="1098317" cy="43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chemeClr val="accent1"/>
                  </a:solidFill>
                </a:rPr>
                <a:t>q</a:t>
              </a: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4661452" y="3276600"/>
            <a:ext cx="672548" cy="719719"/>
            <a:chOff x="4661452" y="3276600"/>
            <a:chExt cx="672548" cy="719719"/>
          </a:xfrm>
        </p:grpSpPr>
        <p:cxnSp>
          <p:nvCxnSpPr>
            <p:cNvPr id="30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4764156" y="3276600"/>
              <a:ext cx="569844" cy="620327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Oval 30"/>
            <p:cNvSpPr/>
            <p:nvPr/>
          </p:nvSpPr>
          <p:spPr bwMode="auto">
            <a:xfrm>
              <a:off x="4661452" y="3813439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2800" i="0" dirty="0">
                <a:solidFill>
                  <a:schemeClr val="tx2"/>
                </a:solidFill>
              </a:endParaRPr>
            </a:p>
          </p:txBody>
        </p:sp>
      </p:grpSp>
      <p:sp>
        <p:nvSpPr>
          <p:cNvPr id="16" name="Rectangle 60"/>
          <p:cNvSpPr>
            <a:spLocks noChangeArrowheads="1"/>
          </p:cNvSpPr>
          <p:nvPr/>
        </p:nvSpPr>
        <p:spPr bwMode="auto">
          <a:xfrm>
            <a:off x="5481637" y="3076575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81000" y="927318"/>
            <a:ext cx="3733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“pointer to data”   </a:t>
            </a:r>
            <a:r>
              <a:rPr lang="en-CA" altLang="en-US" sz="2800" dirty="0">
                <a:solidFill>
                  <a:schemeClr val="accent1"/>
                </a:solidFill>
              </a:rPr>
              <a:t>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p </a:t>
            </a:r>
            <a:r>
              <a:rPr lang="en-CA" altLang="en-US" sz="2800" i="0" dirty="0">
                <a:solidFill>
                  <a:schemeClr val="accent1"/>
                </a:solidFill>
              </a:rPr>
              <a:t>= big data structure;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“pointer to data”  </a:t>
            </a:r>
            <a:r>
              <a:rPr lang="en-CA" altLang="en-US" sz="2800" dirty="0">
                <a:solidFill>
                  <a:schemeClr val="accent1"/>
                </a:solidFill>
              </a:rPr>
              <a:t>q;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>
                <a:solidFill>
                  <a:schemeClr val="accent1"/>
                </a:solidFill>
              </a:rPr>
              <a:t>q</a:t>
            </a:r>
            <a:r>
              <a:rPr lang="en-CA" altLang="en-US" sz="2800" i="0" dirty="0">
                <a:solidFill>
                  <a:schemeClr val="accent1"/>
                </a:solidFill>
              </a:rPr>
              <a:t> = </a:t>
            </a:r>
            <a:r>
              <a:rPr lang="en-CA" altLang="en-US" sz="2800" dirty="0">
                <a:solidFill>
                  <a:schemeClr val="accent1"/>
                </a:solidFill>
              </a:rPr>
              <a:t>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 err="1">
                <a:solidFill>
                  <a:schemeClr val="accent1"/>
                </a:solidFill>
              </a:rPr>
              <a:t>q.work</a:t>
            </a:r>
            <a:r>
              <a:rPr lang="en-CA" altLang="en-US" sz="2800" dirty="0">
                <a:solidFill>
                  <a:schemeClr val="accent1"/>
                </a:solidFill>
              </a:rPr>
              <a:t> </a:t>
            </a:r>
            <a:r>
              <a:rPr lang="en-CA" altLang="en-US" sz="2800" i="0" dirty="0">
                <a:solidFill>
                  <a:schemeClr val="accent1"/>
                </a:solidFill>
              </a:rPr>
              <a:t>= “HUST”;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print </a:t>
            </a:r>
            <a:r>
              <a:rPr lang="en-CA" altLang="en-US" sz="2800" dirty="0" err="1">
                <a:solidFill>
                  <a:schemeClr val="accent1"/>
                </a:solidFill>
              </a:rPr>
              <a:t>p.work</a:t>
            </a:r>
            <a:r>
              <a:rPr lang="en-CA" altLang="en-US" sz="2800" dirty="0">
                <a:solidFill>
                  <a:schemeClr val="accent1"/>
                </a:solidFill>
              </a:rPr>
              <a:t>;</a:t>
            </a:r>
          </a:p>
        </p:txBody>
      </p:sp>
      <p:pic>
        <p:nvPicPr>
          <p:cNvPr id="32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648200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1600200" y="4998720"/>
            <a:ext cx="1095756" cy="1706880"/>
            <a:chOff x="2065" y="1551"/>
            <a:chExt cx="1628" cy="1988"/>
          </a:xfrm>
        </p:grpSpPr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2777" y="1977"/>
              <a:ext cx="330" cy="338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2810" y="1930"/>
              <a:ext cx="304" cy="129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>
              <a:off x="2891" y="1840"/>
              <a:ext cx="514" cy="634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3188" y="2047"/>
              <a:ext cx="45" cy="85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3141" y="1561"/>
              <a:ext cx="552" cy="453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3136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098" y="1812"/>
              <a:ext cx="26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3037" y="1831"/>
              <a:ext cx="66" cy="81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Freeform 18"/>
            <p:cNvSpPr>
              <a:spLocks/>
            </p:cNvSpPr>
            <p:nvPr/>
          </p:nvSpPr>
          <p:spPr bwMode="auto">
            <a:xfrm>
              <a:off x="2440" y="1819"/>
              <a:ext cx="420" cy="669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2499" y="1551"/>
              <a:ext cx="347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2879" y="1821"/>
              <a:ext cx="68" cy="76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857" y="1782"/>
              <a:ext cx="40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Freeform 22"/>
            <p:cNvSpPr>
              <a:spLocks/>
            </p:cNvSpPr>
            <p:nvPr/>
          </p:nvSpPr>
          <p:spPr bwMode="auto">
            <a:xfrm>
              <a:off x="2666" y="1962"/>
              <a:ext cx="80" cy="67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Freeform 23"/>
            <p:cNvSpPr>
              <a:spLocks/>
            </p:cNvSpPr>
            <p:nvPr/>
          </p:nvSpPr>
          <p:spPr bwMode="auto">
            <a:xfrm>
              <a:off x="2688" y="1990"/>
              <a:ext cx="85" cy="74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Freeform 24"/>
            <p:cNvSpPr>
              <a:spLocks/>
            </p:cNvSpPr>
            <p:nvPr/>
          </p:nvSpPr>
          <p:spPr bwMode="auto">
            <a:xfrm>
              <a:off x="2626" y="2367"/>
              <a:ext cx="325" cy="573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Freeform 25"/>
            <p:cNvSpPr>
              <a:spLocks/>
            </p:cNvSpPr>
            <p:nvPr/>
          </p:nvSpPr>
          <p:spPr bwMode="auto">
            <a:xfrm>
              <a:off x="2607" y="2860"/>
              <a:ext cx="366" cy="679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Freeform 26"/>
            <p:cNvSpPr>
              <a:spLocks/>
            </p:cNvSpPr>
            <p:nvPr/>
          </p:nvSpPr>
          <p:spPr bwMode="auto">
            <a:xfrm>
              <a:off x="2065" y="2761"/>
              <a:ext cx="693" cy="362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3" name="Rectangle 60"/>
          <p:cNvSpPr>
            <a:spLocks noChangeArrowheads="1"/>
          </p:cNvSpPr>
          <p:nvPr/>
        </p:nvSpPr>
        <p:spPr bwMode="auto">
          <a:xfrm>
            <a:off x="4532811" y="1062444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57" name="Rectangle 60"/>
          <p:cNvSpPr>
            <a:spLocks noChangeArrowheads="1"/>
          </p:cNvSpPr>
          <p:nvPr/>
        </p:nvSpPr>
        <p:spPr bwMode="auto">
          <a:xfrm>
            <a:off x="4528048" y="3581400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54" name="AutoShape 35"/>
          <p:cNvSpPr>
            <a:spLocks noChangeArrowheads="1"/>
          </p:cNvSpPr>
          <p:nvPr/>
        </p:nvSpPr>
        <p:spPr bwMode="auto">
          <a:xfrm>
            <a:off x="838200" y="3657600"/>
            <a:ext cx="3276600" cy="1295400"/>
          </a:xfrm>
          <a:prstGeom prst="wedgeRoundRectCallout">
            <a:avLst>
              <a:gd name="adj1" fmla="val -41756"/>
              <a:gd name="adj2" fmla="val 65540"/>
              <a:gd name="adj3" fmla="val 16667"/>
            </a:avLst>
          </a:prstGeom>
          <a:noFill/>
          <a:ln w="381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This changes the </a:t>
            </a:r>
            <a:r>
              <a:rPr lang="en-US" altLang="en-US" sz="2400" dirty="0">
                <a:solidFill>
                  <a:schemeClr val="accent1"/>
                </a:solidFill>
              </a:rPr>
              <a:t>work</a:t>
            </a:r>
            <a:r>
              <a:rPr lang="en-US" altLang="en-US" sz="2400" i="0" dirty="0"/>
              <a:t> field in the object that </a:t>
            </a:r>
            <a:br>
              <a:rPr lang="en-US" altLang="en-US" sz="2400" i="0" dirty="0"/>
            </a:br>
            <a:r>
              <a:rPr lang="en-US" altLang="en-US" sz="2400" dirty="0">
                <a:solidFill>
                  <a:schemeClr val="accent1"/>
                </a:solidFill>
              </a:rPr>
              <a:t>q</a:t>
            </a:r>
            <a:r>
              <a:rPr lang="en-US" altLang="en-US" sz="2400" i="0" dirty="0"/>
              <a:t> is pointing at.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019800" y="6172200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HUST</a:t>
            </a:r>
            <a:endParaRPr lang="en-CA" altLang="en-US" sz="2800" i="0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6096000" y="2101427"/>
            <a:ext cx="990600" cy="40011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>
                <a:solidFill>
                  <a:schemeClr val="bg2"/>
                </a:solidFill>
              </a:rPr>
              <a:t>HUST</a:t>
            </a: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Pointers</a:t>
            </a:r>
          </a:p>
        </p:txBody>
      </p:sp>
      <p:sp>
        <p:nvSpPr>
          <p:cNvPr id="63" name="AutoShape 35"/>
          <p:cNvSpPr>
            <a:spLocks noChangeArrowheads="1"/>
          </p:cNvSpPr>
          <p:nvPr/>
        </p:nvSpPr>
        <p:spPr bwMode="auto">
          <a:xfrm>
            <a:off x="5257800" y="3657600"/>
            <a:ext cx="3276600" cy="1295400"/>
          </a:xfrm>
          <a:prstGeom prst="wedgeRoundRectCallout">
            <a:avLst>
              <a:gd name="adj1" fmla="val -60494"/>
              <a:gd name="adj2" fmla="val 26212"/>
              <a:gd name="adj3" fmla="val 16667"/>
            </a:avLst>
          </a:prstGeom>
          <a:noFill/>
          <a:ln w="381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This prints the </a:t>
            </a:r>
            <a:r>
              <a:rPr lang="en-US" altLang="en-US" sz="2400" dirty="0">
                <a:solidFill>
                  <a:schemeClr val="accent1"/>
                </a:solidFill>
              </a:rPr>
              <a:t>work</a:t>
            </a:r>
            <a:r>
              <a:rPr lang="en-US" altLang="en-US" sz="2400" i="0" dirty="0"/>
              <a:t> field in the object that </a:t>
            </a:r>
            <a:br>
              <a:rPr lang="en-US" altLang="en-US" sz="2400" i="0" dirty="0"/>
            </a:br>
            <a:r>
              <a:rPr lang="en-US" altLang="en-US" sz="2400" dirty="0">
                <a:solidFill>
                  <a:schemeClr val="accent1"/>
                </a:solidFill>
              </a:rPr>
              <a:t>p</a:t>
            </a:r>
            <a:r>
              <a:rPr lang="en-US" altLang="en-US" sz="2400" i="0" dirty="0"/>
              <a:t> is pointing at.</a:t>
            </a:r>
          </a:p>
        </p:txBody>
      </p:sp>
      <p:sp>
        <p:nvSpPr>
          <p:cNvPr id="64" name="AutoShape 35"/>
          <p:cNvSpPr>
            <a:spLocks noChangeArrowheads="1"/>
          </p:cNvSpPr>
          <p:nvPr/>
        </p:nvSpPr>
        <p:spPr bwMode="auto">
          <a:xfrm>
            <a:off x="2590800" y="5029200"/>
            <a:ext cx="2286000" cy="990600"/>
          </a:xfrm>
          <a:prstGeom prst="wedgeRoundRectCallout">
            <a:avLst>
              <a:gd name="adj1" fmla="val -55145"/>
              <a:gd name="adj2" fmla="val -9082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i="0" dirty="0"/>
              <a:t>This happens to be the same!</a:t>
            </a:r>
          </a:p>
        </p:txBody>
      </p:sp>
      <p:sp>
        <p:nvSpPr>
          <p:cNvPr id="52" name="AutoShape 35"/>
          <p:cNvSpPr>
            <a:spLocks noChangeArrowheads="1"/>
          </p:cNvSpPr>
          <p:nvPr/>
        </p:nvSpPr>
        <p:spPr bwMode="auto">
          <a:xfrm>
            <a:off x="5257800" y="5029200"/>
            <a:ext cx="3733800" cy="1295400"/>
          </a:xfrm>
          <a:prstGeom prst="wedgeRoundRectCallout">
            <a:avLst>
              <a:gd name="adj1" fmla="val -61893"/>
              <a:gd name="adj2" fmla="val 13103"/>
              <a:gd name="adj3" fmla="val 16667"/>
            </a:avLst>
          </a:prstGeom>
          <a:noFill/>
          <a:ln w="381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Note </a:t>
            </a:r>
            <a:r>
              <a:rPr lang="en-US" altLang="en-US" sz="2400" dirty="0">
                <a:solidFill>
                  <a:schemeClr val="accent1"/>
                </a:solidFill>
              </a:rPr>
              <a:t>p</a:t>
            </a:r>
            <a:r>
              <a:rPr lang="en-US" altLang="en-US" sz="2400" i="0" dirty="0"/>
              <a:t> points at the entire data structure.</a:t>
            </a:r>
            <a:br>
              <a:rPr lang="en-US" altLang="en-US" sz="2400" i="0" dirty="0"/>
            </a:br>
            <a:r>
              <a:rPr lang="en-US" altLang="en-US" sz="2400" i="0" dirty="0"/>
              <a:t>Not at any particular field.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8" grpId="0"/>
      <p:bldP spid="60" grpId="0" animBg="1"/>
      <p:bldP spid="63" grpId="0" animBg="1"/>
      <p:bldP spid="64" grpId="0" animBg="1"/>
      <p:bldP spid="5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801688"/>
            <a:ext cx="8686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Positions/Pointers: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Implementations of Positions/Pointers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2000" y="1447800"/>
            <a:ext cx="441801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class Node {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E </a:t>
            </a:r>
            <a:r>
              <a:rPr lang="en-CA" altLang="en-US" sz="2800">
                <a:solidFill>
                  <a:schemeClr val="accent1"/>
                </a:solidFill>
              </a:rPr>
              <a:t>element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  <a:br>
              <a:rPr lang="en-CA" altLang="en-US" sz="2800" i="0">
                <a:solidFill>
                  <a:schemeClr val="accent1"/>
                </a:solidFill>
              </a:rPr>
            </a:br>
            <a:r>
              <a:rPr lang="en-CA" altLang="en-US" sz="2800" i="0">
                <a:solidFill>
                  <a:schemeClr val="accent1"/>
                </a:solidFill>
              </a:rPr>
              <a:t>        Node </a:t>
            </a:r>
            <a:r>
              <a:rPr lang="en-CA" altLang="en-US" sz="2800">
                <a:solidFill>
                  <a:schemeClr val="accent1"/>
                </a:solidFill>
              </a:rPr>
              <a:t>next</a:t>
            </a:r>
            <a:r>
              <a:rPr lang="en-CA" altLang="en-US" sz="2800" i="0">
                <a:solidFill>
                  <a:schemeClr val="accent1"/>
                </a:solidFill>
              </a:rPr>
              <a:t>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  Node(){}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  Node(int </a:t>
            </a:r>
            <a:r>
              <a:rPr lang="en-CA" altLang="en-US" sz="2800">
                <a:solidFill>
                  <a:schemeClr val="accent1"/>
                </a:solidFill>
              </a:rPr>
              <a:t>initial</a:t>
            </a:r>
            <a:r>
              <a:rPr lang="en-CA" altLang="en-US" sz="2800" i="0">
                <a:solidFill>
                  <a:schemeClr val="accent1"/>
                </a:solidFill>
              </a:rPr>
              <a:t>){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        </a:t>
            </a:r>
            <a:r>
              <a:rPr lang="en-CA" altLang="en-US" sz="2800">
                <a:solidFill>
                  <a:schemeClr val="accent1"/>
                </a:solidFill>
              </a:rPr>
              <a:t>element</a:t>
            </a:r>
            <a:r>
              <a:rPr lang="en-CA" altLang="en-US" sz="2800" i="0">
                <a:solidFill>
                  <a:schemeClr val="accent1"/>
                </a:solidFill>
              </a:rPr>
              <a:t> = </a:t>
            </a:r>
            <a:r>
              <a:rPr lang="en-CA" altLang="en-US" sz="2800">
                <a:solidFill>
                  <a:schemeClr val="accent1"/>
                </a:solidFill>
              </a:rPr>
              <a:t>initial</a:t>
            </a:r>
            <a:r>
              <a:rPr lang="en-CA" altLang="en-US" sz="2800" i="0">
                <a:solidFill>
                  <a:schemeClr val="accent1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    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Node </a:t>
            </a:r>
            <a:r>
              <a:rPr lang="en-CA" altLang="en-US" sz="2800">
                <a:solidFill>
                  <a:schemeClr val="accent1"/>
                </a:solidFill>
              </a:rPr>
              <a:t>head;</a:t>
            </a:r>
            <a:endParaRPr lang="en-CA" altLang="en-US" sz="2800" i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head = 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029200" y="1620838"/>
            <a:ext cx="1371600" cy="882650"/>
            <a:chOff x="990600" y="2535887"/>
            <a:chExt cx="1371600" cy="881308"/>
          </a:xfrm>
        </p:grpSpPr>
        <p:sp>
          <p:nvSpPr>
            <p:cNvPr id="35862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35863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5864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5865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sp>
        <p:nvSpPr>
          <p:cNvPr id="35846" name="Rectangle 24"/>
          <p:cNvSpPr>
            <a:spLocks noChangeArrowheads="1"/>
          </p:cNvSpPr>
          <p:nvPr/>
        </p:nvSpPr>
        <p:spPr bwMode="auto">
          <a:xfrm>
            <a:off x="609600" y="57912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This is a </a:t>
            </a:r>
            <a:r>
              <a:rPr lang="en-CA" altLang="en-US" sz="2800" i="0">
                <a:solidFill>
                  <a:schemeClr val="tx2"/>
                </a:solidFill>
              </a:rPr>
              <a:t>constructor</a:t>
            </a:r>
            <a:r>
              <a:rPr lang="en-CA" altLang="en-US" sz="2800" i="0"/>
              <a:t> method for the class.</a:t>
            </a:r>
            <a:br>
              <a:rPr lang="en-CA" altLang="en-US" sz="2800" i="0"/>
            </a:br>
            <a:r>
              <a:rPr lang="en-CA" altLang="en-US" sz="2800" i="0"/>
              <a:t>It gets executed on the new Node object as it is constructed.</a:t>
            </a:r>
          </a:p>
        </p:txBody>
      </p:sp>
      <p:sp>
        <p:nvSpPr>
          <p:cNvPr id="35847" name="Rectangle 38"/>
          <p:cNvSpPr>
            <a:spLocks noChangeArrowheads="1"/>
          </p:cNvSpPr>
          <p:nvPr/>
        </p:nvSpPr>
        <p:spPr bwMode="auto">
          <a:xfrm>
            <a:off x="3340100" y="7747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/>
              <a:t>Now lets redo it in Java.</a:t>
            </a:r>
            <a:endParaRPr lang="en-CA" altLang="en-US" sz="2800" i="0">
              <a:solidFill>
                <a:schemeClr val="accent1"/>
              </a:solidFill>
            </a:endParaRPr>
          </a:p>
        </p:txBody>
      </p:sp>
      <p:sp>
        <p:nvSpPr>
          <p:cNvPr id="35848" name="Rectangle 19"/>
          <p:cNvSpPr>
            <a:spLocks noChangeArrowheads="1"/>
          </p:cNvSpPr>
          <p:nvPr/>
        </p:nvSpPr>
        <p:spPr bwMode="auto">
          <a:xfrm>
            <a:off x="1982788" y="5280025"/>
            <a:ext cx="3889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1"/>
                </a:solidFill>
              </a:rPr>
              <a:t>new Node</a:t>
            </a:r>
            <a:endParaRPr lang="en-CA" altLang="en-US" sz="2800" i="0" dirty="0"/>
          </a:p>
        </p:txBody>
      </p:sp>
      <p:sp>
        <p:nvSpPr>
          <p:cNvPr id="35849" name="Rectangle 60"/>
          <p:cNvSpPr>
            <a:spLocks noChangeArrowheads="1"/>
          </p:cNvSpPr>
          <p:nvPr/>
        </p:nvSpPr>
        <p:spPr bwMode="auto">
          <a:xfrm>
            <a:off x="5038725" y="2462213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410200" y="2560638"/>
            <a:ext cx="1098550" cy="1401762"/>
            <a:chOff x="5410200" y="2560637"/>
            <a:chExt cx="1098550" cy="1401763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5410200" y="2913062"/>
              <a:ext cx="1098550" cy="1049338"/>
              <a:chOff x="533400" y="4025721"/>
              <a:chExt cx="1098316" cy="1048901"/>
            </a:xfrm>
          </p:grpSpPr>
          <p:sp>
            <p:nvSpPr>
              <p:cNvPr id="35860" name="Rectangle 85"/>
              <p:cNvSpPr>
                <a:spLocks noChangeArrowheads="1"/>
              </p:cNvSpPr>
              <p:nvPr/>
            </p:nvSpPr>
            <p:spPr bwMode="auto">
              <a:xfrm>
                <a:off x="729049" y="4025721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35861" name="Rectangle 58"/>
              <p:cNvSpPr>
                <a:spLocks noChangeArrowheads="1"/>
              </p:cNvSpPr>
              <p:nvPr/>
            </p:nvSpPr>
            <p:spPr bwMode="auto">
              <a:xfrm>
                <a:off x="533400" y="4643735"/>
                <a:ext cx="109831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accent1"/>
                    </a:solidFill>
                  </a:rPr>
                  <a:t>head</a:t>
                </a:r>
              </a:p>
            </p:txBody>
          </p:sp>
        </p:grpSp>
        <p:sp>
          <p:nvSpPr>
            <p:cNvPr id="35858" name="Rectangle 60"/>
            <p:cNvSpPr>
              <a:spLocks noChangeArrowheads="1"/>
            </p:cNvSpPr>
            <p:nvPr/>
          </p:nvSpPr>
          <p:spPr bwMode="auto">
            <a:xfrm>
              <a:off x="5715000" y="3079750"/>
              <a:ext cx="461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2039</a:t>
              </a:r>
            </a:p>
          </p:txBody>
        </p:sp>
        <p:cxnSp>
          <p:nvCxnSpPr>
            <p:cNvPr id="35859" name="Straight Arrow Connector 2"/>
            <p:cNvCxnSpPr>
              <a:cxnSpLocks noChangeShapeType="1"/>
              <a:stCxn id="35858" idx="0"/>
            </p:cNvCxnSpPr>
            <p:nvPr/>
          </p:nvCxnSpPr>
          <p:spPr bwMode="auto">
            <a:xfrm flipH="1" flipV="1">
              <a:off x="5819160" y="2560637"/>
              <a:ext cx="126822" cy="519113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851" name="Oval 20"/>
          <p:cNvSpPr>
            <a:spLocks noChangeArrowheads="1"/>
          </p:cNvSpPr>
          <p:nvPr/>
        </p:nvSpPr>
        <p:spPr bwMode="auto">
          <a:xfrm>
            <a:off x="2667000" y="5286375"/>
            <a:ext cx="1447800" cy="581025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245100" y="1676400"/>
            <a:ext cx="165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0     0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572000" y="4191000"/>
            <a:ext cx="4648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This constructer gets executed </a:t>
            </a:r>
            <a:br>
              <a:rPr lang="en-CA" altLang="en-US" sz="2800" i="0"/>
            </a:br>
            <a:r>
              <a:rPr lang="en-CA" altLang="en-US" sz="2800" i="0"/>
              <a:t>if called with no inputs;</a:t>
            </a:r>
            <a:br>
              <a:rPr lang="en-CA" altLang="en-US" sz="2800" i="0"/>
            </a:br>
            <a:r>
              <a:rPr lang="en-CA" altLang="en-US" sz="2800" i="0"/>
              <a:t>Default values are zero.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41700" y="5267325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();</a:t>
            </a:r>
            <a:endParaRPr lang="en-CA" altLang="en-US" sz="2800" i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429000" y="5270500"/>
            <a:ext cx="704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(5);</a:t>
            </a:r>
            <a:endParaRPr lang="en-CA" altLang="en-US" sz="2800" i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245100" y="1676400"/>
            <a:ext cx="51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4" grpId="0"/>
      <p:bldP spid="2" grpId="0"/>
      <p:bldP spid="26" grpId="0"/>
      <p:bldP spid="2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801688"/>
            <a:ext cx="8686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Positions/Pointers: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Implementations of Positions/Pointers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2000" y="1447800"/>
            <a:ext cx="4038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 </a:t>
            </a:r>
            <a:r>
              <a:rPr lang="en-CA" altLang="en-US" sz="2800" i="0">
                <a:solidFill>
                  <a:schemeClr val="accent1"/>
                </a:solidFill>
              </a:rPr>
              <a:t>Node</a:t>
            </a:r>
            <a:r>
              <a:rPr lang="en-CA" altLang="en-US" sz="2800">
                <a:solidFill>
                  <a:schemeClr val="accent1"/>
                </a:solidFill>
              </a:rPr>
              <a:t> head2 = head;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head2.element = 5;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solidFill>
                  <a:schemeClr val="accent1"/>
                </a:solidFill>
              </a:rPr>
              <a:t>head.next = new Node(6);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29200" y="1620838"/>
            <a:ext cx="1371600" cy="882650"/>
            <a:chOff x="990600" y="2535887"/>
            <a:chExt cx="1371600" cy="881308"/>
          </a:xfrm>
        </p:grpSpPr>
        <p:sp>
          <p:nvSpPr>
            <p:cNvPr id="36899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36900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6901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6902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85800" y="39624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This declares a second variable that is set </a:t>
            </a:r>
            <a:br>
              <a:rPr lang="en-CA" altLang="en-US" sz="2800" i="0"/>
            </a:br>
            <a:r>
              <a:rPr lang="en-CA" altLang="en-US" sz="2800" i="0"/>
              <a:t>to point at the </a:t>
            </a:r>
            <a:r>
              <a:rPr lang="en-CA" altLang="en-US" sz="2800" i="0">
                <a:solidFill>
                  <a:srgbClr val="FF0000"/>
                </a:solidFill>
              </a:rPr>
              <a:t>same</a:t>
            </a:r>
            <a:r>
              <a:rPr lang="en-CA" altLang="en-US" sz="2800" i="0"/>
              <a:t> Node object.</a:t>
            </a:r>
          </a:p>
        </p:txBody>
      </p:sp>
      <p:sp>
        <p:nvSpPr>
          <p:cNvPr id="36871" name="Rectangle 38"/>
          <p:cNvSpPr>
            <a:spLocks noChangeArrowheads="1"/>
          </p:cNvSpPr>
          <p:nvPr/>
        </p:nvSpPr>
        <p:spPr bwMode="auto">
          <a:xfrm>
            <a:off x="3340100" y="7747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/>
              <a:t>Now lets redo it in Java.</a:t>
            </a:r>
            <a:endParaRPr lang="en-CA" altLang="en-US" sz="2800" i="0">
              <a:solidFill>
                <a:schemeClr val="accent1"/>
              </a:solidFill>
            </a:endParaRPr>
          </a:p>
        </p:txBody>
      </p:sp>
      <p:sp>
        <p:nvSpPr>
          <p:cNvPr id="36872" name="Rectangle 60"/>
          <p:cNvSpPr>
            <a:spLocks noChangeArrowheads="1"/>
          </p:cNvSpPr>
          <p:nvPr/>
        </p:nvSpPr>
        <p:spPr bwMode="auto">
          <a:xfrm>
            <a:off x="5038725" y="2462213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400800" y="2462213"/>
            <a:ext cx="1327150" cy="1487487"/>
            <a:chOff x="4724400" y="2627139"/>
            <a:chExt cx="1327150" cy="1487661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4953000" y="3065462"/>
              <a:ext cx="1098550" cy="1049338"/>
              <a:chOff x="533400" y="4025721"/>
              <a:chExt cx="1098316" cy="1048901"/>
            </a:xfrm>
          </p:grpSpPr>
          <p:sp>
            <p:nvSpPr>
              <p:cNvPr id="36897" name="Rectangle 85"/>
              <p:cNvSpPr>
                <a:spLocks noChangeArrowheads="1"/>
              </p:cNvSpPr>
              <p:nvPr/>
            </p:nvSpPr>
            <p:spPr bwMode="auto">
              <a:xfrm>
                <a:off x="729049" y="4025721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36898" name="Rectangle 58"/>
              <p:cNvSpPr>
                <a:spLocks noChangeArrowheads="1"/>
              </p:cNvSpPr>
              <p:nvPr/>
            </p:nvSpPr>
            <p:spPr bwMode="auto">
              <a:xfrm>
                <a:off x="533400" y="4643735"/>
                <a:ext cx="109831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accent1"/>
                    </a:solidFill>
                  </a:rPr>
                  <a:t>head2</a:t>
                </a:r>
              </a:p>
            </p:txBody>
          </p:sp>
        </p:grpSp>
        <p:sp>
          <p:nvSpPr>
            <p:cNvPr id="36895" name="Rectangle 60"/>
            <p:cNvSpPr>
              <a:spLocks noChangeArrowheads="1"/>
            </p:cNvSpPr>
            <p:nvPr/>
          </p:nvSpPr>
          <p:spPr bwMode="auto">
            <a:xfrm>
              <a:off x="5264672" y="3224735"/>
              <a:ext cx="461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2039</a:t>
              </a:r>
            </a:p>
          </p:txBody>
        </p:sp>
        <p:cxnSp>
          <p:nvCxnSpPr>
            <p:cNvPr id="36896" name="Straight Arrow Connector 28"/>
            <p:cNvCxnSpPr>
              <a:cxnSpLocks noChangeShapeType="1"/>
              <a:stCxn id="36895" idx="0"/>
            </p:cNvCxnSpPr>
            <p:nvPr/>
          </p:nvCxnSpPr>
          <p:spPr bwMode="auto">
            <a:xfrm flipH="1" flipV="1">
              <a:off x="4724400" y="2627139"/>
              <a:ext cx="771254" cy="597596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5410200" y="2560638"/>
            <a:ext cx="1098550" cy="1401762"/>
            <a:chOff x="5410200" y="2560637"/>
            <a:chExt cx="1098550" cy="1401763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5410200" y="2913062"/>
              <a:ext cx="1098550" cy="1049338"/>
              <a:chOff x="533400" y="4025721"/>
              <a:chExt cx="1098316" cy="1048901"/>
            </a:xfrm>
          </p:grpSpPr>
          <p:sp>
            <p:nvSpPr>
              <p:cNvPr id="36892" name="Rectangle 85"/>
              <p:cNvSpPr>
                <a:spLocks noChangeArrowheads="1"/>
              </p:cNvSpPr>
              <p:nvPr/>
            </p:nvSpPr>
            <p:spPr bwMode="auto">
              <a:xfrm>
                <a:off x="729049" y="4025721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36893" name="Rectangle 58"/>
              <p:cNvSpPr>
                <a:spLocks noChangeArrowheads="1"/>
              </p:cNvSpPr>
              <p:nvPr/>
            </p:nvSpPr>
            <p:spPr bwMode="auto">
              <a:xfrm>
                <a:off x="533400" y="4643735"/>
                <a:ext cx="109831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accent1"/>
                    </a:solidFill>
                  </a:rPr>
                  <a:t>head</a:t>
                </a:r>
              </a:p>
            </p:txBody>
          </p:sp>
        </p:grpSp>
        <p:sp>
          <p:nvSpPr>
            <p:cNvPr id="36890" name="Rectangle 60"/>
            <p:cNvSpPr>
              <a:spLocks noChangeArrowheads="1"/>
            </p:cNvSpPr>
            <p:nvPr/>
          </p:nvSpPr>
          <p:spPr bwMode="auto">
            <a:xfrm>
              <a:off x="5715000" y="3079750"/>
              <a:ext cx="461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2039</a:t>
              </a:r>
            </a:p>
          </p:txBody>
        </p:sp>
        <p:cxnSp>
          <p:nvCxnSpPr>
            <p:cNvPr id="36891" name="Straight Arrow Connector 33"/>
            <p:cNvCxnSpPr>
              <a:cxnSpLocks noChangeShapeType="1"/>
              <a:stCxn id="36890" idx="0"/>
            </p:cNvCxnSpPr>
            <p:nvPr/>
          </p:nvCxnSpPr>
          <p:spPr bwMode="auto">
            <a:xfrm flipH="1" flipV="1">
              <a:off x="5819160" y="2560637"/>
              <a:ext cx="126822" cy="519113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245100" y="1676400"/>
            <a:ext cx="360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5</a:t>
            </a: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5854700" y="1625600"/>
            <a:ext cx="2374900" cy="1117600"/>
            <a:chOff x="5854700" y="1625600"/>
            <a:chExt cx="2374900" cy="1117600"/>
          </a:xfrm>
        </p:grpSpPr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5854700" y="1625600"/>
              <a:ext cx="2374900" cy="1117600"/>
              <a:chOff x="5854700" y="1625600"/>
              <a:chExt cx="2374900" cy="1117600"/>
            </a:xfrm>
          </p:grpSpPr>
          <p:grpSp>
            <p:nvGrpSpPr>
              <p:cNvPr id="9" name="Group 38"/>
              <p:cNvGrpSpPr>
                <a:grpSpLocks/>
              </p:cNvGrpSpPr>
              <p:nvPr/>
            </p:nvGrpSpPr>
            <p:grpSpPr bwMode="auto">
              <a:xfrm>
                <a:off x="6858000" y="1625600"/>
                <a:ext cx="1371600" cy="1117600"/>
                <a:chOff x="6858000" y="1626096"/>
                <a:chExt cx="1371600" cy="1117104"/>
              </a:xfrm>
            </p:grpSpPr>
            <p:grpSp>
              <p:nvGrpSpPr>
                <p:cNvPr id="10" name="Group 30"/>
                <p:cNvGrpSpPr>
                  <a:grpSpLocks/>
                </p:cNvGrpSpPr>
                <p:nvPr/>
              </p:nvGrpSpPr>
              <p:grpSpPr bwMode="auto">
                <a:xfrm>
                  <a:off x="6858000" y="1626096"/>
                  <a:ext cx="1371600" cy="881308"/>
                  <a:chOff x="990600" y="2535887"/>
                  <a:chExt cx="1371600" cy="881308"/>
                </a:xfrm>
              </p:grpSpPr>
              <p:sp>
                <p:nvSpPr>
                  <p:cNvPr id="36885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990600" y="3140196"/>
                    <a:ext cx="789960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800">
                        <a:solidFill>
                          <a:schemeClr val="accent1"/>
                        </a:solidFill>
                      </a:rPr>
                      <a:t>element</a:t>
                    </a:r>
                  </a:p>
                </p:txBody>
              </p:sp>
              <p:sp>
                <p:nvSpPr>
                  <p:cNvPr id="36886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1077098" y="2535887"/>
                    <a:ext cx="642551" cy="59055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3000"/>
                  </a:p>
                </p:txBody>
              </p:sp>
              <p:sp>
                <p:nvSpPr>
                  <p:cNvPr id="36887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1719649" y="2535887"/>
                    <a:ext cx="642551" cy="59055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3000"/>
                  </a:p>
                </p:txBody>
              </p:sp>
              <p:sp>
                <p:nvSpPr>
                  <p:cNvPr id="36888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825079" y="3136072"/>
                    <a:ext cx="38472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800">
                        <a:solidFill>
                          <a:schemeClr val="accent1"/>
                        </a:solidFill>
                      </a:rPr>
                      <a:t>next</a:t>
                    </a:r>
                  </a:p>
                </p:txBody>
              </p:sp>
            </p:grpSp>
            <p:sp>
              <p:nvSpPr>
                <p:cNvPr id="36884" name="Rectangle 60"/>
                <p:cNvSpPr>
                  <a:spLocks noChangeArrowheads="1"/>
                </p:cNvSpPr>
                <p:nvPr/>
              </p:nvSpPr>
              <p:spPr bwMode="auto">
                <a:xfrm>
                  <a:off x="6866787" y="2466201"/>
                  <a:ext cx="46166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chemeClr val="accent2"/>
                      </a:solidFill>
                    </a:rPr>
                    <a:t>2182</a:t>
                  </a:r>
                </a:p>
              </p:txBody>
            </p:sp>
          </p:grpSp>
          <p:grpSp>
            <p:nvGrpSpPr>
              <p:cNvPr id="13" name="Group 39"/>
              <p:cNvGrpSpPr>
                <a:grpSpLocks/>
              </p:cNvGrpSpPr>
              <p:nvPr/>
            </p:nvGrpSpPr>
            <p:grpSpPr bwMode="auto">
              <a:xfrm>
                <a:off x="5854700" y="1792288"/>
                <a:ext cx="1003300" cy="277812"/>
                <a:chOff x="5854148" y="1792356"/>
                <a:chExt cx="1003852" cy="276999"/>
              </a:xfrm>
            </p:grpSpPr>
            <p:sp>
              <p:nvSpPr>
                <p:cNvPr id="36881" name="Rectangle 60"/>
                <p:cNvSpPr>
                  <a:spLocks noChangeArrowheads="1"/>
                </p:cNvSpPr>
                <p:nvPr/>
              </p:nvSpPr>
              <p:spPr bwMode="auto">
                <a:xfrm>
                  <a:off x="5854148" y="1792356"/>
                  <a:ext cx="46166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chemeClr val="accent2"/>
                      </a:solidFill>
                    </a:rPr>
                    <a:t>2182</a:t>
                  </a:r>
                </a:p>
              </p:txBody>
            </p:sp>
            <p:cxnSp>
              <p:nvCxnSpPr>
                <p:cNvPr id="36882" name="Straight Arrow Connector 39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72200" y="1966502"/>
                  <a:ext cx="685800" cy="102853"/>
                </a:xfrm>
                <a:prstGeom prst="straightConnector1">
                  <a:avLst/>
                </a:prstGeom>
                <a:noFill/>
                <a:ln w="25400" algn="ctr">
                  <a:solidFill>
                    <a:schemeClr val="hlink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36878" name="Rectangle 49"/>
            <p:cNvSpPr>
              <a:spLocks noChangeArrowheads="1"/>
            </p:cNvSpPr>
            <p:nvPr/>
          </p:nvSpPr>
          <p:spPr bwMode="auto">
            <a:xfrm>
              <a:off x="7106809" y="1676400"/>
              <a:ext cx="36079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800" i="0"/>
                <a:t>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410200" y="2560638"/>
            <a:ext cx="1098550" cy="1401762"/>
            <a:chOff x="5410200" y="2560637"/>
            <a:chExt cx="1098550" cy="1401763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5410200" y="2913062"/>
              <a:ext cx="1098550" cy="1049338"/>
              <a:chOff x="533400" y="4025721"/>
              <a:chExt cx="1098316" cy="1048901"/>
            </a:xfrm>
          </p:grpSpPr>
          <p:sp>
            <p:nvSpPr>
              <p:cNvPr id="37930" name="Rectangle 85"/>
              <p:cNvSpPr>
                <a:spLocks noChangeArrowheads="1"/>
              </p:cNvSpPr>
              <p:nvPr/>
            </p:nvSpPr>
            <p:spPr bwMode="auto">
              <a:xfrm>
                <a:off x="729049" y="4025721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37931" name="Rectangle 58"/>
              <p:cNvSpPr>
                <a:spLocks noChangeArrowheads="1"/>
              </p:cNvSpPr>
              <p:nvPr/>
            </p:nvSpPr>
            <p:spPr bwMode="auto">
              <a:xfrm>
                <a:off x="533400" y="4643735"/>
                <a:ext cx="109831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accent1"/>
                    </a:solidFill>
                  </a:rPr>
                  <a:t>head</a:t>
                </a:r>
              </a:p>
            </p:txBody>
          </p:sp>
        </p:grpSp>
        <p:sp>
          <p:nvSpPr>
            <p:cNvPr id="37928" name="Rectangle 60"/>
            <p:cNvSpPr>
              <a:spLocks noChangeArrowheads="1"/>
            </p:cNvSpPr>
            <p:nvPr/>
          </p:nvSpPr>
          <p:spPr bwMode="auto">
            <a:xfrm>
              <a:off x="5715000" y="3079750"/>
              <a:ext cx="4619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2039</a:t>
              </a:r>
            </a:p>
          </p:txBody>
        </p:sp>
        <p:cxnSp>
          <p:nvCxnSpPr>
            <p:cNvPr id="37929" name="Straight Arrow Connector 33"/>
            <p:cNvCxnSpPr>
              <a:cxnSpLocks noChangeShapeType="1"/>
              <a:stCxn id="37928" idx="0"/>
            </p:cNvCxnSpPr>
            <p:nvPr/>
          </p:nvCxnSpPr>
          <p:spPr bwMode="auto">
            <a:xfrm flipH="1" flipV="1">
              <a:off x="5819160" y="2560637"/>
              <a:ext cx="126822" cy="519113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" name="Rectangle 10"/>
          <p:cNvSpPr/>
          <p:nvPr/>
        </p:nvSpPr>
        <p:spPr>
          <a:xfrm>
            <a:off x="457200" y="801688"/>
            <a:ext cx="8686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Positions/Pointers: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41375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600" i="0" kern="0" dirty="0"/>
              <a:t>Implementations of Positions/Pointers</a:t>
            </a:r>
          </a:p>
        </p:txBody>
      </p:sp>
      <p:sp>
        <p:nvSpPr>
          <p:cNvPr id="37893" name="Rectangle 38"/>
          <p:cNvSpPr>
            <a:spLocks noChangeArrowheads="1"/>
          </p:cNvSpPr>
          <p:nvPr/>
        </p:nvSpPr>
        <p:spPr bwMode="auto">
          <a:xfrm>
            <a:off x="3340100" y="7747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/>
              <a:t>Now lets redo it in Java.</a:t>
            </a:r>
            <a:endParaRPr lang="en-CA" altLang="en-US" sz="2800" i="0">
              <a:solidFill>
                <a:schemeClr val="accent1"/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029200" y="1620838"/>
            <a:ext cx="1371600" cy="882650"/>
            <a:chOff x="990600" y="2535887"/>
            <a:chExt cx="1371600" cy="881308"/>
          </a:xfrm>
        </p:grpSpPr>
        <p:sp>
          <p:nvSpPr>
            <p:cNvPr id="37923" name="Rectangle 59"/>
            <p:cNvSpPr>
              <a:spLocks noChangeArrowheads="1"/>
            </p:cNvSpPr>
            <p:nvPr/>
          </p:nvSpPr>
          <p:spPr bwMode="auto">
            <a:xfrm>
              <a:off x="990600" y="3140196"/>
              <a:ext cx="7899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element</a:t>
              </a:r>
            </a:p>
          </p:txBody>
        </p:sp>
        <p:sp>
          <p:nvSpPr>
            <p:cNvPr id="37924" name="Rectangle 82"/>
            <p:cNvSpPr>
              <a:spLocks noChangeArrowheads="1"/>
            </p:cNvSpPr>
            <p:nvPr/>
          </p:nvSpPr>
          <p:spPr bwMode="auto">
            <a:xfrm>
              <a:off x="1077098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7925" name="Rectangle 83"/>
            <p:cNvSpPr>
              <a:spLocks noChangeArrowheads="1"/>
            </p:cNvSpPr>
            <p:nvPr/>
          </p:nvSpPr>
          <p:spPr bwMode="auto">
            <a:xfrm>
              <a:off x="1719649" y="2535887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37926" name="Rectangle 59"/>
            <p:cNvSpPr>
              <a:spLocks noChangeArrowheads="1"/>
            </p:cNvSpPr>
            <p:nvPr/>
          </p:nvSpPr>
          <p:spPr bwMode="auto">
            <a:xfrm>
              <a:off x="1825079" y="313607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next</a:t>
              </a:r>
            </a:p>
          </p:txBody>
        </p:sp>
      </p:grp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28600" y="4495800"/>
            <a:ext cx="891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The right hand side of the “=” specifies a memory location.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So does its left hand side.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The action is to put the value contained in the first </a:t>
            </a:r>
            <a:br>
              <a:rPr lang="en-CA" altLang="en-US" sz="2800" i="0"/>
            </a:br>
            <a:r>
              <a:rPr lang="en-CA" altLang="en-US" sz="2800" i="0"/>
              <a:t>   into the second. </a:t>
            </a:r>
          </a:p>
        </p:txBody>
      </p:sp>
      <p:sp>
        <p:nvSpPr>
          <p:cNvPr id="37896" name="Rectangle 60"/>
          <p:cNvSpPr>
            <a:spLocks noChangeArrowheads="1"/>
          </p:cNvSpPr>
          <p:nvPr/>
        </p:nvSpPr>
        <p:spPr bwMode="auto">
          <a:xfrm>
            <a:off x="5038725" y="2462213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2039</a:t>
            </a:r>
          </a:p>
        </p:txBody>
      </p:sp>
      <p:sp>
        <p:nvSpPr>
          <p:cNvPr id="37897" name="Rectangle 25"/>
          <p:cNvSpPr>
            <a:spLocks noChangeArrowheads="1"/>
          </p:cNvSpPr>
          <p:nvPr/>
        </p:nvSpPr>
        <p:spPr bwMode="auto">
          <a:xfrm>
            <a:off x="5245100" y="1676400"/>
            <a:ext cx="92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5</a:t>
            </a:r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6858000" y="1625600"/>
            <a:ext cx="1371600" cy="1117600"/>
            <a:chOff x="6858000" y="1626096"/>
            <a:chExt cx="1371600" cy="1117104"/>
          </a:xfrm>
        </p:grpSpPr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6858000" y="1626096"/>
              <a:ext cx="1371600" cy="881308"/>
              <a:chOff x="990600" y="2535887"/>
              <a:chExt cx="1371600" cy="881308"/>
            </a:xfrm>
          </p:grpSpPr>
          <p:sp>
            <p:nvSpPr>
              <p:cNvPr id="37919" name="Rectangle 59"/>
              <p:cNvSpPr>
                <a:spLocks noChangeArrowheads="1"/>
              </p:cNvSpPr>
              <p:nvPr/>
            </p:nvSpPr>
            <p:spPr bwMode="auto">
              <a:xfrm>
                <a:off x="990600" y="3140196"/>
                <a:ext cx="7899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element</a:t>
                </a:r>
              </a:p>
            </p:txBody>
          </p:sp>
          <p:sp>
            <p:nvSpPr>
              <p:cNvPr id="37920" name="Rectangle 82"/>
              <p:cNvSpPr>
                <a:spLocks noChangeArrowheads="1"/>
              </p:cNvSpPr>
              <p:nvPr/>
            </p:nvSpPr>
            <p:spPr bwMode="auto">
              <a:xfrm>
                <a:off x="1077098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37921" name="Rectangle 83"/>
              <p:cNvSpPr>
                <a:spLocks noChangeArrowheads="1"/>
              </p:cNvSpPr>
              <p:nvPr/>
            </p:nvSpPr>
            <p:spPr bwMode="auto">
              <a:xfrm>
                <a:off x="1719649" y="2535887"/>
                <a:ext cx="642551" cy="59055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37922" name="Rectangle 59"/>
              <p:cNvSpPr>
                <a:spLocks noChangeArrowheads="1"/>
              </p:cNvSpPr>
              <p:nvPr/>
            </p:nvSpPr>
            <p:spPr bwMode="auto">
              <a:xfrm>
                <a:off x="1825079" y="313607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accent1"/>
                    </a:solidFill>
                  </a:rPr>
                  <a:t>next</a:t>
                </a:r>
              </a:p>
            </p:txBody>
          </p:sp>
        </p:grpSp>
        <p:sp>
          <p:nvSpPr>
            <p:cNvPr id="37918" name="Rectangle 60"/>
            <p:cNvSpPr>
              <a:spLocks noChangeArrowheads="1"/>
            </p:cNvSpPr>
            <p:nvPr/>
          </p:nvSpPr>
          <p:spPr bwMode="auto">
            <a:xfrm>
              <a:off x="6866787" y="2466201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2182</a:t>
              </a: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5854700" y="1792288"/>
            <a:ext cx="1003300" cy="277812"/>
            <a:chOff x="5854148" y="1792356"/>
            <a:chExt cx="1003852" cy="276999"/>
          </a:xfrm>
        </p:grpSpPr>
        <p:sp>
          <p:nvSpPr>
            <p:cNvPr id="37915" name="Rectangle 60"/>
            <p:cNvSpPr>
              <a:spLocks noChangeArrowheads="1"/>
            </p:cNvSpPr>
            <p:nvPr/>
          </p:nvSpPr>
          <p:spPr bwMode="auto">
            <a:xfrm>
              <a:off x="5854148" y="1792356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2182</a:t>
              </a:r>
            </a:p>
          </p:txBody>
        </p:sp>
        <p:cxnSp>
          <p:nvCxnSpPr>
            <p:cNvPr id="37916" name="Straight Arrow Connector 39"/>
            <p:cNvCxnSpPr>
              <a:cxnSpLocks noChangeShapeType="1"/>
            </p:cNvCxnSpPr>
            <p:nvPr/>
          </p:nvCxnSpPr>
          <p:spPr bwMode="auto">
            <a:xfrm flipV="1">
              <a:off x="6172200" y="1966502"/>
              <a:ext cx="685800" cy="102853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613400" y="1520825"/>
            <a:ext cx="1020763" cy="841375"/>
          </a:xfrm>
          <a:prstGeom prst="ellipse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397750" y="1524000"/>
            <a:ext cx="1020763" cy="841375"/>
          </a:xfrm>
          <a:prstGeom prst="ellipse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750888" y="1460500"/>
            <a:ext cx="982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head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1581150" y="1473200"/>
            <a:ext cx="971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.next</a:t>
            </a: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5461000" y="2790825"/>
            <a:ext cx="1020763" cy="841375"/>
          </a:xfrm>
          <a:prstGeom prst="ellipse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2381250" y="1485900"/>
            <a:ext cx="971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.next</a:t>
            </a:r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5613400" y="1482725"/>
            <a:ext cx="1020763" cy="841375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1752600" y="2108200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head</a:t>
            </a: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2608263" y="2108200"/>
            <a:ext cx="1108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.next;</a:t>
            </a:r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5461000" y="2790825"/>
            <a:ext cx="1020763" cy="841375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77" name="Oval 76"/>
          <p:cNvSpPr>
            <a:spLocks noChangeArrowheads="1"/>
          </p:cNvSpPr>
          <p:nvPr/>
        </p:nvSpPr>
        <p:spPr bwMode="auto">
          <a:xfrm>
            <a:off x="4833938" y="1346200"/>
            <a:ext cx="1922462" cy="1235075"/>
          </a:xfrm>
          <a:prstGeom prst="ellipse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1252538" y="2095500"/>
            <a:ext cx="461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accent1"/>
                </a:solidFill>
              </a:rPr>
              <a:t>=</a:t>
            </a:r>
          </a:p>
        </p:txBody>
      </p:sp>
      <p:sp>
        <p:nvSpPr>
          <p:cNvPr id="79" name="Rectangle 60"/>
          <p:cNvSpPr>
            <a:spLocks noChangeArrowheads="1"/>
          </p:cNvSpPr>
          <p:nvPr/>
        </p:nvSpPr>
        <p:spPr bwMode="auto">
          <a:xfrm>
            <a:off x="7691438" y="1790700"/>
            <a:ext cx="461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2182</a:t>
            </a:r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7505700" y="1941513"/>
            <a:ext cx="800100" cy="850900"/>
          </a:xfrm>
          <a:custGeom>
            <a:avLst/>
            <a:gdLst>
              <a:gd name="T0" fmla="*/ 520632 w 800126"/>
              <a:gd name="T1" fmla="*/ 0 h 851123"/>
              <a:gd name="T2" fmla="*/ 799996 w 800126"/>
              <a:gd name="T3" fmla="*/ 469408 h 851123"/>
              <a:gd name="T4" fmla="*/ 507932 w 800126"/>
              <a:gd name="T5" fmla="*/ 850008 h 851123"/>
              <a:gd name="T6" fmla="*/ 0 w 800126"/>
              <a:gd name="T7" fmla="*/ 507468 h 8511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0126" h="851123">
                <a:moveTo>
                  <a:pt x="520700" y="0"/>
                </a:moveTo>
                <a:cubicBezTo>
                  <a:pt x="679450" y="182033"/>
                  <a:pt x="802217" y="328083"/>
                  <a:pt x="800100" y="469900"/>
                </a:cubicBezTo>
                <a:cubicBezTo>
                  <a:pt x="797983" y="611717"/>
                  <a:pt x="641350" y="844550"/>
                  <a:pt x="508000" y="850900"/>
                </a:cubicBezTo>
                <a:cubicBezTo>
                  <a:pt x="374650" y="857250"/>
                  <a:pt x="0" y="728133"/>
                  <a:pt x="0" y="508000"/>
                </a:cubicBezTo>
              </a:path>
            </a:pathLst>
          </a:custGeom>
          <a:noFill/>
          <a:ln w="25400">
            <a:solidFill>
              <a:schemeClr val="hlink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381000" y="2590800"/>
            <a:ext cx="396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Note we skipped talking about the object.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3" grpId="0" animBg="1"/>
      <p:bldP spid="64" grpId="0"/>
      <p:bldP spid="65" grpId="0"/>
      <p:bldP spid="68" grpId="0" animBg="1"/>
      <p:bldP spid="68" grpId="1" animBg="1"/>
      <p:bldP spid="71" grpId="0"/>
      <p:bldP spid="72" grpId="0" animBg="1"/>
      <p:bldP spid="73" grpId="0"/>
      <p:bldP spid="74" grpId="0"/>
      <p:bldP spid="76" grpId="0" animBg="1"/>
      <p:bldP spid="76" grpId="1" animBg="1"/>
      <p:bldP spid="77" grpId="0" animBg="1"/>
      <p:bldP spid="78" grpId="0"/>
      <p:bldP spid="79" grpId="0"/>
      <p:bldP spid="8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5400">
              <a:solidFill>
                <a:schemeClr val="hlink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anchor="ctr">
        <a:spAutoFit/>
      </a:bodyPr>
      <a:lstStyle>
        <a:defPPr>
          <a:spcBef>
            <a:spcPts val="0"/>
          </a:spcBef>
          <a:defRPr sz="2800" i="0" dirty="0" smtClean="0">
            <a:solidFill>
              <a:schemeClr val="tx2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i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3101">
  <a:themeElements>
    <a:clrScheme name="Custom 3">
      <a:dk1>
        <a:srgbClr val="000000"/>
      </a:dk1>
      <a:lt1>
        <a:srgbClr val="FBEFD2"/>
      </a:lt1>
      <a:dk2>
        <a:srgbClr val="800000"/>
      </a:dk2>
      <a:lt2>
        <a:srgbClr val="969696"/>
      </a:lt2>
      <a:accent1>
        <a:srgbClr val="800000"/>
      </a:accent1>
      <a:accent2>
        <a:srgbClr val="254C00"/>
      </a:accent2>
      <a:accent3>
        <a:srgbClr val="0000FF"/>
      </a:accent3>
      <a:accent4>
        <a:srgbClr val="40008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3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31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3101">
  <a:themeElements>
    <a:clrScheme name="Custom 3">
      <a:dk1>
        <a:srgbClr val="000000"/>
      </a:dk1>
      <a:lt1>
        <a:srgbClr val="FBEFD2"/>
      </a:lt1>
      <a:dk2>
        <a:srgbClr val="800000"/>
      </a:dk2>
      <a:lt2>
        <a:srgbClr val="969696"/>
      </a:lt2>
      <a:accent1>
        <a:srgbClr val="800000"/>
      </a:accent1>
      <a:accent2>
        <a:srgbClr val="254C00"/>
      </a:accent2>
      <a:accent3>
        <a:srgbClr val="0000FF"/>
      </a:accent3>
      <a:accent4>
        <a:srgbClr val="40008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3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31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3101">
  <a:themeElements>
    <a:clrScheme name="Custom 3">
      <a:dk1>
        <a:srgbClr val="000000"/>
      </a:dk1>
      <a:lt1>
        <a:srgbClr val="FBEFD2"/>
      </a:lt1>
      <a:dk2>
        <a:srgbClr val="800000"/>
      </a:dk2>
      <a:lt2>
        <a:srgbClr val="969696"/>
      </a:lt2>
      <a:accent1>
        <a:srgbClr val="800000"/>
      </a:accent1>
      <a:accent2>
        <a:srgbClr val="254C00"/>
      </a:accent2>
      <a:accent3>
        <a:srgbClr val="0000FF"/>
      </a:accent3>
      <a:accent4>
        <a:srgbClr val="40008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3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31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3101">
  <a:themeElements>
    <a:clrScheme name="Custom 3">
      <a:dk1>
        <a:srgbClr val="000000"/>
      </a:dk1>
      <a:lt1>
        <a:srgbClr val="FBEFD2"/>
      </a:lt1>
      <a:dk2>
        <a:srgbClr val="800000"/>
      </a:dk2>
      <a:lt2>
        <a:srgbClr val="969696"/>
      </a:lt2>
      <a:accent1>
        <a:srgbClr val="800000"/>
      </a:accent1>
      <a:accent2>
        <a:srgbClr val="254C00"/>
      </a:accent2>
      <a:accent3>
        <a:srgbClr val="0000FF"/>
      </a:accent3>
      <a:accent4>
        <a:srgbClr val="40008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3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31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3101">
  <a:themeElements>
    <a:clrScheme name="Custom 3">
      <a:dk1>
        <a:srgbClr val="000000"/>
      </a:dk1>
      <a:lt1>
        <a:srgbClr val="FBEFD2"/>
      </a:lt1>
      <a:dk2>
        <a:srgbClr val="800000"/>
      </a:dk2>
      <a:lt2>
        <a:srgbClr val="969696"/>
      </a:lt2>
      <a:accent1>
        <a:srgbClr val="800000"/>
      </a:accent1>
      <a:accent2>
        <a:srgbClr val="254C00"/>
      </a:accent2>
      <a:accent3>
        <a:srgbClr val="0000FF"/>
      </a:accent3>
      <a:accent4>
        <a:srgbClr val="40008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3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31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32425</TotalTime>
  <Words>6691</Words>
  <Application>Microsoft Office PowerPoint</Application>
  <PresentationFormat>On-screen Show (4:3)</PresentationFormat>
  <Paragraphs>1666</Paragraphs>
  <Slides>92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1" baseType="lpstr">
      <vt:lpstr>Arial</vt:lpstr>
      <vt:lpstr>Times New Roman</vt:lpstr>
      <vt:lpstr>Default Design</vt:lpstr>
      <vt:lpstr>1_3101</vt:lpstr>
      <vt:lpstr>2_3101</vt:lpstr>
      <vt:lpstr>3_3101</vt:lpstr>
      <vt:lpstr>4_3101</vt:lpstr>
      <vt:lpstr>5_3101</vt:lpstr>
      <vt:lpstr>Equation</vt:lpstr>
      <vt:lpstr>PowerPoint Presentation</vt:lpstr>
      <vt:lpstr>Quick Test</vt:lpstr>
      <vt:lpstr>Quick Test</vt:lpstr>
      <vt:lpstr>Quick Test</vt:lpstr>
      <vt:lpstr>Quick Test</vt:lpstr>
      <vt:lpstr>Quick Test</vt:lpstr>
      <vt:lpstr>Pointers</vt:lpstr>
      <vt:lpstr>Pointers</vt:lpstr>
      <vt:lpstr>Pointers</vt:lpstr>
      <vt:lpstr>PowerPoint Presentation</vt:lpstr>
      <vt:lpstr>PowerPoint Presentation</vt:lpstr>
      <vt:lpstr>High Level Positions/Pointers</vt:lpstr>
      <vt:lpstr>High Level Positions/Pointers</vt:lpstr>
      <vt:lpstr>High Level Positions/Pointers</vt:lpstr>
      <vt:lpstr>High Level Positions/Pointers</vt:lpstr>
      <vt:lpstr>High Level Positions/Pointers</vt:lpstr>
      <vt:lpstr>High Level Positions/Pointers</vt:lpstr>
      <vt:lpstr>High Level Positions/Pointers</vt:lpstr>
      <vt:lpstr>High Level Positions/Pointers</vt:lpstr>
      <vt:lpstr>High Level Positions/Pointers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 Level Positions/Pointers</vt:lpstr>
      <vt:lpstr>PowerPoint Presentation</vt:lpstr>
      <vt:lpstr>Implementing Positions in Trees</vt:lpstr>
      <vt:lpstr>Implementing Positions in Trees</vt:lpstr>
      <vt:lpstr>Implementing Positions in Trees</vt:lpstr>
      <vt:lpstr>Implementing Positions in Trees</vt:lpstr>
      <vt:lpstr>Implementing Positions in Trees</vt:lpstr>
      <vt:lpstr>Implementing Positions in Trees</vt:lpstr>
      <vt:lpstr>Implementing Positions in Trees</vt:lpstr>
      <vt:lpstr>Implementing Positions in Trees</vt:lpstr>
      <vt:lpstr>Implementing Positions in Trees</vt:lpstr>
      <vt:lpstr>Implementing Positions in Trees</vt:lpstr>
      <vt:lpstr>Implementing Positions in Trees</vt:lpstr>
      <vt:lpstr>Implementing Positions in Trees</vt:lpstr>
      <vt:lpstr>Implementing Positions in Trees</vt:lpstr>
      <vt:lpstr>Implementing Positions in Trees</vt:lpstr>
      <vt:lpstr>Implementing Positions in Trees</vt:lpstr>
      <vt:lpstr>Implementing Positions in Trees</vt:lpstr>
      <vt:lpstr>Implementing Positions in Trees</vt:lpstr>
      <vt:lpstr>Implementing Positions in Trees</vt:lpstr>
      <vt:lpstr>End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Edmonds</dc:creator>
  <cp:lastModifiedBy>Jeff Edmonds</cp:lastModifiedBy>
  <cp:revision>629</cp:revision>
  <dcterms:created xsi:type="dcterms:W3CDTF">2000-08-14T20:34:24Z</dcterms:created>
  <dcterms:modified xsi:type="dcterms:W3CDTF">2022-10-17T09:16:44Z</dcterms:modified>
</cp:coreProperties>
</file>